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0"/>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660033"/>
    <a:srgbClr val="800080"/>
    <a:srgbClr val="99CC00"/>
    <a:srgbClr val="66FF9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2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5.png"/><Relationship Id="rId4" Type="http://schemas.openxmlformats.org/officeDocument/2006/relationships/image" Target="../media/image10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EB5B3-8A8D-4C07-B5A6-2490B5EF9463}" type="datetimeFigureOut">
              <a:rPr lang="zh-CN" altLang="en-US" smtClean="0"/>
              <a:t>2023/9/3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DB1F6-0A89-47DF-86C0-9715806DC4B3}" type="slidenum">
              <a:rPr lang="zh-CN" altLang="en-US" smtClean="0"/>
              <a:t>‹#›</a:t>
            </a:fld>
            <a:endParaRPr lang="zh-CN" altLang="en-US"/>
          </a:p>
        </p:txBody>
      </p:sp>
    </p:spTree>
    <p:extLst>
      <p:ext uri="{BB962C8B-B14F-4D97-AF65-F5344CB8AC3E}">
        <p14:creationId xmlns:p14="http://schemas.microsoft.com/office/powerpoint/2010/main" val="221670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527E5BD-0EC6-4F0E-91E0-FAE38E4BD88F}" type="slidenum">
              <a:rPr lang="en-US" altLang="zh-CN" sz="1200" b="0"/>
              <a:pPr eaLnBrk="1" hangingPunct="1"/>
              <a:t>2</a:t>
            </a:fld>
            <a:endParaRPr lang="en-US" altLang="zh-CN" sz="1200" b="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4771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CCB47C0-462E-40D0-BB0B-AB291DF52885}" type="slidenum">
              <a:rPr lang="en-US" altLang="zh-CN" sz="1200" b="0"/>
              <a:pPr eaLnBrk="1" hangingPunct="1"/>
              <a:t>11</a:t>
            </a:fld>
            <a:endParaRPr lang="en-US" altLang="zh-CN" sz="1200"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243299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C94F649-7C36-4A76-A5AF-2FEE72923807}" type="slidenum">
              <a:rPr lang="en-US" altLang="zh-CN" sz="1200" b="0"/>
              <a:pPr eaLnBrk="1" hangingPunct="1"/>
              <a:t>101</a:t>
            </a:fld>
            <a:endParaRPr lang="en-US" altLang="zh-CN" sz="1200" b="0"/>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964737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D390129-6548-4533-BD08-B5DB70DB96DD}" type="slidenum">
              <a:rPr lang="en-US" altLang="zh-CN" sz="1200" b="0"/>
              <a:pPr eaLnBrk="1" hangingPunct="1"/>
              <a:t>102</a:t>
            </a:fld>
            <a:endParaRPr lang="en-US" altLang="zh-CN" sz="1200" b="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938110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6C924FD-BFAF-4197-98B3-9A780B8C22B7}" type="slidenum">
              <a:rPr lang="en-US" altLang="zh-CN" sz="1200" b="0"/>
              <a:pPr eaLnBrk="1" hangingPunct="1"/>
              <a:t>103</a:t>
            </a:fld>
            <a:endParaRPr lang="en-US" altLang="zh-CN" sz="1200" b="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71934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D23ECB5-D959-4663-8ADC-997037EAEF2B}" type="slidenum">
              <a:rPr lang="en-US" altLang="zh-CN" sz="1200" b="0"/>
              <a:pPr eaLnBrk="1" hangingPunct="1"/>
              <a:t>104</a:t>
            </a:fld>
            <a:endParaRPr lang="en-US" altLang="zh-CN" sz="1200" b="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08317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EE9ED79-869E-4A90-82D1-E5D57C91BCAF}" type="slidenum">
              <a:rPr lang="en-US" altLang="zh-CN" sz="1200" b="0"/>
              <a:pPr eaLnBrk="1" hangingPunct="1"/>
              <a:t>105</a:t>
            </a:fld>
            <a:endParaRPr lang="en-US" altLang="zh-CN" sz="1200" b="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932794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A53A4BC-27C0-4EEB-98F7-F5BDE68A0EC5}" type="slidenum">
              <a:rPr lang="en-US" altLang="zh-CN" sz="1200" b="0"/>
              <a:pPr eaLnBrk="1" hangingPunct="1"/>
              <a:t>106</a:t>
            </a:fld>
            <a:endParaRPr lang="en-US" altLang="zh-CN" sz="1200" b="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068942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10E1EA7-DFAB-4F3E-B51B-B333EDCA6167}" type="slidenum">
              <a:rPr lang="en-US" altLang="zh-CN" sz="1200" b="0"/>
              <a:pPr eaLnBrk="1" hangingPunct="1"/>
              <a:t>107</a:t>
            </a:fld>
            <a:endParaRPr lang="en-US" altLang="zh-CN" sz="1200" b="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519727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5FC274C-2885-493C-9CD8-86B23F62D702}" type="slidenum">
              <a:rPr lang="en-US" altLang="zh-CN" sz="1200" b="0"/>
              <a:pPr eaLnBrk="1" hangingPunct="1"/>
              <a:t>108</a:t>
            </a:fld>
            <a:endParaRPr lang="en-US" altLang="zh-CN" sz="1200" b="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020031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ED7A59F-84B1-4DA5-A434-1235897F1850}" type="slidenum">
              <a:rPr lang="en-US" altLang="zh-CN" sz="1200" b="0"/>
              <a:pPr eaLnBrk="1" hangingPunct="1"/>
              <a:t>109</a:t>
            </a:fld>
            <a:endParaRPr lang="en-US" altLang="zh-CN" sz="1200" b="0"/>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13955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1A2480A-172B-4BF2-B7EC-278E04006496}" type="slidenum">
              <a:rPr lang="en-US" altLang="zh-CN" sz="1200" b="0"/>
              <a:pPr eaLnBrk="1" hangingPunct="1"/>
              <a:t>110</a:t>
            </a:fld>
            <a:endParaRPr lang="en-US" altLang="zh-CN" sz="1200" b="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35161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A751601-2908-4698-BA64-AB323F0A1E78}" type="slidenum">
              <a:rPr lang="en-US" altLang="zh-CN" sz="1200" b="0"/>
              <a:pPr eaLnBrk="1" hangingPunct="1"/>
              <a:t>12</a:t>
            </a:fld>
            <a:endParaRPr lang="en-US" altLang="zh-CN" sz="1200"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514058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F64B546-D584-4271-BC28-F463D55A0D5D}" type="slidenum">
              <a:rPr lang="en-US" altLang="zh-CN" sz="1200" b="0"/>
              <a:pPr eaLnBrk="1" hangingPunct="1"/>
              <a:t>111</a:t>
            </a:fld>
            <a:endParaRPr lang="en-US" altLang="zh-CN" sz="1200" b="0"/>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24359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E8BF838-0EBA-450F-90C8-D2E15E2D6AA6}" type="slidenum">
              <a:rPr lang="en-US" altLang="zh-CN" sz="1200" b="0"/>
              <a:pPr eaLnBrk="1" hangingPunct="1"/>
              <a:t>112</a:t>
            </a:fld>
            <a:endParaRPr lang="en-US" altLang="zh-CN" sz="1200" b="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310405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09255CE-02CC-4783-BF4A-76DDD1956B17}" type="slidenum">
              <a:rPr lang="en-US" altLang="zh-CN" sz="1200" b="0"/>
              <a:pPr eaLnBrk="1" hangingPunct="1"/>
              <a:t>113</a:t>
            </a:fld>
            <a:endParaRPr lang="en-US" altLang="zh-CN" sz="1200" b="0"/>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430986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2652FCF-9615-467A-B949-594F8AB28CD1}" type="slidenum">
              <a:rPr lang="en-US" altLang="zh-CN" sz="1200" b="0"/>
              <a:pPr eaLnBrk="1" hangingPunct="1"/>
              <a:t>114</a:t>
            </a:fld>
            <a:endParaRPr lang="en-US" altLang="zh-CN" sz="1200" b="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493320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48668D9-505D-444E-BC36-C9BC6B51C5DA}" type="slidenum">
              <a:rPr lang="en-US" altLang="zh-CN" sz="1200" b="0"/>
              <a:pPr eaLnBrk="1" hangingPunct="1"/>
              <a:t>115</a:t>
            </a:fld>
            <a:endParaRPr lang="en-US" altLang="zh-CN" sz="1200" b="0"/>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122493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49BCD5F-0279-4084-9215-9E891BB88852}" type="slidenum">
              <a:rPr lang="en-US" altLang="zh-CN" sz="1200" b="0"/>
              <a:pPr eaLnBrk="1" hangingPunct="1"/>
              <a:t>116</a:t>
            </a:fld>
            <a:endParaRPr lang="en-US" altLang="zh-CN" sz="1200" b="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3112468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64BB0C2-7513-4DEF-A637-22CD60CE1F7C}" type="slidenum">
              <a:rPr lang="en-US" altLang="zh-CN" sz="1200" b="0"/>
              <a:pPr eaLnBrk="1" hangingPunct="1"/>
              <a:t>117</a:t>
            </a:fld>
            <a:endParaRPr lang="en-US" altLang="zh-CN" sz="1200" b="0"/>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005829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5B29FB9-8893-4722-BF9F-CBCB2821E205}" type="slidenum">
              <a:rPr lang="en-US" altLang="zh-CN" sz="1200" b="0"/>
              <a:pPr eaLnBrk="1" hangingPunct="1"/>
              <a:t>118</a:t>
            </a:fld>
            <a:endParaRPr lang="en-US" altLang="zh-CN" sz="1200" b="0"/>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279408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58F3C3B-790B-44AD-987D-28A090D37D78}" type="slidenum">
              <a:rPr lang="en-US" altLang="zh-CN" sz="1200" b="0"/>
              <a:pPr eaLnBrk="1" hangingPunct="1"/>
              <a:t>119</a:t>
            </a:fld>
            <a:endParaRPr lang="en-US" altLang="zh-CN" sz="1200" b="0"/>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505270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36A80DD-4125-4679-922C-ABEB3FBB27D7}" type="slidenum">
              <a:rPr lang="en-US" altLang="zh-CN" sz="1200" b="0"/>
              <a:pPr eaLnBrk="1" hangingPunct="1"/>
              <a:t>120</a:t>
            </a:fld>
            <a:endParaRPr lang="en-US" altLang="zh-CN" sz="1200" b="0"/>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79835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D082E41-C231-4223-A00A-C87A33A55FBE}" type="slidenum">
              <a:rPr lang="en-US" altLang="zh-CN" sz="1200" b="0"/>
              <a:pPr eaLnBrk="1" hangingPunct="1"/>
              <a:t>13</a:t>
            </a:fld>
            <a:endParaRPr lang="en-US" altLang="zh-CN" sz="1200"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653462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999516E-B87E-412A-BB41-26F840F3D1C9}" type="slidenum">
              <a:rPr lang="en-US" altLang="zh-CN" sz="1200" b="0"/>
              <a:pPr eaLnBrk="1" hangingPunct="1"/>
              <a:t>121</a:t>
            </a:fld>
            <a:endParaRPr lang="en-US" altLang="zh-CN" sz="1200" b="0"/>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846765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7E3CBC6-ED15-48E0-823D-33B14D517E94}" type="slidenum">
              <a:rPr lang="en-US" altLang="zh-CN" sz="1200" b="0"/>
              <a:pPr eaLnBrk="1" hangingPunct="1"/>
              <a:t>122</a:t>
            </a:fld>
            <a:endParaRPr lang="en-US" altLang="zh-CN" sz="1200" b="0"/>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86620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525FFB0-3D90-4C89-9E00-EEFD5A7D6841}" type="slidenum">
              <a:rPr lang="en-US" altLang="zh-CN" sz="1200" b="0"/>
              <a:pPr eaLnBrk="1" hangingPunct="1"/>
              <a:t>123</a:t>
            </a:fld>
            <a:endParaRPr lang="en-US" altLang="zh-CN" sz="1200" b="0"/>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885387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1EC07AB-8301-45C6-BF6E-C1C3B558885A}" type="slidenum">
              <a:rPr lang="en-US" altLang="zh-CN" sz="1200" b="0"/>
              <a:pPr eaLnBrk="1" hangingPunct="1"/>
              <a:t>124</a:t>
            </a:fld>
            <a:endParaRPr lang="en-US" altLang="zh-CN" sz="1200" b="0"/>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259312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EE5FDE3-C283-4543-9339-59B7F204A229}" type="slidenum">
              <a:rPr lang="en-US" altLang="zh-CN" sz="1200" b="0"/>
              <a:pPr eaLnBrk="1" hangingPunct="1"/>
              <a:t>125</a:t>
            </a:fld>
            <a:endParaRPr lang="en-US" altLang="zh-CN" sz="1200" b="0"/>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241567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0B83E1B-6E24-4E13-B5AF-CDFE19D445CB}" type="slidenum">
              <a:rPr lang="en-US" altLang="zh-CN" sz="1200" b="0"/>
              <a:pPr eaLnBrk="1" hangingPunct="1"/>
              <a:t>126</a:t>
            </a:fld>
            <a:endParaRPr lang="en-US" altLang="zh-CN" sz="1200" b="0"/>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560319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AD4BA4E-F423-42FE-87B0-8706A3A5CB35}" type="slidenum">
              <a:rPr lang="en-US" altLang="zh-CN" sz="1200" b="0"/>
              <a:pPr eaLnBrk="1" hangingPunct="1"/>
              <a:t>127</a:t>
            </a:fld>
            <a:endParaRPr lang="en-US" altLang="zh-CN" sz="1200" b="0"/>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883639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A705643-6352-49F4-82E3-B4989B4FC425}" type="slidenum">
              <a:rPr lang="en-US" altLang="zh-CN" sz="1200" b="0"/>
              <a:pPr eaLnBrk="1" hangingPunct="1"/>
              <a:t>128</a:t>
            </a:fld>
            <a:endParaRPr lang="en-US" altLang="zh-CN" sz="1200" b="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14900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7A0D028-735A-4093-9043-913F6B72F984}" type="slidenum">
              <a:rPr lang="en-US" altLang="zh-CN" sz="1200" b="0"/>
              <a:pPr eaLnBrk="1" hangingPunct="1"/>
              <a:t>129</a:t>
            </a:fld>
            <a:endParaRPr lang="en-US" altLang="zh-CN" sz="1200" b="0"/>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116437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C9503B7-4A93-4E6E-944C-93F2A1B84450}" type="slidenum">
              <a:rPr lang="en-US" altLang="zh-CN" sz="1200" b="0"/>
              <a:pPr eaLnBrk="1" hangingPunct="1"/>
              <a:t>130</a:t>
            </a:fld>
            <a:endParaRPr lang="en-US" altLang="zh-CN" sz="1200" b="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77294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E19EDA1-7938-4218-9467-6F985952860E}" type="slidenum">
              <a:rPr lang="en-US" altLang="zh-CN" sz="1200" b="0"/>
              <a:pPr eaLnBrk="1" hangingPunct="1"/>
              <a:t>14</a:t>
            </a:fld>
            <a:endParaRPr lang="en-US" altLang="zh-CN" sz="1200" b="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864381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16A2264-E3D3-4825-B452-72C5BCFC9BC7}" type="slidenum">
              <a:rPr lang="en-US" altLang="zh-CN" sz="1200" b="0"/>
              <a:pPr eaLnBrk="1" hangingPunct="1"/>
              <a:t>131</a:t>
            </a:fld>
            <a:endParaRPr lang="en-US" altLang="zh-CN" sz="1200" b="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935607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4883E96-0ABB-48ED-8119-0457F2AD3647}" type="slidenum">
              <a:rPr lang="en-US" altLang="zh-CN" sz="1200" b="0"/>
              <a:pPr eaLnBrk="1" hangingPunct="1"/>
              <a:t>132</a:t>
            </a:fld>
            <a:endParaRPr lang="en-US" altLang="zh-CN" sz="1200" b="0"/>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155431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B7077A4-2E91-4068-BA75-A65262007748}" type="slidenum">
              <a:rPr lang="en-US" altLang="zh-CN" sz="1200" b="0"/>
              <a:pPr eaLnBrk="1" hangingPunct="1"/>
              <a:t>133</a:t>
            </a:fld>
            <a:endParaRPr lang="en-US" altLang="zh-CN" sz="1200" b="0"/>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030896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722B189-C540-4CE1-B78E-9DA5397FE31C}" type="slidenum">
              <a:rPr lang="en-US" altLang="zh-CN" sz="1200" b="0"/>
              <a:pPr eaLnBrk="1" hangingPunct="1"/>
              <a:t>134</a:t>
            </a:fld>
            <a:endParaRPr lang="en-US" altLang="zh-CN" sz="1200" b="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525723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CD21401-7134-4D03-8776-6A88D47390BF}" type="slidenum">
              <a:rPr lang="en-US" altLang="zh-CN" sz="1200" b="0"/>
              <a:pPr eaLnBrk="1" hangingPunct="1"/>
              <a:t>135</a:t>
            </a:fld>
            <a:endParaRPr lang="en-US" altLang="zh-CN" sz="1200" b="0"/>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863595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036049B-541C-4F3C-A274-654F40745C35}" type="slidenum">
              <a:rPr lang="en-US" altLang="zh-CN" sz="1200" b="0"/>
              <a:pPr eaLnBrk="1" hangingPunct="1"/>
              <a:t>136</a:t>
            </a:fld>
            <a:endParaRPr lang="en-US" altLang="zh-CN" sz="1200" b="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694261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7771684-D683-4628-8028-570C967FCB3E}" type="slidenum">
              <a:rPr lang="en-US" altLang="zh-CN" sz="1200" b="0"/>
              <a:pPr eaLnBrk="1" hangingPunct="1"/>
              <a:t>137</a:t>
            </a:fld>
            <a:endParaRPr lang="en-US" altLang="zh-CN" sz="1200" b="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79828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710560B-C96F-41BA-AA30-ACCF9B858639}" type="slidenum">
              <a:rPr lang="en-US" altLang="zh-CN" sz="1200" b="0"/>
              <a:pPr eaLnBrk="1" hangingPunct="1"/>
              <a:t>15</a:t>
            </a:fld>
            <a:endParaRPr lang="en-US" altLang="zh-CN" sz="1200"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0297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399C48D-E80B-47E6-8F58-13658A452237}" type="slidenum">
              <a:rPr lang="en-US" altLang="zh-CN" sz="1200" b="0"/>
              <a:pPr eaLnBrk="1" hangingPunct="1"/>
              <a:t>16</a:t>
            </a:fld>
            <a:endParaRPr lang="en-US" altLang="zh-CN" sz="1200"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55893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2CC0C34-44CE-4816-AC88-655507A581B3}" type="slidenum">
              <a:rPr lang="en-US" altLang="zh-CN" sz="1200" b="0"/>
              <a:pPr eaLnBrk="1" hangingPunct="1"/>
              <a:t>17</a:t>
            </a:fld>
            <a:endParaRPr lang="en-US" altLang="zh-CN" sz="1200"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17872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A936404-7E63-4325-8741-BA0916D4C7D7}" type="slidenum">
              <a:rPr lang="en-US" altLang="zh-CN" sz="1200" b="0"/>
              <a:pPr eaLnBrk="1" hangingPunct="1"/>
              <a:t>18</a:t>
            </a:fld>
            <a:endParaRPr lang="en-US" altLang="zh-CN" sz="1200" b="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771235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375FBB5-EAF9-4CE6-8A5A-E1FBF9C5C5C5}" type="slidenum">
              <a:rPr lang="en-US" altLang="zh-CN" sz="1200" b="0"/>
              <a:pPr eaLnBrk="1" hangingPunct="1"/>
              <a:t>19</a:t>
            </a:fld>
            <a:endParaRPr lang="en-US" altLang="zh-CN" sz="1200" b="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9064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585BA8B-2B48-4210-9890-08A4BEAF7BB4}" type="slidenum">
              <a:rPr lang="en-US" altLang="zh-CN" sz="1200" b="0"/>
              <a:pPr eaLnBrk="1" hangingPunct="1"/>
              <a:t>20</a:t>
            </a:fld>
            <a:endParaRPr lang="en-US" altLang="zh-CN" sz="1200" b="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632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80EA595-DC94-4257-9175-2C72EF874FAB}" type="slidenum">
              <a:rPr lang="en-US" altLang="zh-CN" sz="1200" b="0"/>
              <a:pPr eaLnBrk="1" hangingPunct="1"/>
              <a:t>3</a:t>
            </a:fld>
            <a:endParaRPr lang="en-US" altLang="zh-CN" sz="1200" b="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93255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C64CD48-0482-4F17-882C-FBA895B54002}" type="slidenum">
              <a:rPr lang="en-US" altLang="zh-CN" sz="1200" b="0"/>
              <a:pPr eaLnBrk="1" hangingPunct="1"/>
              <a:t>21</a:t>
            </a:fld>
            <a:endParaRPr lang="en-US" altLang="zh-CN" sz="1200" b="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04151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6B1CAD3-C06D-4066-8CFD-56EDDAF6C2CF}" type="slidenum">
              <a:rPr lang="en-US" altLang="zh-CN" sz="1200" b="0"/>
              <a:pPr eaLnBrk="1" hangingPunct="1"/>
              <a:t>22</a:t>
            </a:fld>
            <a:endParaRPr lang="en-US" altLang="zh-CN" sz="1200" b="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33907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79F9CE9-80E4-41A7-A979-5B1474CD37F7}" type="slidenum">
              <a:rPr lang="en-US" altLang="zh-CN" sz="1200" b="0"/>
              <a:pPr eaLnBrk="1" hangingPunct="1"/>
              <a:t>23</a:t>
            </a:fld>
            <a:endParaRPr lang="en-US" altLang="zh-CN" sz="1200" b="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7335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944D6D2-69A3-4E02-9E26-538FE59B4FC7}" type="slidenum">
              <a:rPr lang="en-US" altLang="zh-CN" sz="1200" b="0"/>
              <a:pPr eaLnBrk="1" hangingPunct="1"/>
              <a:t>24</a:t>
            </a:fld>
            <a:endParaRPr lang="en-US" altLang="zh-CN" sz="1200" b="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91527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DD6927D-3417-4488-A8AE-83555E7A049D}" type="slidenum">
              <a:rPr lang="en-US" altLang="zh-CN" sz="1200" b="0"/>
              <a:pPr eaLnBrk="1" hangingPunct="1"/>
              <a:t>25</a:t>
            </a:fld>
            <a:endParaRPr lang="en-US" altLang="zh-CN" sz="1200" b="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388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7ECD367-17A9-4F23-9712-1A8BBD9BE61B}" type="slidenum">
              <a:rPr lang="en-US" altLang="zh-CN" sz="1200" b="0"/>
              <a:pPr eaLnBrk="1" hangingPunct="1"/>
              <a:t>26</a:t>
            </a:fld>
            <a:endParaRPr lang="en-US" altLang="zh-CN" sz="1200" b="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26536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A2370C8-EC51-476C-A29B-62CAFC8DF0BF}" type="slidenum">
              <a:rPr lang="en-US" altLang="zh-CN" sz="1200" b="0"/>
              <a:pPr eaLnBrk="1" hangingPunct="1"/>
              <a:t>27</a:t>
            </a:fld>
            <a:endParaRPr lang="en-US" altLang="zh-CN" sz="1200" b="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35549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1678E70-334E-4737-952A-4E0B246CC6A5}" type="slidenum">
              <a:rPr lang="en-US" altLang="zh-CN" sz="1200" b="0"/>
              <a:pPr eaLnBrk="1" hangingPunct="1"/>
              <a:t>28</a:t>
            </a:fld>
            <a:endParaRPr lang="en-US" altLang="zh-CN" sz="1200" b="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10517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4F84145-799A-4B94-8CC8-B0A0BBC53DD0}" type="slidenum">
              <a:rPr lang="en-US" altLang="zh-CN" sz="1200" b="0"/>
              <a:pPr eaLnBrk="1" hangingPunct="1"/>
              <a:t>29</a:t>
            </a:fld>
            <a:endParaRPr lang="en-US" altLang="zh-CN" sz="1200" b="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48628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CD97F18-5289-42BF-8A99-B22C6F120C27}" type="slidenum">
              <a:rPr lang="en-US" altLang="zh-CN" sz="1200" b="0"/>
              <a:pPr eaLnBrk="1" hangingPunct="1"/>
              <a:t>30</a:t>
            </a:fld>
            <a:endParaRPr lang="en-US" altLang="zh-CN" sz="1200" b="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57419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8A7185D-1395-4A1B-AF34-95CA144268DE}" type="slidenum">
              <a:rPr lang="en-US" altLang="zh-CN" sz="1200" b="0"/>
              <a:pPr eaLnBrk="1" hangingPunct="1"/>
              <a:t>4</a:t>
            </a:fld>
            <a:endParaRPr lang="en-US" altLang="zh-CN" sz="1200" b="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42240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E54C12E-464D-47CF-9D5B-2F1C523BF0B7}" type="slidenum">
              <a:rPr lang="en-US" altLang="zh-CN" sz="1200" b="0"/>
              <a:pPr eaLnBrk="1" hangingPunct="1"/>
              <a:t>31</a:t>
            </a:fld>
            <a:endParaRPr lang="en-US" altLang="zh-CN" sz="1200" b="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99832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EAC4A3F-C1A5-480C-A9CA-0BF17AADB3C9}" type="slidenum">
              <a:rPr lang="en-US" altLang="zh-CN" sz="1200" b="0"/>
              <a:pPr eaLnBrk="1" hangingPunct="1"/>
              <a:t>32</a:t>
            </a:fld>
            <a:endParaRPr lang="en-US" altLang="zh-CN" sz="1200" b="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912002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64A7A87-40FC-405E-848A-ED960E68B7A5}" type="slidenum">
              <a:rPr lang="en-US" altLang="zh-CN" sz="1200" b="0"/>
              <a:pPr eaLnBrk="1" hangingPunct="1"/>
              <a:t>33</a:t>
            </a:fld>
            <a:endParaRPr lang="en-US" altLang="zh-CN" sz="1200" b="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80723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6705B02-9358-45F1-8751-D99682F049B5}" type="slidenum">
              <a:rPr lang="en-US" altLang="zh-CN" sz="1200" b="0"/>
              <a:pPr eaLnBrk="1" hangingPunct="1"/>
              <a:t>34</a:t>
            </a:fld>
            <a:endParaRPr lang="en-US" altLang="zh-CN" sz="1200" b="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07399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F052671-4BC1-4E96-87AE-070B33647961}" type="slidenum">
              <a:rPr lang="en-US" altLang="zh-CN" sz="1200" b="0"/>
              <a:pPr eaLnBrk="1" hangingPunct="1"/>
              <a:t>35</a:t>
            </a:fld>
            <a:endParaRPr lang="en-US" altLang="zh-CN" sz="1200" b="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20194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C2D6033-1F10-40C5-84A8-99E382F0D9CE}" type="slidenum">
              <a:rPr lang="en-US" altLang="zh-CN" sz="1200" b="0"/>
              <a:pPr eaLnBrk="1" hangingPunct="1"/>
              <a:t>36</a:t>
            </a:fld>
            <a:endParaRPr lang="en-US" altLang="zh-CN" sz="1200" b="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51380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8DC27EC-0629-426D-908E-490691AF144C}" type="slidenum">
              <a:rPr lang="en-US" altLang="zh-CN" sz="1200" b="0"/>
              <a:pPr eaLnBrk="1" hangingPunct="1"/>
              <a:t>37</a:t>
            </a:fld>
            <a:endParaRPr lang="en-US" altLang="zh-CN" sz="1200" b="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9219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886B9D7-D8CB-470C-A994-739A7D82ABFC}" type="slidenum">
              <a:rPr lang="en-US" altLang="zh-CN" sz="1200" b="0"/>
              <a:pPr eaLnBrk="1" hangingPunct="1"/>
              <a:t>38</a:t>
            </a:fld>
            <a:endParaRPr lang="en-US" altLang="zh-CN" sz="1200" b="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39362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C9D7A4A-860A-4DE9-8FAD-F41A367A5D55}" type="slidenum">
              <a:rPr lang="en-US" altLang="zh-CN" sz="1200" b="0"/>
              <a:pPr eaLnBrk="1" hangingPunct="1"/>
              <a:t>39</a:t>
            </a:fld>
            <a:endParaRPr lang="en-US" altLang="zh-CN" sz="1200" b="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34816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3341ED5-1B70-49CC-9128-83B9F6309F39}" type="slidenum">
              <a:rPr lang="en-US" altLang="zh-CN" sz="1200" b="0"/>
              <a:pPr eaLnBrk="1" hangingPunct="1"/>
              <a:t>40</a:t>
            </a:fld>
            <a:endParaRPr lang="en-US" altLang="zh-CN" sz="1200" b="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75724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4F46404-3A4C-42A9-8C87-D0A55D685215}" type="slidenum">
              <a:rPr lang="en-US" altLang="zh-CN" sz="1200" b="0"/>
              <a:pPr eaLnBrk="1" hangingPunct="1"/>
              <a:t>5</a:t>
            </a:fld>
            <a:endParaRPr lang="en-US" altLang="zh-CN" sz="1200" b="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97213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0E7B886-726C-4154-86BB-0BC3EBF05E7C}" type="slidenum">
              <a:rPr lang="en-US" altLang="zh-CN" sz="1200" b="0"/>
              <a:pPr eaLnBrk="1" hangingPunct="1"/>
              <a:t>41</a:t>
            </a:fld>
            <a:endParaRPr lang="en-US" altLang="zh-CN" sz="1200" b="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43121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A5A86CD-219A-4D93-AF0C-17C9933B47E7}" type="slidenum">
              <a:rPr lang="en-US" altLang="zh-CN" sz="1200" b="0"/>
              <a:pPr eaLnBrk="1" hangingPunct="1"/>
              <a:t>42</a:t>
            </a:fld>
            <a:endParaRPr lang="en-US" altLang="zh-CN" sz="1200" b="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16686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CABEB34-13E6-4279-9299-6A58660099A4}" type="slidenum">
              <a:rPr lang="en-US" altLang="zh-CN" sz="1200" b="0"/>
              <a:pPr eaLnBrk="1" hangingPunct="1"/>
              <a:t>43</a:t>
            </a:fld>
            <a:endParaRPr lang="en-US" altLang="zh-CN" sz="1200" b="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0653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8DC4126-CA33-4A8E-9BD5-75484CFFD0EE}" type="slidenum">
              <a:rPr lang="en-US" altLang="zh-CN" sz="1200" b="0"/>
              <a:pPr eaLnBrk="1" hangingPunct="1"/>
              <a:t>44</a:t>
            </a:fld>
            <a:endParaRPr lang="en-US" altLang="zh-CN" sz="1200" b="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45658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F25B434-E9F5-4CB5-A66B-ECA318AC1FFF}" type="slidenum">
              <a:rPr lang="en-US" altLang="zh-CN" sz="1200" b="0"/>
              <a:pPr eaLnBrk="1" hangingPunct="1"/>
              <a:t>45</a:t>
            </a:fld>
            <a:endParaRPr lang="en-US" altLang="zh-CN" sz="1200" b="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56329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82D5699-84A1-4CB4-A5AD-BA168B01ECE5}" type="slidenum">
              <a:rPr lang="en-US" altLang="zh-CN" sz="1200" b="0"/>
              <a:pPr eaLnBrk="1" hangingPunct="1"/>
              <a:t>46</a:t>
            </a:fld>
            <a:endParaRPr lang="en-US" altLang="zh-CN" sz="1200" b="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61322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301874E-A8EA-4C26-BBCA-3E259481DBF5}" type="slidenum">
              <a:rPr lang="en-US" altLang="zh-CN" sz="1200" b="0"/>
              <a:pPr eaLnBrk="1" hangingPunct="1"/>
              <a:t>47</a:t>
            </a:fld>
            <a:endParaRPr lang="en-US" altLang="zh-CN" sz="1200" b="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42607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4792330-ABB7-4A54-BA66-44D666B30C5B}" type="slidenum">
              <a:rPr lang="en-US" altLang="zh-CN" sz="1200" b="0"/>
              <a:pPr eaLnBrk="1" hangingPunct="1"/>
              <a:t>48</a:t>
            </a:fld>
            <a:endParaRPr lang="en-US" altLang="zh-CN" sz="1200" b="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2413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2FE0799-93E0-484E-9843-430A048F5150}" type="slidenum">
              <a:rPr lang="en-US" altLang="zh-CN" sz="1200" b="0"/>
              <a:pPr eaLnBrk="1" hangingPunct="1"/>
              <a:t>49</a:t>
            </a:fld>
            <a:endParaRPr lang="en-US" altLang="zh-CN" sz="1200" b="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65468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03BC03F-2529-4E94-A233-FCD56E698648}" type="slidenum">
              <a:rPr lang="en-US" altLang="zh-CN" sz="1200" b="0"/>
              <a:pPr eaLnBrk="1" hangingPunct="1"/>
              <a:t>50</a:t>
            </a:fld>
            <a:endParaRPr lang="en-US" altLang="zh-CN" sz="1200" b="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6282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8CB2A3A-2CB1-409E-B96B-D3C91B76787F}" type="slidenum">
              <a:rPr lang="en-US" altLang="zh-CN" sz="1200" b="0"/>
              <a:pPr eaLnBrk="1" hangingPunct="1"/>
              <a:t>6</a:t>
            </a:fld>
            <a:endParaRPr lang="en-US" altLang="zh-CN" sz="1200" b="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94559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E5D429D-114B-4A86-A152-CBDFF07E6625}" type="slidenum">
              <a:rPr lang="en-US" altLang="zh-CN" sz="1200" b="0"/>
              <a:pPr eaLnBrk="1" hangingPunct="1"/>
              <a:t>51</a:t>
            </a:fld>
            <a:endParaRPr lang="en-US" altLang="zh-CN" sz="1200" b="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34146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208D539-5E4D-4B6B-8D5D-70FF65E7FC25}" type="slidenum">
              <a:rPr lang="en-US" altLang="zh-CN" sz="1200" b="0"/>
              <a:pPr eaLnBrk="1" hangingPunct="1"/>
              <a:t>52</a:t>
            </a:fld>
            <a:endParaRPr lang="en-US" altLang="zh-CN" sz="1200" b="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52384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38FCD43-473E-47F6-A357-A5F5C361BF82}" type="slidenum">
              <a:rPr lang="en-US" altLang="zh-CN" sz="1200" b="0"/>
              <a:pPr eaLnBrk="1" hangingPunct="1"/>
              <a:t>53</a:t>
            </a:fld>
            <a:endParaRPr lang="en-US" altLang="zh-CN" sz="1200" b="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00520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E959BE4-2CED-4065-AF71-5B608D73CFD6}" type="slidenum">
              <a:rPr lang="en-US" altLang="zh-CN" sz="1200" b="0"/>
              <a:pPr eaLnBrk="1" hangingPunct="1"/>
              <a:t>54</a:t>
            </a:fld>
            <a:endParaRPr lang="en-US" altLang="zh-CN" sz="1200" b="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163573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C48699C-6EB8-4586-A7C6-592E46B38AB2}" type="slidenum">
              <a:rPr lang="en-US" altLang="zh-CN" sz="1200" b="0"/>
              <a:pPr eaLnBrk="1" hangingPunct="1"/>
              <a:t>55</a:t>
            </a:fld>
            <a:endParaRPr lang="en-US" altLang="zh-CN" sz="1200" b="0"/>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97079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4C9F6A0-C2C6-459F-BAC0-EDD49FAD382C}" type="slidenum">
              <a:rPr lang="en-US" altLang="zh-CN" sz="1200" b="0"/>
              <a:pPr eaLnBrk="1" hangingPunct="1"/>
              <a:t>56</a:t>
            </a:fld>
            <a:endParaRPr lang="en-US" altLang="zh-CN" sz="1200" b="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4635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2255380-60E7-4847-9E96-1BDF6AB33B47}" type="slidenum">
              <a:rPr lang="en-US" altLang="zh-CN" sz="1200" b="0"/>
              <a:pPr eaLnBrk="1" hangingPunct="1"/>
              <a:t>57</a:t>
            </a:fld>
            <a:endParaRPr lang="en-US" altLang="zh-CN" sz="1200" b="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30920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3B44EE8-559B-4FF9-92F4-7EE4A5B473B8}" type="slidenum">
              <a:rPr lang="en-US" altLang="zh-CN" sz="1200" b="0"/>
              <a:pPr eaLnBrk="1" hangingPunct="1"/>
              <a:t>58</a:t>
            </a:fld>
            <a:endParaRPr lang="en-US" altLang="zh-CN" sz="1200" b="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7312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A971D12-2C96-46C1-93DE-975F9ED183ED}" type="slidenum">
              <a:rPr lang="en-US" altLang="zh-CN" sz="1200" b="0"/>
              <a:pPr eaLnBrk="1" hangingPunct="1"/>
              <a:t>59</a:t>
            </a:fld>
            <a:endParaRPr lang="en-US" altLang="zh-CN" sz="1200" b="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28129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8C6BD09-ADB4-4D46-A9AE-65711FAB09FE}" type="slidenum">
              <a:rPr lang="en-US" altLang="zh-CN" sz="1200" b="0"/>
              <a:pPr eaLnBrk="1" hangingPunct="1"/>
              <a:t>60</a:t>
            </a:fld>
            <a:endParaRPr lang="en-US" altLang="zh-CN" sz="1200" b="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0182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A03A43D-0703-469E-9C37-9C5DD93408DC}" type="slidenum">
              <a:rPr lang="en-US" altLang="zh-CN" sz="1200" b="0"/>
              <a:pPr eaLnBrk="1" hangingPunct="1"/>
              <a:t>7</a:t>
            </a:fld>
            <a:endParaRPr lang="en-US" altLang="zh-CN" sz="1200" b="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15864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6191972-F836-468A-A13F-B20059833C96}" type="slidenum">
              <a:rPr lang="en-US" altLang="zh-CN" sz="1200" b="0"/>
              <a:pPr eaLnBrk="1" hangingPunct="1"/>
              <a:t>61</a:t>
            </a:fld>
            <a:endParaRPr lang="en-US" altLang="zh-CN" sz="1200" b="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69005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906A6C0-79FB-4E63-880C-13EF2463BF7D}" type="slidenum">
              <a:rPr lang="en-US" altLang="zh-CN" sz="1200" b="0"/>
              <a:pPr eaLnBrk="1" hangingPunct="1"/>
              <a:t>62</a:t>
            </a:fld>
            <a:endParaRPr lang="en-US" altLang="zh-CN" sz="1200" b="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62514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CDD46D1-32F4-42C4-9D94-F997D6076E39}" type="slidenum">
              <a:rPr lang="en-US" altLang="zh-CN" sz="1200" b="0"/>
              <a:pPr eaLnBrk="1" hangingPunct="1"/>
              <a:t>63</a:t>
            </a:fld>
            <a:endParaRPr lang="en-US" altLang="zh-CN" sz="1200" b="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327982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5F7A44A-452B-49B6-827F-7D421C0081A9}" type="slidenum">
              <a:rPr lang="en-US" altLang="zh-CN" sz="1200" b="0"/>
              <a:pPr eaLnBrk="1" hangingPunct="1"/>
              <a:t>64</a:t>
            </a:fld>
            <a:endParaRPr lang="en-US" altLang="zh-CN" sz="1200" b="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92479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E28CC0C-1ED8-48C5-BC41-3ABDA49C4A12}" type="slidenum">
              <a:rPr lang="en-US" altLang="zh-CN" sz="1200" b="0"/>
              <a:pPr eaLnBrk="1" hangingPunct="1"/>
              <a:t>65</a:t>
            </a:fld>
            <a:endParaRPr lang="en-US" altLang="zh-CN" sz="1200" b="0"/>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89289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877A71A-8261-489C-90EE-DBA2E0A30DF6}" type="slidenum">
              <a:rPr lang="en-US" altLang="zh-CN" sz="1200" b="0"/>
              <a:pPr eaLnBrk="1" hangingPunct="1"/>
              <a:t>66</a:t>
            </a:fld>
            <a:endParaRPr lang="en-US" altLang="zh-CN" sz="1200" b="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78297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59CF8A4-4C50-400B-9D71-6EBC1364A4E3}" type="slidenum">
              <a:rPr lang="en-US" altLang="zh-CN" sz="1200" b="0"/>
              <a:pPr eaLnBrk="1" hangingPunct="1"/>
              <a:t>67</a:t>
            </a:fld>
            <a:endParaRPr lang="en-US" altLang="zh-CN" sz="1200" b="0"/>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494903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69585AB-162C-4A02-AFF1-F3DF0E8FD919}" type="slidenum">
              <a:rPr lang="en-US" altLang="zh-CN" sz="1200" b="0"/>
              <a:pPr eaLnBrk="1" hangingPunct="1"/>
              <a:t>68</a:t>
            </a:fld>
            <a:endParaRPr lang="en-US" altLang="zh-CN" sz="1200" b="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15403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83BB67B-9FCD-4926-8408-86A985F15404}" type="slidenum">
              <a:rPr lang="en-US" altLang="zh-CN" sz="1200" b="0"/>
              <a:pPr eaLnBrk="1" hangingPunct="1"/>
              <a:t>69</a:t>
            </a:fld>
            <a:endParaRPr lang="en-US" altLang="zh-CN" sz="1200" b="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75429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F181414-2C8E-4CEE-AF10-1C0C03A5EBCA}" type="slidenum">
              <a:rPr lang="en-US" altLang="zh-CN" sz="1200" b="0"/>
              <a:pPr eaLnBrk="1" hangingPunct="1"/>
              <a:t>70</a:t>
            </a:fld>
            <a:endParaRPr lang="en-US" altLang="zh-CN" sz="1200" b="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77608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57AB57F-7A9A-4372-A73A-4145809A67D7}" type="slidenum">
              <a:rPr lang="en-US" altLang="zh-CN" sz="1200" b="0"/>
              <a:pPr eaLnBrk="1" hangingPunct="1"/>
              <a:t>8</a:t>
            </a:fld>
            <a:endParaRPr lang="en-US" altLang="zh-CN" sz="1200" b="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93689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70E3C17-6C4A-46A8-9EDB-6B98062095C4}" type="slidenum">
              <a:rPr lang="en-US" altLang="zh-CN" sz="1200" b="0"/>
              <a:pPr eaLnBrk="1" hangingPunct="1"/>
              <a:t>71</a:t>
            </a:fld>
            <a:endParaRPr lang="en-US" altLang="zh-CN" sz="1200" b="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207589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F4A311A-C498-4B80-9E93-395A3E230B4D}" type="slidenum">
              <a:rPr lang="en-US" altLang="zh-CN" sz="1200" b="0"/>
              <a:pPr eaLnBrk="1" hangingPunct="1"/>
              <a:t>72</a:t>
            </a:fld>
            <a:endParaRPr lang="en-US" altLang="zh-CN" sz="1200" b="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72154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4EAA41C-7A79-4FCD-B584-ED1D685A8B72}" type="slidenum">
              <a:rPr lang="en-US" altLang="zh-CN" sz="1200" b="0"/>
              <a:pPr eaLnBrk="1" hangingPunct="1"/>
              <a:t>73</a:t>
            </a:fld>
            <a:endParaRPr lang="en-US" altLang="zh-CN" sz="1200" b="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33750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ADB6562-CC6C-4464-9198-D4FC45A9D915}" type="slidenum">
              <a:rPr lang="en-US" altLang="zh-CN" sz="1200" b="0"/>
              <a:pPr eaLnBrk="1" hangingPunct="1"/>
              <a:t>74</a:t>
            </a:fld>
            <a:endParaRPr lang="en-US" altLang="zh-CN" sz="1200" b="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409752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F7FD1B5-567B-4DE4-8479-2095628C80F8}" type="slidenum">
              <a:rPr lang="en-US" altLang="zh-CN" sz="1200" b="0"/>
              <a:pPr eaLnBrk="1" hangingPunct="1"/>
              <a:t>75</a:t>
            </a:fld>
            <a:endParaRPr lang="en-US" altLang="zh-CN" sz="1200" b="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64627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FFC14FC-F509-44FF-A98D-EE80BA08333A}" type="slidenum">
              <a:rPr lang="en-US" altLang="zh-CN" sz="1200" b="0"/>
              <a:pPr eaLnBrk="1" hangingPunct="1"/>
              <a:t>76</a:t>
            </a:fld>
            <a:endParaRPr lang="en-US" altLang="zh-CN" sz="1200" b="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70106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C33E051-6796-4043-AB71-ADE77A702D05}" type="slidenum">
              <a:rPr lang="en-US" altLang="zh-CN" sz="1200" b="0"/>
              <a:pPr eaLnBrk="1" hangingPunct="1"/>
              <a:t>77</a:t>
            </a:fld>
            <a:endParaRPr lang="en-US" altLang="zh-CN" sz="1200" b="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323710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393963B-616D-4D27-99D1-66B5A0BAE3CC}" type="slidenum">
              <a:rPr lang="en-US" altLang="zh-CN" sz="1200" b="0"/>
              <a:pPr eaLnBrk="1" hangingPunct="1"/>
              <a:t>78</a:t>
            </a:fld>
            <a:endParaRPr lang="en-US" altLang="zh-CN" sz="1200" b="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324028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417BB57-9C6E-4C33-9C3F-46CEB87CCEEB}" type="slidenum">
              <a:rPr lang="en-US" altLang="zh-CN" sz="1200" b="0"/>
              <a:pPr eaLnBrk="1" hangingPunct="1"/>
              <a:t>79</a:t>
            </a:fld>
            <a:endParaRPr lang="en-US" altLang="zh-CN" sz="1200" b="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296015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D49EA66-DD11-47AC-8899-42B356A166F6}" type="slidenum">
              <a:rPr lang="en-US" altLang="zh-CN" sz="1200" b="0"/>
              <a:pPr eaLnBrk="1" hangingPunct="1"/>
              <a:t>80</a:t>
            </a:fld>
            <a:endParaRPr lang="en-US" altLang="zh-CN" sz="1200" b="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6304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AC59043-2BA4-4917-9C71-CA7C54FF7825}" type="slidenum">
              <a:rPr lang="en-US" altLang="zh-CN" sz="1200" b="0"/>
              <a:pPr eaLnBrk="1" hangingPunct="1"/>
              <a:t>9</a:t>
            </a:fld>
            <a:endParaRPr lang="en-US" altLang="zh-CN" sz="1200"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64751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3043816-16CA-4689-A178-E264E2CB40D6}" type="slidenum">
              <a:rPr lang="en-US" altLang="zh-CN" sz="1200" b="0"/>
              <a:pPr eaLnBrk="1" hangingPunct="1"/>
              <a:t>81</a:t>
            </a:fld>
            <a:endParaRPr lang="en-US" altLang="zh-CN" sz="1200" b="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61095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1B4C7ED-21F9-4ADB-BAB5-18D5FEE94C64}" type="slidenum">
              <a:rPr lang="en-US" altLang="zh-CN" sz="1200" b="0"/>
              <a:pPr eaLnBrk="1" hangingPunct="1"/>
              <a:t>82</a:t>
            </a:fld>
            <a:endParaRPr lang="en-US" altLang="zh-CN" sz="1200" b="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43398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3A7439F-18D4-4138-9F99-4591462C7888}" type="slidenum">
              <a:rPr lang="en-US" altLang="zh-CN" sz="1200" b="0"/>
              <a:pPr eaLnBrk="1" hangingPunct="1"/>
              <a:t>83</a:t>
            </a:fld>
            <a:endParaRPr lang="en-US" altLang="zh-CN" sz="1200" b="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972777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387693A-C886-4EEB-B0B3-F2598E80D903}" type="slidenum">
              <a:rPr lang="en-US" altLang="zh-CN" sz="1200" b="0"/>
              <a:pPr eaLnBrk="1" hangingPunct="1"/>
              <a:t>84</a:t>
            </a:fld>
            <a:endParaRPr lang="en-US" altLang="zh-CN" sz="1200" b="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513542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88AC692-6B1E-488F-9E83-8CC683D21D43}" type="slidenum">
              <a:rPr lang="en-US" altLang="zh-CN" sz="1200" b="0"/>
              <a:pPr eaLnBrk="1" hangingPunct="1"/>
              <a:t>85</a:t>
            </a:fld>
            <a:endParaRPr lang="en-US" altLang="zh-CN" sz="1200" b="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982433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757F5F1-5E5E-450C-9EF1-FA5354B204F6}" type="slidenum">
              <a:rPr lang="en-US" altLang="zh-CN" sz="1200" b="0"/>
              <a:pPr eaLnBrk="1" hangingPunct="1"/>
              <a:t>86</a:t>
            </a:fld>
            <a:endParaRPr lang="en-US" altLang="zh-CN" sz="1200" b="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323243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1589FE2-B0FE-41DE-8C91-B1684972BDF5}" type="slidenum">
              <a:rPr lang="en-US" altLang="zh-CN" sz="1200" b="0"/>
              <a:pPr eaLnBrk="1" hangingPunct="1"/>
              <a:t>87</a:t>
            </a:fld>
            <a:endParaRPr lang="en-US" altLang="zh-CN" sz="1200" b="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506692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0FD4EA1-8DBC-473E-BEC0-C94FA81C0A3A}" type="slidenum">
              <a:rPr lang="en-US" altLang="zh-CN" sz="1200" b="0"/>
              <a:pPr eaLnBrk="1" hangingPunct="1"/>
              <a:t>88</a:t>
            </a:fld>
            <a:endParaRPr lang="en-US" altLang="zh-CN" sz="1200" b="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391417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0CE3B36-D44D-4092-8350-5DBB6174BE10}" type="slidenum">
              <a:rPr lang="en-US" altLang="zh-CN" sz="1200" b="0"/>
              <a:pPr eaLnBrk="1" hangingPunct="1"/>
              <a:t>89</a:t>
            </a:fld>
            <a:endParaRPr lang="en-US" altLang="zh-CN" sz="1200" b="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363495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766EE9A-A585-4288-B34A-291A037E3FE5}" type="slidenum">
              <a:rPr lang="en-US" altLang="zh-CN" sz="1200" b="0"/>
              <a:pPr eaLnBrk="1" hangingPunct="1"/>
              <a:t>90</a:t>
            </a:fld>
            <a:endParaRPr lang="en-US" altLang="zh-CN" sz="1200" b="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4221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D978BA8-8BD0-4B6D-86D1-654456543588}" type="slidenum">
              <a:rPr lang="en-US" altLang="zh-CN" sz="1200" b="0"/>
              <a:pPr eaLnBrk="1" hangingPunct="1"/>
              <a:t>10</a:t>
            </a:fld>
            <a:endParaRPr lang="en-US" altLang="zh-CN" sz="1200"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025685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EF68DFB-17E9-4882-9E6F-465FEA95A509}" type="slidenum">
              <a:rPr lang="en-US" altLang="zh-CN" sz="1200" b="0"/>
              <a:pPr eaLnBrk="1" hangingPunct="1"/>
              <a:t>91</a:t>
            </a:fld>
            <a:endParaRPr lang="en-US" altLang="zh-CN" sz="1200" b="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642575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FE27D55-698E-4DAC-9B48-196C6CBFE48A}" type="slidenum">
              <a:rPr lang="en-US" altLang="zh-CN" sz="1200" b="0"/>
              <a:pPr eaLnBrk="1" hangingPunct="1"/>
              <a:t>92</a:t>
            </a:fld>
            <a:endParaRPr lang="en-US" altLang="zh-CN" sz="1200" b="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362065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6610D78-8EC4-4732-92E0-037F9D29D199}" type="slidenum">
              <a:rPr lang="en-US" altLang="zh-CN" sz="1200" b="0"/>
              <a:pPr eaLnBrk="1" hangingPunct="1"/>
              <a:t>93</a:t>
            </a:fld>
            <a:endParaRPr lang="en-US" altLang="zh-CN" sz="1200" b="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208064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957BCD3-D301-4255-A3D9-D0DCC50CFB25}" type="slidenum">
              <a:rPr lang="en-US" altLang="zh-CN" sz="1200" b="0"/>
              <a:pPr eaLnBrk="1" hangingPunct="1"/>
              <a:t>94</a:t>
            </a:fld>
            <a:endParaRPr lang="en-US" altLang="zh-CN" sz="1200" b="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60366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4BD5AA2-248C-48F1-9376-22C695D2A642}" type="slidenum">
              <a:rPr lang="en-US" altLang="zh-CN" sz="1200" b="0"/>
              <a:pPr eaLnBrk="1" hangingPunct="1"/>
              <a:t>95</a:t>
            </a:fld>
            <a:endParaRPr lang="en-US" altLang="zh-CN" sz="1200" b="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239454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76E6952-BE5A-47CD-BE49-92090DCBC21E}" type="slidenum">
              <a:rPr lang="en-US" altLang="zh-CN" sz="1200" b="0"/>
              <a:pPr eaLnBrk="1" hangingPunct="1"/>
              <a:t>96</a:t>
            </a:fld>
            <a:endParaRPr lang="en-US" altLang="zh-CN" sz="1200" b="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969771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743E7EC-64A7-405B-9C72-80B3E1EFB965}" type="slidenum">
              <a:rPr lang="en-US" altLang="zh-CN" sz="1200" b="0"/>
              <a:pPr eaLnBrk="1" hangingPunct="1"/>
              <a:t>97</a:t>
            </a:fld>
            <a:endParaRPr lang="en-US" altLang="zh-CN" sz="1200" b="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736385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8E530CC-362E-42B9-BCA0-24593C867A92}" type="slidenum">
              <a:rPr lang="en-US" altLang="zh-CN" sz="1200" b="0"/>
              <a:pPr eaLnBrk="1" hangingPunct="1"/>
              <a:t>98</a:t>
            </a:fld>
            <a:endParaRPr lang="en-US" altLang="zh-CN" sz="1200" b="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50273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16B2DA0-EDEA-4D94-A93C-B724F1BCA5B4}" type="slidenum">
              <a:rPr lang="en-US" altLang="zh-CN" sz="1200" b="0"/>
              <a:pPr eaLnBrk="1" hangingPunct="1"/>
              <a:t>99</a:t>
            </a:fld>
            <a:endParaRPr lang="en-US" altLang="zh-CN" sz="1200" b="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643544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EF47F2F-40B6-46D5-A3E8-16C63934FC77}" type="slidenum">
              <a:rPr lang="en-US" altLang="zh-CN" sz="1200" b="0"/>
              <a:pPr eaLnBrk="1" hangingPunct="1"/>
              <a:t>100</a:t>
            </a:fld>
            <a:endParaRPr lang="en-US" altLang="zh-CN" sz="1200" b="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023378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34225"/>
            <a:ext cx="9144000" cy="7009003"/>
          </a:xfrm>
          <a:prstGeom prst="rect">
            <a:avLst/>
          </a:prstGeom>
          <a:noFill/>
          <a:ln>
            <a:noFill/>
          </a:ln>
        </p:spPr>
      </p:pic>
      <p:sp>
        <p:nvSpPr>
          <p:cNvPr id="8" name="文本框 7"/>
          <p:cNvSpPr txBox="1"/>
          <p:nvPr userDrawn="1"/>
        </p:nvSpPr>
        <p:spPr>
          <a:xfrm>
            <a:off x="1216404" y="1434518"/>
            <a:ext cx="6711192" cy="1107996"/>
          </a:xfrm>
          <a:prstGeom prst="rect">
            <a:avLst/>
          </a:prstGeom>
          <a:noFill/>
        </p:spPr>
        <p:txBody>
          <a:bodyPr wrap="square" rtlCol="0">
            <a:spAutoFit/>
          </a:bodyPr>
          <a:lstStyle/>
          <a:p>
            <a:pPr algn="ctr"/>
            <a:r>
              <a:rPr lang="zh-CN" altLang="en-US" sz="6600" dirty="0" smtClean="0">
                <a:solidFill>
                  <a:srgbClr val="EAEAEA"/>
                </a:solidFill>
                <a:latin typeface="华文中宋" panose="02010600040101010101" pitchFamily="2" charset="-122"/>
                <a:ea typeface="华文中宋" panose="02010600040101010101" pitchFamily="2" charset="-122"/>
              </a:rPr>
              <a:t>电路与电子技术</a:t>
            </a:r>
            <a:endParaRPr lang="zh-CN" altLang="en-US" sz="6600" dirty="0">
              <a:solidFill>
                <a:srgbClr val="EAEAEA"/>
              </a:solidFill>
              <a:latin typeface="华文中宋" panose="02010600040101010101" pitchFamily="2" charset="-122"/>
              <a:ea typeface="华文中宋" panose="02010600040101010101" pitchFamily="2" charset="-122"/>
            </a:endParaRPr>
          </a:p>
        </p:txBody>
      </p:sp>
      <p:sp>
        <p:nvSpPr>
          <p:cNvPr id="9" name="文本框 8"/>
          <p:cNvSpPr txBox="1"/>
          <p:nvPr userDrawn="1"/>
        </p:nvSpPr>
        <p:spPr>
          <a:xfrm>
            <a:off x="1216404" y="4406279"/>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讲授：曾军</a:t>
            </a:r>
            <a:endParaRPr lang="zh-CN" altLang="en-US" sz="2800" dirty="0">
              <a:solidFill>
                <a:srgbClr val="EAEAEA"/>
              </a:solidFill>
              <a:latin typeface="华文中宋" panose="02010600040101010101" pitchFamily="2" charset="-122"/>
              <a:ea typeface="华文中宋" panose="02010600040101010101" pitchFamily="2" charset="-122"/>
            </a:endParaRPr>
          </a:p>
        </p:txBody>
      </p:sp>
      <p:sp>
        <p:nvSpPr>
          <p:cNvPr id="10" name="文本框 9"/>
          <p:cNvSpPr txBox="1"/>
          <p:nvPr userDrawn="1"/>
        </p:nvSpPr>
        <p:spPr>
          <a:xfrm>
            <a:off x="1216404" y="5256778"/>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电力学院</a:t>
            </a:r>
            <a:endParaRPr lang="zh-CN" altLang="en-US" sz="2800" dirty="0">
              <a:solidFill>
                <a:srgbClr val="EAEAE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12697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4150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849317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753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58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37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3942826" y="6492875"/>
            <a:ext cx="1233182"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177882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2" y="1681163"/>
            <a:ext cx="3887391"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6" name="内容占位符 5"/>
          <p:cNvSpPr>
            <a:spLocks noGrp="1"/>
          </p:cNvSpPr>
          <p:nvPr>
            <p:ph sz="quarter" idx="4"/>
          </p:nvPr>
        </p:nvSpPr>
        <p:spPr>
          <a:xfrm>
            <a:off x="4629152"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72070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726131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424125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30"/>
            <a:ext cx="4629150" cy="4873625"/>
          </a:xfrm>
          <a:prstGeom prst="rect">
            <a:avLst/>
          </a:prstGeo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61377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30"/>
            <a:ext cx="4629150" cy="4873625"/>
          </a:xfrm>
          <a:prstGeom prst="rect">
            <a:avLst/>
          </a:prstGeo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04103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5">
            <a:extLst>
              <a:ext uri="{BEBA8EAE-BF5A-486C-A8C5-ECC9F3942E4B}">
                <a14:imgProps xmlns:a14="http://schemas.microsoft.com/office/drawing/2010/main">
                  <a14:imgLayer r:embed="rId1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46" y="0"/>
            <a:ext cx="9144000" cy="6858000"/>
          </a:xfrm>
          <a:prstGeom prst="rect">
            <a:avLst/>
          </a:prstGeom>
        </p:spPr>
      </p:pic>
      <p:sp>
        <p:nvSpPr>
          <p:cNvPr id="3" name="文本框 2"/>
          <p:cNvSpPr txBox="1"/>
          <p:nvPr userDrawn="1"/>
        </p:nvSpPr>
        <p:spPr>
          <a:xfrm>
            <a:off x="7229742" y="50343"/>
            <a:ext cx="1914258" cy="369332"/>
          </a:xfrm>
          <a:prstGeom prst="rect">
            <a:avLst/>
          </a:prstGeom>
          <a:noFill/>
        </p:spPr>
        <p:txBody>
          <a:bodyPr wrap="square" rtlCol="0">
            <a:spAutoFit/>
          </a:bodyPr>
          <a:lstStyle/>
          <a:p>
            <a:pPr algn="ctr"/>
            <a:r>
              <a:rPr lang="zh-CN" altLang="en-US" sz="1800" b="0" dirty="0" smtClean="0">
                <a:solidFill>
                  <a:srgbClr val="006699"/>
                </a:solidFill>
                <a:latin typeface="华文中宋" panose="02010600040101010101" pitchFamily="2" charset="-122"/>
                <a:ea typeface="华文中宋" panose="02010600040101010101" pitchFamily="2" charset="-122"/>
              </a:rPr>
              <a:t>电路与电子技术</a:t>
            </a:r>
            <a:endParaRPr lang="zh-CN" altLang="en-US" sz="1800" b="0" dirty="0">
              <a:solidFill>
                <a:srgbClr val="006699"/>
              </a:solidFill>
              <a:latin typeface="华文中宋" panose="02010600040101010101" pitchFamily="2" charset="-122"/>
              <a:ea typeface="华文中宋" panose="02010600040101010101" pitchFamily="2" charset="-122"/>
            </a:endParaRPr>
          </a:p>
        </p:txBody>
      </p:sp>
      <p:cxnSp>
        <p:nvCxnSpPr>
          <p:cNvPr id="4" name="直接连接符 3"/>
          <p:cNvCxnSpPr/>
          <p:nvPr userDrawn="1"/>
        </p:nvCxnSpPr>
        <p:spPr>
          <a:xfrm>
            <a:off x="0" y="447566"/>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546" y="6583"/>
            <a:ext cx="1709159" cy="415644"/>
          </a:xfrm>
          <a:prstGeom prst="rect">
            <a:avLst/>
          </a:prstGeom>
        </p:spPr>
      </p:pic>
      <p:cxnSp>
        <p:nvCxnSpPr>
          <p:cNvPr id="6" name="直接连接符 5"/>
          <p:cNvCxnSpPr/>
          <p:nvPr userDrawn="1"/>
        </p:nvCxnSpPr>
        <p:spPr>
          <a:xfrm>
            <a:off x="0" y="465742"/>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动作按钮: 后退或前一项 7">
            <a:hlinkClick r:id="" action="ppaction://hlinkshowjump?jump=previousslide" highlightClick="1"/>
          </p:cNvPr>
          <p:cNvSpPr/>
          <p:nvPr userDrawn="1"/>
        </p:nvSpPr>
        <p:spPr>
          <a:xfrm>
            <a:off x="8111841" y="6585358"/>
            <a:ext cx="327171" cy="272642"/>
          </a:xfrm>
          <a:prstGeom prst="actionButtonBackPrevious">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前进或下一项 8">
            <a:hlinkClick r:id="" action="ppaction://hlinkshowjump?jump=nextslide" highlightClick="1"/>
          </p:cNvPr>
          <p:cNvSpPr/>
          <p:nvPr userDrawn="1"/>
        </p:nvSpPr>
        <p:spPr>
          <a:xfrm>
            <a:off x="8447558" y="6585358"/>
            <a:ext cx="327170" cy="272642"/>
          </a:xfrm>
          <a:prstGeom prst="actionButtonForwardNext">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动作按钮: 结束 9">
            <a:hlinkClick r:id="" action="ppaction://hlinkshowjump?jump=lastslide" highlightClick="1"/>
          </p:cNvPr>
          <p:cNvSpPr/>
          <p:nvPr userDrawn="1"/>
        </p:nvSpPr>
        <p:spPr>
          <a:xfrm>
            <a:off x="8783274" y="6585358"/>
            <a:ext cx="327170" cy="272642"/>
          </a:xfrm>
          <a:prstGeom prst="actionButtonEnd">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动作按钮: 开始 10">
            <a:hlinkClick r:id="" action="ppaction://hlinkshowjump?jump=firstslide" highlightClick="1"/>
          </p:cNvPr>
          <p:cNvSpPr/>
          <p:nvPr userDrawn="1"/>
        </p:nvSpPr>
        <p:spPr>
          <a:xfrm>
            <a:off x="7776126" y="6585358"/>
            <a:ext cx="327169" cy="272642"/>
          </a:xfrm>
          <a:prstGeom prst="actionButtonBeginning">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6"/>
          <p:cNvSpPr>
            <a:spLocks noGrp="1"/>
          </p:cNvSpPr>
          <p:nvPr>
            <p:ph type="sldNum" sz="quarter" idx="4"/>
          </p:nvPr>
        </p:nvSpPr>
        <p:spPr>
          <a:xfrm>
            <a:off x="4280482" y="6493079"/>
            <a:ext cx="583035" cy="364921"/>
          </a:xfrm>
          <a:prstGeom prst="rect">
            <a:avLst/>
          </a:prstGeom>
        </p:spPr>
        <p:txBody>
          <a:bodyPr/>
          <a:lstStyle>
            <a:lvl1pPr algn="ctr">
              <a:defRPr sz="1600"/>
            </a:lvl1pPr>
          </a:lstStyle>
          <a:p>
            <a:fld id="{89045E0B-6A83-4EB6-8BF3-A1378D93F5C0}" type="slidenum">
              <a:rPr lang="zh-CN" altLang="en-US" smtClean="0"/>
              <a:pPr/>
              <a:t>‹#›</a:t>
            </a:fld>
            <a:endParaRPr lang="zh-CN" altLang="en-US"/>
          </a:p>
        </p:txBody>
      </p:sp>
    </p:spTree>
    <p:extLst>
      <p:ext uri="{BB962C8B-B14F-4D97-AF65-F5344CB8AC3E}">
        <p14:creationId xmlns:p14="http://schemas.microsoft.com/office/powerpoint/2010/main" val="31291354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87.emf"/><Relationship Id="rId4" Type="http://schemas.openxmlformats.org/officeDocument/2006/relationships/audio" Target="../media/audio1.wav"/></Relationships>
</file>

<file path=ppt/slides/_rels/slide10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105.png"/><Relationship Id="rId5" Type="http://schemas.openxmlformats.org/officeDocument/2006/relationships/oleObject" Target="../embeddings/oleObject31.bin"/><Relationship Id="rId4" Type="http://schemas.openxmlformats.org/officeDocument/2006/relationships/image" Target="../media/image106.emf"/></Relationships>
</file>

<file path=ppt/slides/_rels/slide1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120.xml"/><Relationship Id="rId7"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107.png"/><Relationship Id="rId5" Type="http://schemas.openxmlformats.org/officeDocument/2006/relationships/oleObject" Target="../embeddings/oleObject32.bin"/><Relationship Id="rId10" Type="http://schemas.openxmlformats.org/officeDocument/2006/relationships/image" Target="../media/image109.png"/><Relationship Id="rId4" Type="http://schemas.openxmlformats.org/officeDocument/2006/relationships/image" Target="../media/image110.emf"/><Relationship Id="rId9" Type="http://schemas.openxmlformats.org/officeDocument/2006/relationships/oleObject" Target="../embeddings/oleObject34.bin"/></Relationships>
</file>

<file path=ppt/slides/_rels/slide12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09.png"/><Relationship Id="rId3" Type="http://schemas.openxmlformats.org/officeDocument/2006/relationships/notesSlide" Target="../notesSlides/notesSlide121.xml"/><Relationship Id="rId7" Type="http://schemas.openxmlformats.org/officeDocument/2006/relationships/oleObject" Target="../embeddings/oleObject36.bin"/><Relationship Id="rId12"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oleObject" Target="../embeddings/oleObject35.bin"/><Relationship Id="rId10" Type="http://schemas.openxmlformats.org/officeDocument/2006/relationships/oleObject" Target="../embeddings/oleObject38.bin"/><Relationship Id="rId4" Type="http://schemas.openxmlformats.org/officeDocument/2006/relationships/image" Target="../media/image111.emf"/><Relationship Id="rId9" Type="http://schemas.openxmlformats.org/officeDocument/2006/relationships/oleObject" Target="../embeddings/oleObject37.bin"/></Relationships>
</file>

<file path=ppt/slides/_rels/slide12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1.bin"/><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131.xml"/><Relationship Id="rId7"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41.bin"/><Relationship Id="rId5" Type="http://schemas.openxmlformats.org/officeDocument/2006/relationships/image" Target="../media/image121.png"/><Relationship Id="rId4" Type="http://schemas.openxmlformats.org/officeDocument/2006/relationships/oleObject" Target="../embeddings/oleObject40.bin"/><Relationship Id="rId9" Type="http://schemas.openxmlformats.org/officeDocument/2006/relationships/image" Target="../media/image120.e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132.xml"/><Relationship Id="rId7"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5.bin"/><Relationship Id="rId5" Type="http://schemas.openxmlformats.org/officeDocument/2006/relationships/image" Target="../media/image122.wmf"/><Relationship Id="rId10" Type="http://schemas.openxmlformats.org/officeDocument/2006/relationships/image" Target="../media/image125.emf"/><Relationship Id="rId4" Type="http://schemas.openxmlformats.org/officeDocument/2006/relationships/oleObject" Target="../embeddings/oleObject44.bin"/><Relationship Id="rId9" Type="http://schemas.openxmlformats.org/officeDocument/2006/relationships/image" Target="../media/image124.wmf"/></Relationships>
</file>

<file path=ppt/slides/_rels/slide13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123.wmf"/><Relationship Id="rId5" Type="http://schemas.openxmlformats.org/officeDocument/2006/relationships/oleObject" Target="../embeddings/oleObject47.bin"/><Relationship Id="rId4" Type="http://schemas.openxmlformats.org/officeDocument/2006/relationships/image" Target="../media/image127.emf"/></Relationships>
</file>

<file path=ppt/slides/_rels/slide13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slide" Target="slide137.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115.xml"/><Relationship Id="rId5" Type="http://schemas.openxmlformats.org/officeDocument/2006/relationships/slide" Target="slide128.xml"/><Relationship Id="rId4" Type="http://schemas.openxmlformats.org/officeDocument/2006/relationships/slide" Target="slide114.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9.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3.bin"/><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9.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image" Target="../media/image17.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audio" Target="../media/audio3.wav"/><Relationship Id="rId4" Type="http://schemas.openxmlformats.org/officeDocument/2006/relationships/audio" Target="../media/audio2.wav"/></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7.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emf"/><Relationship Id="rId4" Type="http://schemas.openxmlformats.org/officeDocument/2006/relationships/audio" Target="../media/audio4.wav"/><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9.xml"/><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oleObject" Target="../embeddings/oleObject8.bin"/><Relationship Id="rId4" Type="http://schemas.openxmlformats.org/officeDocument/2006/relationships/audio" Target="../media/audio4.wav"/><Relationship Id="rId9"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0.xml"/><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1.png"/><Relationship Id="rId5" Type="http://schemas.openxmlformats.org/officeDocument/2006/relationships/oleObject" Target="../embeddings/oleObject10.bin"/><Relationship Id="rId4" Type="http://schemas.openxmlformats.org/officeDocument/2006/relationships/audio" Target="../media/audio4.wav"/><Relationship Id="rId9"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32.xml"/><Relationship Id="rId7" Type="http://schemas.openxmlformats.org/officeDocument/2006/relationships/image" Target="../media/image25.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7.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26.emf"/><Relationship Id="rId4"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audio" Target="../media/audio5.wav"/></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3.png"/><Relationship Id="rId5" Type="http://schemas.openxmlformats.org/officeDocument/2006/relationships/oleObject" Target="../embeddings/oleObject16.bin"/><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1.emf"/><Relationship Id="rId5" Type="http://schemas.openxmlformats.org/officeDocument/2006/relationships/image" Target="../media/image33.png"/><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0.emf"/><Relationship Id="rId5" Type="http://schemas.openxmlformats.org/officeDocument/2006/relationships/image" Target="../media/image39.w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3.emf"/><Relationship Id="rId3" Type="http://schemas.openxmlformats.org/officeDocument/2006/relationships/notesSlide" Target="../notesSlides/notesSlide48.xml"/><Relationship Id="rId7" Type="http://schemas.openxmlformats.org/officeDocument/2006/relationships/oleObject" Target="../embeddings/oleObject21.bin"/><Relationship Id="rId12"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42.png"/><Relationship Id="rId10" Type="http://schemas.openxmlformats.org/officeDocument/2006/relationships/oleObject" Target="../embeddings/oleObject24.bin"/><Relationship Id="rId4" Type="http://schemas.openxmlformats.org/officeDocument/2006/relationships/oleObject" Target="../embeddings/oleObject19.bin"/><Relationship Id="rId9" Type="http://schemas.openxmlformats.org/officeDocument/2006/relationships/oleObject" Target="../embeddings/oleObject23.bin"/><Relationship Id="rId14" Type="http://schemas.openxmlformats.org/officeDocument/2006/relationships/image" Target="../media/image4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57.xml"/><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4.png"/><Relationship Id="rId5" Type="http://schemas.openxmlformats.org/officeDocument/2006/relationships/oleObject" Target="../embeddings/oleObject27.bin"/><Relationship Id="rId4" Type="http://schemas.openxmlformats.org/officeDocument/2006/relationships/image" Target="../media/image55.emf"/></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audio" Target="../media/audio3.wav"/><Relationship Id="rId4" Type="http://schemas.openxmlformats.org/officeDocument/2006/relationships/audio" Target="../media/audio4.wav"/></Relationships>
</file>

<file path=ppt/slides/_rels/slide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6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6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8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8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9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9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81.wmf"/><Relationship Id="rId4" Type="http://schemas.openxmlformats.org/officeDocument/2006/relationships/oleObject" Target="../embeddings/oleObject30.bin"/></Relationships>
</file>

<file path=ppt/slides/_rels/slide9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audio" Target="../media/audio6.wav"/></Relationships>
</file>

<file path=ppt/slides/_rels/slide9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9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3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descr="40%"/>
          <p:cNvSpPr txBox="1">
            <a:spLocks noChangeArrowheads="1"/>
          </p:cNvSpPr>
          <p:nvPr/>
        </p:nvSpPr>
        <p:spPr bwMode="auto">
          <a:xfrm>
            <a:off x="1066799" y="762000"/>
            <a:ext cx="2780923" cy="523220"/>
          </a:xfrm>
          <a:prstGeom prst="rect">
            <a:avLst/>
          </a:prstGeom>
          <a:pattFill prst="pct40">
            <a:fgClr>
              <a:srgbClr val="FFFF00"/>
            </a:fgClr>
            <a:bgClr>
              <a:srgbClr val="FFFFFF"/>
            </a:bgClr>
          </a:pattFill>
          <a:ln w="19050">
            <a:solidFill>
              <a:srgbClr val="FF33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FF3300"/>
                </a:solidFill>
              </a:rPr>
              <a:t>设原态为“</a:t>
            </a:r>
            <a:r>
              <a:rPr lang="en-US" altLang="zh-CN" sz="2800" dirty="0">
                <a:solidFill>
                  <a:srgbClr val="FF3300"/>
                </a:solidFill>
              </a:rPr>
              <a:t>1”</a:t>
            </a:r>
            <a:r>
              <a:rPr lang="zh-CN" altLang="en-US" sz="2800" dirty="0">
                <a:solidFill>
                  <a:srgbClr val="FF3300"/>
                </a:solidFill>
              </a:rPr>
              <a:t>态</a:t>
            </a:r>
          </a:p>
        </p:txBody>
      </p:sp>
      <p:grpSp>
        <p:nvGrpSpPr>
          <p:cNvPr id="31747" name="Group 3"/>
          <p:cNvGrpSpPr>
            <a:grpSpLocks/>
          </p:cNvGrpSpPr>
          <p:nvPr/>
        </p:nvGrpSpPr>
        <p:grpSpPr bwMode="auto">
          <a:xfrm>
            <a:off x="5156200" y="4851400"/>
            <a:ext cx="3181350" cy="566738"/>
            <a:chOff x="3260" y="3187"/>
            <a:chExt cx="2004" cy="357"/>
          </a:xfrm>
        </p:grpSpPr>
        <p:sp>
          <p:nvSpPr>
            <p:cNvPr id="31762" name="Text Box 4"/>
            <p:cNvSpPr txBox="1">
              <a:spLocks noChangeArrowheads="1"/>
            </p:cNvSpPr>
            <p:nvPr/>
          </p:nvSpPr>
          <p:spPr bwMode="auto">
            <a:xfrm>
              <a:off x="3260" y="318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rPr>
                <a:t>0</a:t>
              </a:r>
              <a:endParaRPr lang="en-US" altLang="zh-CN" sz="2800" b="0">
                <a:solidFill>
                  <a:srgbClr val="FF3300"/>
                </a:solidFill>
              </a:endParaRPr>
            </a:p>
          </p:txBody>
        </p:sp>
        <p:sp>
          <p:nvSpPr>
            <p:cNvPr id="99333" name="Rectangle 5"/>
            <p:cNvSpPr>
              <a:spLocks noChangeArrowheads="1"/>
            </p:cNvSpPr>
            <p:nvPr/>
          </p:nvSpPr>
          <p:spPr bwMode="auto">
            <a:xfrm>
              <a:off x="5036" y="3217"/>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grpSp>
        <p:nvGrpSpPr>
          <p:cNvPr id="3" name="Group 6"/>
          <p:cNvGrpSpPr>
            <a:grpSpLocks/>
          </p:cNvGrpSpPr>
          <p:nvPr/>
        </p:nvGrpSpPr>
        <p:grpSpPr bwMode="auto">
          <a:xfrm>
            <a:off x="4749800" y="1952625"/>
            <a:ext cx="3105150" cy="519113"/>
            <a:chOff x="2928" y="1086"/>
            <a:chExt cx="1956" cy="327"/>
          </a:xfrm>
        </p:grpSpPr>
        <p:sp>
          <p:nvSpPr>
            <p:cNvPr id="99335" name="Rectangle 7"/>
            <p:cNvSpPr>
              <a:spLocks noChangeArrowheads="1"/>
            </p:cNvSpPr>
            <p:nvPr/>
          </p:nvSpPr>
          <p:spPr bwMode="auto">
            <a:xfrm>
              <a:off x="2928"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1</a:t>
              </a:r>
            </a:p>
          </p:txBody>
        </p:sp>
        <p:sp>
          <p:nvSpPr>
            <p:cNvPr id="99336" name="Rectangle 8"/>
            <p:cNvSpPr>
              <a:spLocks noChangeArrowheads="1"/>
            </p:cNvSpPr>
            <p:nvPr/>
          </p:nvSpPr>
          <p:spPr bwMode="auto">
            <a:xfrm>
              <a:off x="4656"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0</a:t>
              </a:r>
            </a:p>
          </p:txBody>
        </p:sp>
      </p:grpSp>
      <p:sp>
        <p:nvSpPr>
          <p:cNvPr id="99337" name="Rectangle 9"/>
          <p:cNvSpPr>
            <a:spLocks noChangeArrowheads="1"/>
          </p:cNvSpPr>
          <p:nvPr/>
        </p:nvSpPr>
        <p:spPr bwMode="auto">
          <a:xfrm>
            <a:off x="7493000" y="24003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99338" name="Rectangle 10"/>
          <p:cNvSpPr>
            <a:spLocks noChangeArrowheads="1"/>
          </p:cNvSpPr>
          <p:nvPr/>
        </p:nvSpPr>
        <p:spPr bwMode="auto">
          <a:xfrm>
            <a:off x="5499100" y="40259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99339" name="Rectangle 11"/>
          <p:cNvSpPr>
            <a:spLocks noChangeArrowheads="1"/>
          </p:cNvSpPr>
          <p:nvPr/>
        </p:nvSpPr>
        <p:spPr bwMode="auto">
          <a:xfrm>
            <a:off x="6642100" y="40259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99340" name="Text Box 12" descr="40%"/>
          <p:cNvSpPr txBox="1">
            <a:spLocks noChangeArrowheads="1"/>
          </p:cNvSpPr>
          <p:nvPr/>
        </p:nvSpPr>
        <p:spPr bwMode="auto">
          <a:xfrm>
            <a:off x="5175250" y="836613"/>
            <a:ext cx="2133600" cy="974725"/>
          </a:xfrm>
          <a:prstGeom prst="rect">
            <a:avLst/>
          </a:prstGeom>
          <a:pattFill prst="pct40">
            <a:fgClr>
              <a:srgbClr val="FFCCCC"/>
            </a:fgClr>
            <a:bgClr>
              <a:srgbClr val="FFFFFF"/>
            </a:bgClr>
          </a:pattFill>
          <a:ln w="28575">
            <a:solidFill>
              <a:srgbClr val="000099"/>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触发器保持  </a:t>
            </a:r>
            <a:r>
              <a:rPr lang="en-US" altLang="zh-CN" sz="2800">
                <a:solidFill>
                  <a:srgbClr val="FF3300"/>
                </a:solidFill>
              </a:rPr>
              <a:t>1 </a:t>
            </a:r>
            <a:r>
              <a:rPr lang="zh-CN" altLang="en-US" sz="2800">
                <a:solidFill>
                  <a:srgbClr val="FF3300"/>
                </a:solidFill>
              </a:rPr>
              <a:t>态不变</a:t>
            </a:r>
          </a:p>
        </p:txBody>
      </p:sp>
      <p:sp>
        <p:nvSpPr>
          <p:cNvPr id="99341" name="AutoShape 13" descr="小棋盘"/>
          <p:cNvSpPr>
            <a:spLocks noChangeArrowheads="1"/>
          </p:cNvSpPr>
          <p:nvPr/>
        </p:nvSpPr>
        <p:spPr bwMode="auto">
          <a:xfrm flipV="1">
            <a:off x="5589588" y="5486400"/>
            <a:ext cx="1143000" cy="533400"/>
          </a:xfrm>
          <a:prstGeom prst="wedgeEllipseCallout">
            <a:avLst>
              <a:gd name="adj1" fmla="val -85977"/>
              <a:gd name="adj2" fmla="val 100593"/>
            </a:avLst>
          </a:prstGeom>
          <a:pattFill prst="smCheck">
            <a:fgClr>
              <a:srgbClr val="FFFF00"/>
            </a:fgClr>
            <a:bgClr>
              <a:srgbClr val="FFFFFF"/>
            </a:bgClr>
          </a:pattFill>
          <a:ln w="28575">
            <a:solidFill>
              <a:srgbClr val="007800"/>
            </a:solidFill>
            <a:miter lim="800000"/>
            <a:headEnd/>
            <a:tailEnd/>
          </a:ln>
        </p:spPr>
        <p:txBody>
          <a:bodyPr rot="10800000"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rPr>
              <a:t>置位</a:t>
            </a:r>
          </a:p>
        </p:txBody>
      </p:sp>
      <p:sp>
        <p:nvSpPr>
          <p:cNvPr id="99342" name="Rectangle 14"/>
          <p:cNvSpPr>
            <a:spLocks noChangeArrowheads="1"/>
          </p:cNvSpPr>
          <p:nvPr/>
        </p:nvSpPr>
        <p:spPr bwMode="auto">
          <a:xfrm>
            <a:off x="4749800" y="24384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nvGrpSpPr>
          <p:cNvPr id="4" name="Group 57"/>
          <p:cNvGrpSpPr>
            <a:grpSpLocks/>
          </p:cNvGrpSpPr>
          <p:nvPr/>
        </p:nvGrpSpPr>
        <p:grpSpPr bwMode="auto">
          <a:xfrm>
            <a:off x="838200" y="1524000"/>
            <a:ext cx="3124200" cy="4425950"/>
            <a:chOff x="528" y="960"/>
            <a:chExt cx="1968" cy="2788"/>
          </a:xfrm>
        </p:grpSpPr>
        <p:sp>
          <p:nvSpPr>
            <p:cNvPr id="31757" name="AutoShape 16" descr="40%"/>
            <p:cNvSpPr>
              <a:spLocks noChangeArrowheads="1"/>
            </p:cNvSpPr>
            <p:nvPr/>
          </p:nvSpPr>
          <p:spPr bwMode="auto">
            <a:xfrm>
              <a:off x="528" y="960"/>
              <a:ext cx="1968" cy="2788"/>
            </a:xfrm>
            <a:prstGeom prst="verticalScroll">
              <a:avLst>
                <a:gd name="adj" fmla="val 12500"/>
              </a:avLst>
            </a:prstGeom>
            <a:pattFill prst="pct40">
              <a:fgClr>
                <a:srgbClr val="00FF00"/>
              </a:fgClr>
              <a:bgClr>
                <a:schemeClr val="bg1"/>
              </a:bgClr>
            </a:pattFill>
            <a:ln w="28575">
              <a:solidFill>
                <a:srgbClr val="0078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15000"/>
                </a:spcBef>
              </a:pPr>
              <a:r>
                <a:rPr lang="en-US" altLang="zh-CN" sz="2800">
                  <a:solidFill>
                    <a:srgbClr val="3333CC"/>
                  </a:solidFill>
                </a:rPr>
                <a:t>  </a:t>
              </a:r>
              <a:r>
                <a:rPr lang="zh-CN" altLang="en-US" sz="2800">
                  <a:solidFill>
                    <a:srgbClr val="3333CC"/>
                  </a:solidFill>
                </a:rPr>
                <a:t>结论</a:t>
              </a:r>
              <a:r>
                <a:rPr lang="en-US" altLang="zh-CN" sz="2800">
                  <a:solidFill>
                    <a:srgbClr val="3333CC"/>
                  </a:solidFill>
                </a:rPr>
                <a:t>:  </a:t>
              </a:r>
              <a:r>
                <a:rPr lang="zh-CN" altLang="en-US" sz="2800">
                  <a:solidFill>
                    <a:srgbClr val="3333CC"/>
                  </a:solidFill>
                </a:rPr>
                <a:t>不论</a:t>
              </a:r>
            </a:p>
            <a:p>
              <a:pPr eaLnBrk="1" hangingPunct="1">
                <a:spcBef>
                  <a:spcPct val="15000"/>
                </a:spcBef>
              </a:pPr>
              <a:r>
                <a:rPr lang="zh-CN" altLang="en-US" sz="2800">
                  <a:solidFill>
                    <a:srgbClr val="3333CC"/>
                  </a:solidFill>
                </a:rPr>
                <a:t>  触发器原来</a:t>
              </a:r>
            </a:p>
            <a:p>
              <a:pPr eaLnBrk="1" hangingPunct="1">
                <a:spcBef>
                  <a:spcPct val="15000"/>
                </a:spcBef>
              </a:pPr>
              <a:r>
                <a:rPr lang="zh-CN" altLang="en-US" sz="2800">
                  <a:solidFill>
                    <a:srgbClr val="3333CC"/>
                  </a:solidFill>
                </a:rPr>
                <a:t>  为何种状态，</a:t>
              </a:r>
            </a:p>
            <a:p>
              <a:pPr eaLnBrk="1" hangingPunct="1">
                <a:spcBef>
                  <a:spcPct val="15000"/>
                </a:spcBef>
              </a:pPr>
              <a:r>
                <a:rPr lang="zh-CN" altLang="en-US" sz="2800">
                  <a:solidFill>
                    <a:srgbClr val="3333CC"/>
                  </a:solidFill>
                </a:rPr>
                <a:t>  当 </a:t>
              </a:r>
              <a:r>
                <a:rPr lang="en-US" altLang="zh-CN" sz="2800" i="1">
                  <a:solidFill>
                    <a:srgbClr val="FF3300"/>
                  </a:solidFill>
                </a:rPr>
                <a:t>S</a:t>
              </a:r>
              <a:r>
                <a:rPr lang="en-US" altLang="zh-CN" sz="2800" baseline="-25000">
                  <a:solidFill>
                    <a:srgbClr val="FF3300"/>
                  </a:solidFill>
                </a:rPr>
                <a:t>D </a:t>
              </a:r>
              <a:r>
                <a:rPr lang="en-US" altLang="zh-CN" sz="2800">
                  <a:solidFill>
                    <a:srgbClr val="FF3300"/>
                  </a:solidFill>
                </a:rPr>
                <a:t>= 0</a:t>
              </a:r>
              <a:r>
                <a:rPr lang="zh-CN" altLang="en-US" sz="2800">
                  <a:solidFill>
                    <a:srgbClr val="FF3300"/>
                  </a:solidFill>
                </a:rPr>
                <a:t>，</a:t>
              </a:r>
            </a:p>
            <a:p>
              <a:pPr eaLnBrk="1" hangingPunct="1">
                <a:spcBef>
                  <a:spcPct val="15000"/>
                </a:spcBef>
              </a:pPr>
              <a:r>
                <a:rPr lang="zh-CN" altLang="en-US" sz="2800">
                  <a:solidFill>
                    <a:srgbClr val="FF3300"/>
                  </a:solidFill>
                </a:rPr>
                <a:t>       </a:t>
              </a:r>
              <a:r>
                <a:rPr lang="en-US" altLang="zh-CN" sz="2800" i="1">
                  <a:solidFill>
                    <a:srgbClr val="FF3300"/>
                  </a:solidFill>
                </a:rPr>
                <a:t>R</a:t>
              </a:r>
              <a:r>
                <a:rPr lang="en-US" altLang="zh-CN" sz="2800" baseline="-25000">
                  <a:solidFill>
                    <a:srgbClr val="FF3300"/>
                  </a:solidFill>
                </a:rPr>
                <a:t>D </a:t>
              </a:r>
              <a:r>
                <a:rPr lang="en-US" altLang="zh-CN" sz="2800">
                  <a:solidFill>
                    <a:srgbClr val="FF3300"/>
                  </a:solidFill>
                </a:rPr>
                <a:t>=1</a:t>
              </a:r>
              <a:r>
                <a:rPr lang="zh-CN" altLang="en-US" sz="2800">
                  <a:solidFill>
                    <a:srgbClr val="FF3300"/>
                  </a:solidFill>
                </a:rPr>
                <a:t>时</a:t>
              </a:r>
              <a:r>
                <a:rPr lang="zh-CN" altLang="en-US" sz="2800">
                  <a:solidFill>
                    <a:srgbClr val="3333CC"/>
                  </a:solidFill>
                </a:rPr>
                <a:t>，</a:t>
              </a:r>
            </a:p>
            <a:p>
              <a:pPr eaLnBrk="1" hangingPunct="1">
                <a:spcBef>
                  <a:spcPct val="15000"/>
                </a:spcBef>
              </a:pPr>
              <a:r>
                <a:rPr lang="zh-CN" altLang="en-US" sz="2800">
                  <a:solidFill>
                    <a:srgbClr val="3333CC"/>
                  </a:solidFill>
                </a:rPr>
                <a:t>  </a:t>
              </a:r>
              <a:r>
                <a:rPr lang="zh-CN" altLang="en-US" sz="2800">
                  <a:solidFill>
                    <a:schemeClr val="accent2"/>
                  </a:solidFill>
                </a:rPr>
                <a:t>将使</a:t>
              </a:r>
              <a:r>
                <a:rPr lang="zh-CN" altLang="en-US" sz="2800">
                  <a:solidFill>
                    <a:srgbClr val="FF3300"/>
                  </a:solidFill>
                </a:rPr>
                <a:t>触发器</a:t>
              </a:r>
            </a:p>
            <a:p>
              <a:pPr eaLnBrk="1" hangingPunct="1">
                <a:spcBef>
                  <a:spcPct val="15000"/>
                </a:spcBef>
              </a:pPr>
              <a:r>
                <a:rPr lang="zh-CN" altLang="en-US" sz="2800">
                  <a:solidFill>
                    <a:srgbClr val="FF3300"/>
                  </a:solidFill>
                </a:rPr>
                <a:t>  置 </a:t>
              </a:r>
              <a:r>
                <a:rPr lang="en-US" altLang="zh-CN" sz="2800">
                  <a:solidFill>
                    <a:srgbClr val="FF3300"/>
                  </a:solidFill>
                </a:rPr>
                <a:t>1 </a:t>
              </a:r>
              <a:r>
                <a:rPr lang="zh-CN" altLang="en-US" sz="2800">
                  <a:solidFill>
                    <a:srgbClr val="3333CC"/>
                  </a:solidFill>
                </a:rPr>
                <a:t>或称为</a:t>
              </a:r>
            </a:p>
            <a:p>
              <a:pPr eaLnBrk="1" hangingPunct="1">
                <a:spcBef>
                  <a:spcPct val="15000"/>
                </a:spcBef>
              </a:pPr>
              <a:r>
                <a:rPr lang="zh-CN" altLang="en-US" sz="2800">
                  <a:solidFill>
                    <a:srgbClr val="3333CC"/>
                  </a:solidFill>
                </a:rPr>
                <a:t>  </a:t>
              </a:r>
              <a:r>
                <a:rPr lang="zh-CN" altLang="en-US" sz="2800">
                  <a:solidFill>
                    <a:srgbClr val="FF3300"/>
                  </a:solidFill>
                </a:rPr>
                <a:t>置位</a:t>
              </a:r>
              <a:r>
                <a:rPr lang="zh-CN" altLang="en-US" sz="2800">
                  <a:solidFill>
                    <a:srgbClr val="3333CC"/>
                  </a:solidFill>
                </a:rPr>
                <a:t>。</a:t>
              </a:r>
            </a:p>
          </p:txBody>
        </p:sp>
        <p:sp>
          <p:nvSpPr>
            <p:cNvPr id="31758" name="Line 17"/>
            <p:cNvSpPr>
              <a:spLocks noChangeShapeType="1"/>
            </p:cNvSpPr>
            <p:nvPr/>
          </p:nvSpPr>
          <p:spPr bwMode="auto">
            <a:xfrm>
              <a:off x="1239" y="2139"/>
              <a:ext cx="135"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18"/>
            <p:cNvSpPr>
              <a:spLocks noChangeShapeType="1"/>
            </p:cNvSpPr>
            <p:nvPr/>
          </p:nvSpPr>
          <p:spPr bwMode="auto">
            <a:xfrm>
              <a:off x="1251" y="2450"/>
              <a:ext cx="135"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1756" name="Picture 56"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873250"/>
            <a:ext cx="36068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72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box(out)">
                                      <p:cBhvr>
                                        <p:cTn id="7" dur="500"/>
                                        <p:tgtEl>
                                          <p:spTgt spid="99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42"/>
                                        </p:tgtEl>
                                        <p:attrNameLst>
                                          <p:attrName>style.visibility</p:attrName>
                                        </p:attrNameLst>
                                      </p:cBhvr>
                                      <p:to>
                                        <p:strVal val="visible"/>
                                      </p:to>
                                    </p:set>
                                    <p:animEffect transition="in" filter="wipe(left)">
                                      <p:cBhvr>
                                        <p:cTn id="17" dur="500"/>
                                        <p:tgtEl>
                                          <p:spTgt spid="993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9339"/>
                                        </p:tgtEl>
                                        <p:attrNameLst>
                                          <p:attrName>style.visibility</p:attrName>
                                        </p:attrNameLst>
                                      </p:cBhvr>
                                      <p:to>
                                        <p:strVal val="visible"/>
                                      </p:to>
                                    </p:set>
                                    <p:animEffect transition="in" filter="wipe(left)">
                                      <p:cBhvr>
                                        <p:cTn id="22" dur="500"/>
                                        <p:tgtEl>
                                          <p:spTgt spid="993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9337"/>
                                        </p:tgtEl>
                                        <p:attrNameLst>
                                          <p:attrName>style.visibility</p:attrName>
                                        </p:attrNameLst>
                                      </p:cBhvr>
                                      <p:to>
                                        <p:strVal val="visible"/>
                                      </p:to>
                                    </p:set>
                                    <p:animEffect transition="in" filter="wipe(left)">
                                      <p:cBhvr>
                                        <p:cTn id="27" dur="500"/>
                                        <p:tgtEl>
                                          <p:spTgt spid="993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338"/>
                                        </p:tgtEl>
                                        <p:attrNameLst>
                                          <p:attrName>style.visibility</p:attrName>
                                        </p:attrNameLst>
                                      </p:cBhvr>
                                      <p:to>
                                        <p:strVal val="visible"/>
                                      </p:to>
                                    </p:set>
                                    <p:animEffect transition="in" filter="wipe(left)">
                                      <p:cBhvr>
                                        <p:cTn id="32" dur="500"/>
                                        <p:tgtEl>
                                          <p:spTgt spid="993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9340"/>
                                        </p:tgtEl>
                                        <p:attrNameLst>
                                          <p:attrName>style.visibility</p:attrName>
                                        </p:attrNameLst>
                                      </p:cBhvr>
                                      <p:to>
                                        <p:strVal val="visible"/>
                                      </p:to>
                                    </p:set>
                                    <p:animEffect transition="in" filter="wipe(left)">
                                      <p:cBhvr>
                                        <p:cTn id="37" dur="500"/>
                                        <p:tgtEl>
                                          <p:spTgt spid="993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10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9341"/>
                                        </p:tgtEl>
                                        <p:attrNameLst>
                                          <p:attrName>style.visibility</p:attrName>
                                        </p:attrNameLst>
                                      </p:cBhvr>
                                      <p:to>
                                        <p:strVal val="visible"/>
                                      </p:to>
                                    </p:set>
                                    <p:animEffect transition="in" filter="wipe(down)">
                                      <p:cBhvr>
                                        <p:cTn id="47" dur="500"/>
                                        <p:tgtEl>
                                          <p:spTgt spid="99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nimBg="1" autoUpdateAnimBg="0"/>
      <p:bldP spid="99337" grpId="0" autoUpdateAnimBg="0"/>
      <p:bldP spid="99338" grpId="0" autoUpdateAnimBg="0"/>
      <p:bldP spid="99339" grpId="0" autoUpdateAnimBg="0"/>
      <p:bldP spid="99340" grpId="0" animBg="1" autoUpdateAnimBg="0"/>
      <p:bldP spid="99341" grpId="0" animBg="1" autoUpdateAnimBg="0"/>
      <p:bldP spid="99342"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36" descr="图片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825" y="1484313"/>
            <a:ext cx="587375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698" name="Rectangle 2"/>
          <p:cNvSpPr>
            <a:spLocks noChangeArrowheads="1"/>
          </p:cNvSpPr>
          <p:nvPr/>
        </p:nvSpPr>
        <p:spPr bwMode="auto">
          <a:xfrm>
            <a:off x="468313" y="404813"/>
            <a:ext cx="3279775" cy="519112"/>
          </a:xfrm>
          <a:prstGeom prst="rect">
            <a:avLst/>
          </a:prstGeom>
          <a:noFill/>
          <a:ln w="952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二</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五</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十进制计数器</a:t>
            </a:r>
          </a:p>
        </p:txBody>
      </p:sp>
      <p:grpSp>
        <p:nvGrpSpPr>
          <p:cNvPr id="2" name="Group 126"/>
          <p:cNvGrpSpPr>
            <a:grpSpLocks/>
          </p:cNvGrpSpPr>
          <p:nvPr/>
        </p:nvGrpSpPr>
        <p:grpSpPr bwMode="auto">
          <a:xfrm>
            <a:off x="395288" y="2565400"/>
            <a:ext cx="1455737" cy="569913"/>
            <a:chOff x="480" y="1536"/>
            <a:chExt cx="1008" cy="432"/>
          </a:xfrm>
        </p:grpSpPr>
        <p:sp>
          <p:nvSpPr>
            <p:cNvPr id="108556" name="AutoShape 127"/>
            <p:cNvSpPr>
              <a:spLocks noChangeArrowheads="1"/>
            </p:cNvSpPr>
            <p:nvPr/>
          </p:nvSpPr>
          <p:spPr bwMode="auto">
            <a:xfrm>
              <a:off x="480" y="1536"/>
              <a:ext cx="1008" cy="432"/>
            </a:xfrm>
            <a:prstGeom prst="wedgeRoundRectCallout">
              <a:avLst>
                <a:gd name="adj1" fmla="val 27778"/>
                <a:gd name="adj2" fmla="val 153704"/>
                <a:gd name="adj3" fmla="val 16667"/>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endParaRPr lang="zh-CN" altLang="zh-CN">
                <a:solidFill>
                  <a:schemeClr val="accent2"/>
                </a:solidFill>
                <a:cs typeface="Times New Roman" panose="02020603050405020304" pitchFamily="18" charset="0"/>
              </a:endParaRPr>
            </a:p>
          </p:txBody>
        </p:sp>
        <p:sp>
          <p:nvSpPr>
            <p:cNvPr id="108557" name="AutoShape 128"/>
            <p:cNvSpPr>
              <a:spLocks noChangeArrowheads="1"/>
            </p:cNvSpPr>
            <p:nvPr/>
          </p:nvSpPr>
          <p:spPr bwMode="auto">
            <a:xfrm>
              <a:off x="480" y="1536"/>
              <a:ext cx="1008" cy="432"/>
            </a:xfrm>
            <a:prstGeom prst="wedgeRoundRectCallout">
              <a:avLst>
                <a:gd name="adj1" fmla="val 65477"/>
                <a:gd name="adj2" fmla="val 49074"/>
                <a:gd name="adj3" fmla="val 16667"/>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a:solidFill>
                    <a:schemeClr val="accent2"/>
                  </a:solidFill>
                  <a:cs typeface="Times New Roman" panose="02020603050405020304" pitchFamily="18" charset="0"/>
                </a:rPr>
                <a:t>二进制</a:t>
              </a:r>
            </a:p>
          </p:txBody>
        </p:sp>
      </p:grpSp>
      <p:sp>
        <p:nvSpPr>
          <p:cNvPr id="285825" name="AutoShape 129" descr="小棋盘"/>
          <p:cNvSpPr>
            <a:spLocks noChangeArrowheads="1"/>
          </p:cNvSpPr>
          <p:nvPr/>
        </p:nvSpPr>
        <p:spPr bwMode="auto">
          <a:xfrm>
            <a:off x="4518025" y="3068638"/>
            <a:ext cx="1752600" cy="585787"/>
          </a:xfrm>
          <a:prstGeom prst="wedgeRoundRectCallout">
            <a:avLst>
              <a:gd name="adj1" fmla="val -131157"/>
              <a:gd name="adj2" fmla="val 158671"/>
              <a:gd name="adj3" fmla="val 16667"/>
            </a:avLst>
          </a:prstGeom>
          <a:pattFill prst="smCheck">
            <a:fgClr>
              <a:srgbClr val="FFFF00"/>
            </a:fgClr>
            <a:bgClr>
              <a:srgbClr val="FFFFFF"/>
            </a:bgClr>
          </a:pattFill>
          <a:ln w="38100">
            <a:solidFill>
              <a:srgbClr val="00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000099"/>
                </a:solidFill>
                <a:cs typeface="Times New Roman" panose="02020603050405020304" pitchFamily="18" charset="0"/>
              </a:rPr>
              <a:t>下降沿翻转</a:t>
            </a:r>
          </a:p>
        </p:txBody>
      </p:sp>
      <p:sp>
        <p:nvSpPr>
          <p:cNvPr id="285826" name="AutoShape 130"/>
          <p:cNvSpPr>
            <a:spLocks noChangeArrowheads="1"/>
          </p:cNvSpPr>
          <p:nvPr/>
        </p:nvSpPr>
        <p:spPr bwMode="auto">
          <a:xfrm>
            <a:off x="3603625" y="765175"/>
            <a:ext cx="2133600" cy="617538"/>
          </a:xfrm>
          <a:prstGeom prst="wedgeRoundRectCallout">
            <a:avLst>
              <a:gd name="adj1" fmla="val -99255"/>
              <a:gd name="adj2" fmla="val 178532"/>
              <a:gd name="adj3" fmla="val 16667"/>
            </a:avLst>
          </a:prstGeom>
          <a:gradFill rotWithShape="0">
            <a:gsLst>
              <a:gs pos="0">
                <a:srgbClr val="66FF99"/>
              </a:gs>
              <a:gs pos="50000">
                <a:srgbClr val="FFFFFF"/>
              </a:gs>
              <a:gs pos="100000">
                <a:srgbClr val="66FF99"/>
              </a:gs>
            </a:gsLst>
            <a:lin ang="5400000" scaled="1"/>
          </a:gradFill>
          <a:ln w="28575">
            <a:solidFill>
              <a:srgbClr val="00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chemeClr val="accent2"/>
                </a:solidFill>
                <a:cs typeface="Times New Roman" panose="02020603050405020304" pitchFamily="18" charset="0"/>
              </a:rPr>
              <a:t>R</a:t>
            </a:r>
            <a:r>
              <a:rPr lang="en-US" altLang="zh-CN" baseline="-25000">
                <a:solidFill>
                  <a:schemeClr val="accent2"/>
                </a:solidFill>
                <a:cs typeface="Times New Roman" panose="02020603050405020304" pitchFamily="18" charset="0"/>
              </a:rPr>
              <a:t>D</a:t>
            </a:r>
            <a:r>
              <a:rPr lang="zh-CN" altLang="en-US">
                <a:solidFill>
                  <a:srgbClr val="FF3300"/>
                </a:solidFill>
                <a:cs typeface="Times New Roman" panose="02020603050405020304" pitchFamily="18" charset="0"/>
              </a:rPr>
              <a:t>高电平清零</a:t>
            </a:r>
          </a:p>
        </p:txBody>
      </p:sp>
      <p:sp>
        <p:nvSpPr>
          <p:cNvPr id="285827" name="Rectangle 131"/>
          <p:cNvSpPr>
            <a:spLocks noChangeArrowheads="1"/>
          </p:cNvSpPr>
          <p:nvPr/>
        </p:nvSpPr>
        <p:spPr bwMode="auto">
          <a:xfrm>
            <a:off x="3186113" y="360680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chemeClr val="accent2"/>
                </a:solidFill>
                <a:cs typeface="Times New Roman" panose="02020603050405020304" pitchFamily="18" charset="0"/>
              </a:rPr>
              <a:t>五进制</a:t>
            </a:r>
            <a:endParaRPr lang="zh-CN" altLang="en-US" sz="2800">
              <a:solidFill>
                <a:srgbClr val="FF3300"/>
              </a:solidFill>
              <a:cs typeface="Times New Roman" panose="02020603050405020304" pitchFamily="18" charset="0"/>
            </a:endParaRPr>
          </a:p>
        </p:txBody>
      </p:sp>
      <p:sp>
        <p:nvSpPr>
          <p:cNvPr id="285828" name="Rectangle 132"/>
          <p:cNvSpPr>
            <a:spLocks noChangeArrowheads="1"/>
          </p:cNvSpPr>
          <p:nvPr/>
        </p:nvSpPr>
        <p:spPr bwMode="auto">
          <a:xfrm>
            <a:off x="3871913" y="276860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chemeClr val="accent2"/>
                </a:solidFill>
                <a:cs typeface="Times New Roman" panose="02020603050405020304" pitchFamily="18" charset="0"/>
              </a:rPr>
              <a:t>五进制</a:t>
            </a:r>
            <a:endParaRPr lang="zh-CN" altLang="en-US" sz="2800">
              <a:solidFill>
                <a:srgbClr val="FF3300"/>
              </a:solidFill>
              <a:cs typeface="Times New Roman" panose="02020603050405020304" pitchFamily="18" charset="0"/>
            </a:endParaRPr>
          </a:p>
        </p:txBody>
      </p:sp>
      <p:sp>
        <p:nvSpPr>
          <p:cNvPr id="285829" name="Rectangle 133"/>
          <p:cNvSpPr>
            <a:spLocks noChangeArrowheads="1"/>
          </p:cNvSpPr>
          <p:nvPr/>
        </p:nvSpPr>
        <p:spPr bwMode="auto">
          <a:xfrm>
            <a:off x="6438900" y="1143000"/>
            <a:ext cx="2362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cs typeface="Times New Roman" panose="02020603050405020304" pitchFamily="18" charset="0"/>
              </a:rPr>
              <a:t>    </a:t>
            </a:r>
            <a:r>
              <a:rPr lang="zh-CN" altLang="en-US" sz="2800">
                <a:solidFill>
                  <a:schemeClr val="accent2"/>
                </a:solidFill>
                <a:cs typeface="Times New Roman" panose="02020603050405020304" pitchFamily="18" charset="0"/>
              </a:rPr>
              <a:t>每个芯片内</a:t>
            </a:r>
          </a:p>
          <a:p>
            <a:pPr eaLnBrk="1" hangingPunct="1"/>
            <a:r>
              <a:rPr lang="zh-CN" altLang="en-US" sz="2800">
                <a:solidFill>
                  <a:schemeClr val="accent2"/>
                </a:solidFill>
                <a:cs typeface="Times New Roman" panose="02020603050405020304" pitchFamily="18" charset="0"/>
              </a:rPr>
              <a:t>有两个十进制</a:t>
            </a:r>
          </a:p>
          <a:p>
            <a:pPr eaLnBrk="1" hangingPunct="1"/>
            <a:r>
              <a:rPr lang="zh-CN" altLang="en-US" sz="2800">
                <a:solidFill>
                  <a:schemeClr val="accent2"/>
                </a:solidFill>
                <a:cs typeface="Times New Roman" panose="02020603050405020304" pitchFamily="18" charset="0"/>
              </a:rPr>
              <a:t>计数器</a:t>
            </a:r>
            <a:endParaRPr lang="zh-CN" altLang="en-US" sz="2800">
              <a:solidFill>
                <a:srgbClr val="FF3300"/>
              </a:solidFill>
              <a:cs typeface="Times New Roman" panose="02020603050405020304" pitchFamily="18" charset="0"/>
            </a:endParaRPr>
          </a:p>
        </p:txBody>
      </p:sp>
      <p:sp>
        <p:nvSpPr>
          <p:cNvPr id="285830" name="Rectangle 134"/>
          <p:cNvSpPr>
            <a:spLocks noChangeArrowheads="1"/>
          </p:cNvSpPr>
          <p:nvPr/>
        </p:nvSpPr>
        <p:spPr bwMode="auto">
          <a:xfrm>
            <a:off x="6438900" y="2479675"/>
            <a:ext cx="2438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cs typeface="Times New Roman" panose="02020603050405020304" pitchFamily="18" charset="0"/>
              </a:rPr>
              <a:t>    </a:t>
            </a:r>
            <a:r>
              <a:rPr lang="zh-CN" altLang="en-US" sz="2800">
                <a:solidFill>
                  <a:srgbClr val="FF0000"/>
                </a:solidFill>
                <a:cs typeface="Times New Roman" panose="02020603050405020304" pitchFamily="18" charset="0"/>
              </a:rPr>
              <a:t>每个计数器</a:t>
            </a:r>
          </a:p>
          <a:p>
            <a:pPr eaLnBrk="1" hangingPunct="1"/>
            <a:r>
              <a:rPr lang="zh-CN" altLang="en-US" sz="2800">
                <a:solidFill>
                  <a:srgbClr val="FF0000"/>
                </a:solidFill>
                <a:cs typeface="Times New Roman" panose="02020603050405020304" pitchFamily="18" charset="0"/>
              </a:rPr>
              <a:t>包含一个二进</a:t>
            </a:r>
          </a:p>
          <a:p>
            <a:pPr eaLnBrk="1" hangingPunct="1"/>
            <a:r>
              <a:rPr lang="zh-CN" altLang="en-US" sz="2800">
                <a:solidFill>
                  <a:srgbClr val="FF0000"/>
                </a:solidFill>
                <a:cs typeface="Times New Roman" panose="02020603050405020304" pitchFamily="18" charset="0"/>
              </a:rPr>
              <a:t>制和一个五进</a:t>
            </a:r>
          </a:p>
          <a:p>
            <a:pPr eaLnBrk="1" hangingPunct="1"/>
            <a:r>
              <a:rPr lang="zh-CN" altLang="en-US" sz="2800">
                <a:solidFill>
                  <a:srgbClr val="FF0000"/>
                </a:solidFill>
                <a:cs typeface="Times New Roman" panose="02020603050405020304" pitchFamily="18" charset="0"/>
              </a:rPr>
              <a:t>制计数器。</a:t>
            </a:r>
          </a:p>
        </p:txBody>
      </p:sp>
      <p:sp>
        <p:nvSpPr>
          <p:cNvPr id="285831" name="Rectangle 135"/>
          <p:cNvSpPr>
            <a:spLocks noChangeArrowheads="1"/>
          </p:cNvSpPr>
          <p:nvPr/>
        </p:nvSpPr>
        <p:spPr bwMode="auto">
          <a:xfrm>
            <a:off x="6438900" y="4321175"/>
            <a:ext cx="2514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cs typeface="Times New Roman" panose="02020603050405020304" pitchFamily="18" charset="0"/>
              </a:rPr>
              <a:t>    </a:t>
            </a:r>
            <a:r>
              <a:rPr lang="zh-CN" altLang="en-US" sz="2800">
                <a:solidFill>
                  <a:schemeClr val="accent2"/>
                </a:solidFill>
                <a:cs typeface="Times New Roman" panose="02020603050405020304" pitchFamily="18" charset="0"/>
              </a:rPr>
              <a:t>二进制和五</a:t>
            </a:r>
          </a:p>
          <a:p>
            <a:pPr eaLnBrk="1" hangingPunct="1"/>
            <a:r>
              <a:rPr lang="zh-CN" altLang="en-US" sz="2800">
                <a:solidFill>
                  <a:schemeClr val="accent2"/>
                </a:solidFill>
                <a:cs typeface="Times New Roman" panose="02020603050405020304" pitchFamily="18" charset="0"/>
              </a:rPr>
              <a:t>进制经适当联</a:t>
            </a:r>
          </a:p>
          <a:p>
            <a:pPr eaLnBrk="1" hangingPunct="1"/>
            <a:r>
              <a:rPr lang="zh-CN" altLang="en-US" sz="2800">
                <a:solidFill>
                  <a:schemeClr val="accent2"/>
                </a:solidFill>
                <a:cs typeface="Times New Roman" panose="02020603050405020304" pitchFamily="18" charset="0"/>
              </a:rPr>
              <a:t>接可组成十进</a:t>
            </a:r>
          </a:p>
          <a:p>
            <a:pPr eaLnBrk="1" hangingPunct="1"/>
            <a:r>
              <a:rPr lang="zh-CN" altLang="en-US" sz="2800">
                <a:solidFill>
                  <a:schemeClr val="accent2"/>
                </a:solidFill>
                <a:cs typeface="Times New Roman" panose="02020603050405020304" pitchFamily="18" charset="0"/>
              </a:rPr>
              <a:t>制计数器</a:t>
            </a:r>
            <a:endParaRPr lang="zh-CN" altLang="en-US" sz="2800">
              <a:solidFill>
                <a:srgbClr val="FF3300"/>
              </a:solidFill>
              <a:cs typeface="Times New Roman" panose="02020603050405020304" pitchFamily="18" charset="0"/>
            </a:endParaRPr>
          </a:p>
        </p:txBody>
      </p:sp>
    </p:spTree>
    <p:extLst>
      <p:ext uri="{BB962C8B-B14F-4D97-AF65-F5344CB8AC3E}">
        <p14:creationId xmlns:p14="http://schemas.microsoft.com/office/powerpoint/2010/main" val="81239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wipe(left)">
                                      <p:cBhvr>
                                        <p:cTn id="7" dur="500"/>
                                        <p:tgtEl>
                                          <p:spTgt spid="285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3" name="感叹时奏幻想空间.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5828">
                                            <p:txEl>
                                              <p:pRg st="0" end="0"/>
                                            </p:txEl>
                                          </p:spTgt>
                                        </p:tgtEl>
                                        <p:attrNameLst>
                                          <p:attrName>style.visibility</p:attrName>
                                        </p:attrNameLst>
                                      </p:cBhvr>
                                      <p:to>
                                        <p:strVal val="visible"/>
                                      </p:to>
                                    </p:set>
                                    <p:animEffect transition="in" filter="blinds(horizontal)">
                                      <p:cBhvr>
                                        <p:cTn id="17" dur="500"/>
                                        <p:tgtEl>
                                          <p:spTgt spid="285828">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感叹时奏幻想空间.wav"/>
                                        </p:tgtEl>
                                      </p:cMediaNode>
                                    </p:audio>
                                  </p:sub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85827">
                                            <p:txEl>
                                              <p:pRg st="0" end="0"/>
                                            </p:txEl>
                                          </p:spTgt>
                                        </p:tgtEl>
                                        <p:attrNameLst>
                                          <p:attrName>style.visibility</p:attrName>
                                        </p:attrNameLst>
                                      </p:cBhvr>
                                      <p:to>
                                        <p:strVal val="visible"/>
                                      </p:to>
                                    </p:set>
                                    <p:animEffect transition="in" filter="blinds(horizontal)">
                                      <p:cBhvr>
                                        <p:cTn id="21" dur="500"/>
                                        <p:tgtEl>
                                          <p:spTgt spid="285827">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5829"/>
                                        </p:tgtEl>
                                        <p:attrNameLst>
                                          <p:attrName>style.visibility</p:attrName>
                                        </p:attrNameLst>
                                      </p:cBhvr>
                                      <p:to>
                                        <p:strVal val="visible"/>
                                      </p:to>
                                    </p:set>
                                    <p:animEffect transition="in" filter="blinds(horizontal)">
                                      <p:cBhvr>
                                        <p:cTn id="26" dur="500"/>
                                        <p:tgtEl>
                                          <p:spTgt spid="28582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85830"/>
                                        </p:tgtEl>
                                        <p:attrNameLst>
                                          <p:attrName>style.visibility</p:attrName>
                                        </p:attrNameLst>
                                      </p:cBhvr>
                                      <p:to>
                                        <p:strVal val="visible"/>
                                      </p:to>
                                    </p:set>
                                    <p:animEffect transition="in" filter="blinds(horizontal)">
                                      <p:cBhvr>
                                        <p:cTn id="31" dur="500"/>
                                        <p:tgtEl>
                                          <p:spTgt spid="28583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85831"/>
                                        </p:tgtEl>
                                        <p:attrNameLst>
                                          <p:attrName>style.visibility</p:attrName>
                                        </p:attrNameLst>
                                      </p:cBhvr>
                                      <p:to>
                                        <p:strVal val="visible"/>
                                      </p:to>
                                    </p:set>
                                    <p:animEffect transition="in" filter="blinds(horizontal)">
                                      <p:cBhvr>
                                        <p:cTn id="36" dur="500"/>
                                        <p:tgtEl>
                                          <p:spTgt spid="28583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9" fill="hold" grpId="0" nodeType="clickEffect">
                                  <p:stCondLst>
                                    <p:cond delay="0"/>
                                  </p:stCondLst>
                                  <p:childTnLst>
                                    <p:set>
                                      <p:cBhvr>
                                        <p:cTn id="40" dur="1" fill="hold">
                                          <p:stCondLst>
                                            <p:cond delay="0"/>
                                          </p:stCondLst>
                                        </p:cTn>
                                        <p:tgtEl>
                                          <p:spTgt spid="285825"/>
                                        </p:tgtEl>
                                        <p:attrNameLst>
                                          <p:attrName>style.visibility</p:attrName>
                                        </p:attrNameLst>
                                      </p:cBhvr>
                                      <p:to>
                                        <p:strVal val="visible"/>
                                      </p:to>
                                    </p:set>
                                    <p:animEffect transition="in" filter="strips(upLeft)">
                                      <p:cBhvr>
                                        <p:cTn id="41" dur="500"/>
                                        <p:tgtEl>
                                          <p:spTgt spid="285825"/>
                                        </p:tgtEl>
                                      </p:cBhvr>
                                    </p:animEffect>
                                  </p:childTnLst>
                                  <p:subTnLst>
                                    <p:audio>
                                      <p:cMediaNode>
                                        <p:cTn display="0" masterRel="sameClick">
                                          <p:stCondLst>
                                            <p:cond evt="begin" delay="0">
                                              <p:tn val="39"/>
                                            </p:cond>
                                          </p:stCondLst>
                                          <p:endCondLst>
                                            <p:cond evt="onStopAudio" delay="0">
                                              <p:tgtEl>
                                                <p:sldTgt/>
                                              </p:tgtEl>
                                            </p:cond>
                                          </p:endCondLst>
                                        </p:cTn>
                                        <p:tgtEl>
                                          <p:sndTgt r:embed="rId4" name="感叹时奏乐.wav"/>
                                        </p:tgtEl>
                                      </p:cMediaNode>
                                    </p:audio>
                                  </p:sub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285826"/>
                                        </p:tgtEl>
                                        <p:attrNameLst>
                                          <p:attrName>style.visibility</p:attrName>
                                        </p:attrNameLst>
                                      </p:cBhvr>
                                      <p:to>
                                        <p:strVal val="visible"/>
                                      </p:to>
                                    </p:set>
                                    <p:animEffect transition="in" filter="strips(downLeft)">
                                      <p:cBhvr>
                                        <p:cTn id="46" dur="500"/>
                                        <p:tgtEl>
                                          <p:spTgt spid="285826"/>
                                        </p:tgtEl>
                                      </p:cBhvr>
                                    </p:animEffect>
                                  </p:childTnLst>
                                  <p:subTnLst>
                                    <p:audio>
                                      <p:cMediaNode>
                                        <p:cTn display="0" masterRel="sameClick">
                                          <p:stCondLst>
                                            <p:cond evt="begin" delay="0">
                                              <p:tn val="44"/>
                                            </p:cond>
                                          </p:stCondLst>
                                          <p:endCondLst>
                                            <p:cond evt="onStopAudio" delay="0">
                                              <p:tgtEl>
                                                <p:sldTgt/>
                                              </p:tgtEl>
                                            </p:cond>
                                          </p:endCondLst>
                                        </p:cTn>
                                        <p:tgtEl>
                                          <p:sndTgt r:embed="rId4" name="感叹时奏乐.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autoUpdateAnimBg="0"/>
      <p:bldP spid="285825" grpId="0" animBg="1" autoUpdateAnimBg="0"/>
      <p:bldP spid="285826" grpId="0" animBg="1" autoUpdateAnimBg="0"/>
      <p:bldP spid="285827" grpId="0" build="p" autoUpdateAnimBg="0" advAuto="0"/>
      <p:bldP spid="285828" grpId="0" build="p" autoUpdateAnimBg="0"/>
      <p:bldP spid="285829" grpId="0" autoUpdateAnimBg="0"/>
      <p:bldP spid="285830" grpId="0" autoUpdateAnimBg="0"/>
      <p:bldP spid="285831"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76600" y="2147888"/>
            <a:ext cx="2667000" cy="3124200"/>
            <a:chOff x="2016" y="1440"/>
            <a:chExt cx="1680" cy="1920"/>
          </a:xfrm>
        </p:grpSpPr>
        <p:sp>
          <p:nvSpPr>
            <p:cNvPr id="109609" name="Line 3"/>
            <p:cNvSpPr>
              <a:spLocks noChangeShapeType="1"/>
            </p:cNvSpPr>
            <p:nvPr/>
          </p:nvSpPr>
          <p:spPr bwMode="auto">
            <a:xfrm flipH="1" flipV="1">
              <a:off x="3696" y="1440"/>
              <a:ext cx="0" cy="328"/>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10" name="Line 4"/>
            <p:cNvSpPr>
              <a:spLocks noChangeShapeType="1"/>
            </p:cNvSpPr>
            <p:nvPr/>
          </p:nvSpPr>
          <p:spPr bwMode="auto">
            <a:xfrm>
              <a:off x="3024" y="1440"/>
              <a:ext cx="67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11" name="Line 5"/>
            <p:cNvSpPr>
              <a:spLocks noChangeShapeType="1"/>
            </p:cNvSpPr>
            <p:nvPr/>
          </p:nvSpPr>
          <p:spPr bwMode="auto">
            <a:xfrm flipH="1" flipV="1">
              <a:off x="3024" y="1440"/>
              <a:ext cx="0" cy="192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12" name="Line 6"/>
            <p:cNvSpPr>
              <a:spLocks noChangeShapeType="1"/>
            </p:cNvSpPr>
            <p:nvPr/>
          </p:nvSpPr>
          <p:spPr bwMode="auto">
            <a:xfrm>
              <a:off x="2016" y="3360"/>
              <a:ext cx="1008"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87751" name="Text Box 7"/>
          <p:cNvSpPr txBox="1">
            <a:spLocks noChangeArrowheads="1"/>
          </p:cNvSpPr>
          <p:nvPr/>
        </p:nvSpPr>
        <p:spPr bwMode="auto">
          <a:xfrm>
            <a:off x="3552825" y="1592263"/>
            <a:ext cx="1400175" cy="860425"/>
          </a:xfrm>
          <a:prstGeom prst="rect">
            <a:avLst/>
          </a:prstGeom>
          <a:noFill/>
          <a:ln w="9525">
            <a:noFill/>
            <a:miter lim="800000"/>
            <a:headEnd/>
            <a:tailEnd/>
          </a:ln>
          <a:effectLst/>
        </p:spPr>
        <p:txBody>
          <a:bodyPr wrap="none" anchor="ctr">
            <a:spAutoFit/>
          </a:bodyPr>
          <a:lstStyle/>
          <a:p>
            <a:pPr algn="ctr">
              <a:lnSpc>
                <a:spcPct val="90000"/>
              </a:lnSpc>
              <a:defRPr/>
            </a:pPr>
            <a:r>
              <a:rPr lang="zh-CN" altLang="en-US" sz="2800" b="1">
                <a:solidFill>
                  <a:srgbClr val="008000"/>
                </a:solidFill>
                <a:latin typeface="Times New Roman" panose="02020603050405020304" pitchFamily="18" charset="0"/>
                <a:cs typeface="Times New Roman" panose="02020603050405020304" pitchFamily="18" charset="0"/>
              </a:rPr>
              <a:t>十位</a:t>
            </a:r>
          </a:p>
          <a:p>
            <a:pPr algn="ctr">
              <a:lnSpc>
                <a:spcPct val="90000"/>
              </a:lnSpc>
              <a:defRPr/>
            </a:pPr>
            <a:r>
              <a:rPr lang="zh-CN" altLang="en-US" sz="2800" b="1">
                <a:solidFill>
                  <a:srgbClr val="008000"/>
                </a:solidFill>
                <a:latin typeface="Times New Roman" panose="02020603050405020304" pitchFamily="18" charset="0"/>
                <a:cs typeface="Times New Roman" panose="02020603050405020304" pitchFamily="18" charset="0"/>
              </a:rPr>
              <a:t> </a:t>
            </a:r>
            <a:r>
              <a:rPr lang="en-US" altLang="zh-CN" sz="2800" b="1">
                <a:solidFill>
                  <a:srgbClr val="008000"/>
                </a:solidFill>
                <a:latin typeface="Times New Roman" panose="02020603050405020304" pitchFamily="18" charset="0"/>
                <a:cs typeface="Times New Roman" panose="02020603050405020304" pitchFamily="18" charset="0"/>
              </a:rPr>
              <a:t>0100(4)</a:t>
            </a:r>
          </a:p>
        </p:txBody>
      </p:sp>
      <p:sp>
        <p:nvSpPr>
          <p:cNvPr id="287752" name="Text Box 8"/>
          <p:cNvSpPr txBox="1">
            <a:spLocks noChangeArrowheads="1"/>
          </p:cNvSpPr>
          <p:nvPr/>
        </p:nvSpPr>
        <p:spPr bwMode="auto">
          <a:xfrm>
            <a:off x="7315200" y="1385888"/>
            <a:ext cx="1311275" cy="946150"/>
          </a:xfrm>
          <a:prstGeom prst="rect">
            <a:avLst/>
          </a:prstGeom>
          <a:noFill/>
          <a:ln w="9525">
            <a:noFill/>
            <a:miter lim="800000"/>
            <a:headEnd/>
            <a:tailEnd/>
          </a:ln>
          <a:effectLst/>
        </p:spPr>
        <p:txBody>
          <a:bodyPr wrap="none" anchor="ctr">
            <a:spAutoFit/>
          </a:bodyPr>
          <a:lstStyle/>
          <a:p>
            <a:pPr algn="ctr">
              <a:defRPr/>
            </a:pPr>
            <a:r>
              <a:rPr lang="zh-CN" altLang="en-US" sz="2800" b="1">
                <a:solidFill>
                  <a:srgbClr val="008000"/>
                </a:solidFill>
                <a:latin typeface="Times New Roman" panose="02020603050405020304" pitchFamily="18" charset="0"/>
                <a:cs typeface="Times New Roman" panose="02020603050405020304" pitchFamily="18" charset="0"/>
              </a:rPr>
              <a:t>个位</a:t>
            </a:r>
          </a:p>
          <a:p>
            <a:pPr algn="ctr">
              <a:defRPr/>
            </a:pPr>
            <a:r>
              <a:rPr lang="en-US" altLang="zh-CN" sz="2800" b="1">
                <a:solidFill>
                  <a:srgbClr val="008000"/>
                </a:solidFill>
                <a:latin typeface="Times New Roman" panose="02020603050405020304" pitchFamily="18" charset="0"/>
                <a:cs typeface="Times New Roman" panose="02020603050405020304" pitchFamily="18" charset="0"/>
              </a:rPr>
              <a:t>0110(6)</a:t>
            </a:r>
          </a:p>
        </p:txBody>
      </p:sp>
      <p:grpSp>
        <p:nvGrpSpPr>
          <p:cNvPr id="3" name="Group 9"/>
          <p:cNvGrpSpPr>
            <a:grpSpLocks/>
          </p:cNvGrpSpPr>
          <p:nvPr/>
        </p:nvGrpSpPr>
        <p:grpSpPr bwMode="auto">
          <a:xfrm>
            <a:off x="5029200" y="2300288"/>
            <a:ext cx="2819400" cy="2667000"/>
            <a:chOff x="3168" y="1392"/>
            <a:chExt cx="1776" cy="1680"/>
          </a:xfrm>
        </p:grpSpPr>
        <p:sp>
          <p:nvSpPr>
            <p:cNvPr id="109604" name="Line 10"/>
            <p:cNvSpPr>
              <a:spLocks noChangeShapeType="1"/>
            </p:cNvSpPr>
            <p:nvPr/>
          </p:nvSpPr>
          <p:spPr bwMode="auto">
            <a:xfrm>
              <a:off x="4080" y="2736"/>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5" name="Line 11"/>
            <p:cNvSpPr>
              <a:spLocks noChangeShapeType="1"/>
            </p:cNvSpPr>
            <p:nvPr/>
          </p:nvSpPr>
          <p:spPr bwMode="auto">
            <a:xfrm>
              <a:off x="3168" y="3072"/>
              <a:ext cx="9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6" name="Line 12"/>
            <p:cNvSpPr>
              <a:spLocks noChangeShapeType="1"/>
            </p:cNvSpPr>
            <p:nvPr/>
          </p:nvSpPr>
          <p:spPr bwMode="auto">
            <a:xfrm>
              <a:off x="3168" y="1392"/>
              <a:ext cx="0" cy="16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7" name="Line 13"/>
            <p:cNvSpPr>
              <a:spLocks noChangeShapeType="1"/>
            </p:cNvSpPr>
            <p:nvPr/>
          </p:nvSpPr>
          <p:spPr bwMode="auto">
            <a:xfrm>
              <a:off x="3168" y="1392"/>
              <a:ext cx="17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8" name="Line 14"/>
            <p:cNvSpPr>
              <a:spLocks noChangeShapeType="1"/>
            </p:cNvSpPr>
            <p:nvPr/>
          </p:nvSpPr>
          <p:spPr bwMode="auto">
            <a:xfrm>
              <a:off x="4944" y="139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87759" name="Text Box 15"/>
          <p:cNvSpPr txBox="1">
            <a:spLocks noChangeArrowheads="1"/>
          </p:cNvSpPr>
          <p:nvPr/>
        </p:nvSpPr>
        <p:spPr bwMode="auto">
          <a:xfrm>
            <a:off x="6934200" y="5164138"/>
            <a:ext cx="99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chemeClr val="accent2"/>
                </a:solidFill>
                <a:cs typeface="Times New Roman" panose="02020603050405020304" pitchFamily="18" charset="0"/>
              </a:rPr>
              <a:t>计数脉冲</a:t>
            </a:r>
          </a:p>
        </p:txBody>
      </p:sp>
      <p:grpSp>
        <p:nvGrpSpPr>
          <p:cNvPr id="4" name="Group 16"/>
          <p:cNvGrpSpPr>
            <a:grpSpLocks/>
          </p:cNvGrpSpPr>
          <p:nvPr/>
        </p:nvGrpSpPr>
        <p:grpSpPr bwMode="auto">
          <a:xfrm>
            <a:off x="914400" y="2300288"/>
            <a:ext cx="2819400" cy="2667000"/>
            <a:chOff x="576" y="1392"/>
            <a:chExt cx="1776" cy="1680"/>
          </a:xfrm>
        </p:grpSpPr>
        <p:sp>
          <p:nvSpPr>
            <p:cNvPr id="109599" name="Line 17"/>
            <p:cNvSpPr>
              <a:spLocks noChangeShapeType="1"/>
            </p:cNvSpPr>
            <p:nvPr/>
          </p:nvSpPr>
          <p:spPr bwMode="auto">
            <a:xfrm>
              <a:off x="1488" y="2736"/>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0" name="Line 18"/>
            <p:cNvSpPr>
              <a:spLocks noChangeShapeType="1"/>
            </p:cNvSpPr>
            <p:nvPr/>
          </p:nvSpPr>
          <p:spPr bwMode="auto">
            <a:xfrm>
              <a:off x="576" y="3072"/>
              <a:ext cx="9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1" name="Line 19"/>
            <p:cNvSpPr>
              <a:spLocks noChangeShapeType="1"/>
            </p:cNvSpPr>
            <p:nvPr/>
          </p:nvSpPr>
          <p:spPr bwMode="auto">
            <a:xfrm>
              <a:off x="576" y="1392"/>
              <a:ext cx="0" cy="16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2" name="Line 20"/>
            <p:cNvSpPr>
              <a:spLocks noChangeShapeType="1"/>
            </p:cNvSpPr>
            <p:nvPr/>
          </p:nvSpPr>
          <p:spPr bwMode="auto">
            <a:xfrm>
              <a:off x="576" y="1392"/>
              <a:ext cx="17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603" name="Line 21"/>
            <p:cNvSpPr>
              <a:spLocks noChangeShapeType="1"/>
            </p:cNvSpPr>
            <p:nvPr/>
          </p:nvSpPr>
          <p:spPr bwMode="auto">
            <a:xfrm>
              <a:off x="2352" y="139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87766" name="Text Box 22"/>
          <p:cNvSpPr txBox="1">
            <a:spLocks noChangeArrowheads="1"/>
          </p:cNvSpPr>
          <p:nvPr/>
        </p:nvSpPr>
        <p:spPr bwMode="auto">
          <a:xfrm>
            <a:off x="2286000" y="321468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0099"/>
                </a:solidFill>
                <a:cs typeface="Times New Roman" panose="02020603050405020304" pitchFamily="18" charset="0"/>
              </a:rPr>
              <a:t>十位</a:t>
            </a:r>
          </a:p>
        </p:txBody>
      </p:sp>
      <p:sp>
        <p:nvSpPr>
          <p:cNvPr id="287767" name="Text Box 23"/>
          <p:cNvSpPr txBox="1">
            <a:spLocks noChangeArrowheads="1"/>
          </p:cNvSpPr>
          <p:nvPr/>
        </p:nvSpPr>
        <p:spPr bwMode="auto">
          <a:xfrm>
            <a:off x="6477000" y="321468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0099"/>
                </a:solidFill>
                <a:cs typeface="Times New Roman" panose="02020603050405020304" pitchFamily="18" charset="0"/>
              </a:rPr>
              <a:t>个位</a:t>
            </a:r>
          </a:p>
        </p:txBody>
      </p:sp>
      <p:sp>
        <p:nvSpPr>
          <p:cNvPr id="287768" name="Text Box 24"/>
          <p:cNvSpPr txBox="1">
            <a:spLocks noChangeArrowheads="1"/>
          </p:cNvSpPr>
          <p:nvPr/>
        </p:nvSpPr>
        <p:spPr bwMode="auto">
          <a:xfrm>
            <a:off x="838200" y="5729288"/>
            <a:ext cx="49530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8000"/>
                </a:solidFill>
                <a:latin typeface="Times New Roman" panose="02020603050405020304" pitchFamily="18" charset="0"/>
                <a:cs typeface="Times New Roman" panose="02020603050405020304" pitchFamily="18" charset="0"/>
              </a:rPr>
              <a:t>两位十进制计数器（</a:t>
            </a:r>
            <a:r>
              <a:rPr lang="en-US" altLang="zh-CN" sz="2800" b="1">
                <a:solidFill>
                  <a:srgbClr val="008000"/>
                </a:solidFill>
                <a:latin typeface="Times New Roman" panose="02020603050405020304" pitchFamily="18" charset="0"/>
                <a:cs typeface="Times New Roman" panose="02020603050405020304" pitchFamily="18" charset="0"/>
              </a:rPr>
              <a:t>100</a:t>
            </a:r>
            <a:r>
              <a:rPr lang="zh-CN" altLang="en-US" sz="2800" b="1">
                <a:solidFill>
                  <a:srgbClr val="008000"/>
                </a:solidFill>
                <a:latin typeface="Times New Roman" panose="02020603050405020304" pitchFamily="18" charset="0"/>
                <a:cs typeface="Times New Roman" panose="02020603050405020304" pitchFamily="18" charset="0"/>
              </a:rPr>
              <a:t>进制）</a:t>
            </a:r>
          </a:p>
        </p:txBody>
      </p:sp>
      <p:sp>
        <p:nvSpPr>
          <p:cNvPr id="287769" name="Text Box 25"/>
          <p:cNvSpPr txBox="1">
            <a:spLocks noChangeArrowheads="1"/>
          </p:cNvSpPr>
          <p:nvPr/>
        </p:nvSpPr>
        <p:spPr bwMode="auto">
          <a:xfrm>
            <a:off x="533400" y="561975"/>
            <a:ext cx="82296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例：用一片</a:t>
            </a:r>
            <a:r>
              <a:rPr lang="en-US" altLang="zh-CN" sz="2800" b="1">
                <a:solidFill>
                  <a:srgbClr val="000099"/>
                </a:solidFill>
                <a:latin typeface="Times New Roman" panose="02020603050405020304" pitchFamily="18" charset="0"/>
                <a:cs typeface="Times New Roman" panose="02020603050405020304" pitchFamily="18" charset="0"/>
              </a:rPr>
              <a:t>74LS390</a:t>
            </a:r>
            <a:r>
              <a:rPr lang="zh-CN" altLang="en-US" sz="2800" b="1">
                <a:solidFill>
                  <a:srgbClr val="000099"/>
                </a:solidFill>
                <a:latin typeface="Times New Roman" panose="02020603050405020304" pitchFamily="18" charset="0"/>
                <a:cs typeface="Times New Roman" panose="02020603050405020304" pitchFamily="18" charset="0"/>
              </a:rPr>
              <a:t>构成四十六进制计数器</a:t>
            </a:r>
          </a:p>
        </p:txBody>
      </p:sp>
      <p:grpSp>
        <p:nvGrpSpPr>
          <p:cNvPr id="5" name="Group 26"/>
          <p:cNvGrpSpPr>
            <a:grpSpLocks/>
          </p:cNvGrpSpPr>
          <p:nvPr/>
        </p:nvGrpSpPr>
        <p:grpSpPr bwMode="auto">
          <a:xfrm>
            <a:off x="1143000" y="1233488"/>
            <a:ext cx="4343400" cy="4267200"/>
            <a:chOff x="720" y="720"/>
            <a:chExt cx="2736" cy="2688"/>
          </a:xfrm>
        </p:grpSpPr>
        <p:sp>
          <p:nvSpPr>
            <p:cNvPr id="109591" name="Rectangle 27"/>
            <p:cNvSpPr>
              <a:spLocks noChangeArrowheads="1"/>
            </p:cNvSpPr>
            <p:nvPr/>
          </p:nvSpPr>
          <p:spPr bwMode="auto">
            <a:xfrm>
              <a:off x="1344" y="720"/>
              <a:ext cx="336" cy="528"/>
            </a:xfrm>
            <a:prstGeom prst="rect">
              <a:avLst/>
            </a:prstGeom>
            <a:solidFill>
              <a:srgbClr val="FFFFFF"/>
            </a:solidFill>
            <a:ln w="38100">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09592" name="Line 28"/>
            <p:cNvSpPr>
              <a:spLocks noChangeShapeType="1"/>
            </p:cNvSpPr>
            <p:nvPr/>
          </p:nvSpPr>
          <p:spPr bwMode="auto">
            <a:xfrm>
              <a:off x="3360" y="2208"/>
              <a:ext cx="9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3" name="Line 29"/>
            <p:cNvSpPr>
              <a:spLocks noChangeShapeType="1"/>
            </p:cNvSpPr>
            <p:nvPr/>
          </p:nvSpPr>
          <p:spPr bwMode="auto">
            <a:xfrm>
              <a:off x="720" y="3408"/>
              <a:ext cx="26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4" name="Line 30"/>
            <p:cNvSpPr>
              <a:spLocks noChangeShapeType="1"/>
            </p:cNvSpPr>
            <p:nvPr/>
          </p:nvSpPr>
          <p:spPr bwMode="auto">
            <a:xfrm flipH="1">
              <a:off x="720" y="960"/>
              <a:ext cx="62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5" name="Line 31"/>
            <p:cNvSpPr>
              <a:spLocks noChangeShapeType="1"/>
            </p:cNvSpPr>
            <p:nvPr/>
          </p:nvSpPr>
          <p:spPr bwMode="auto">
            <a:xfrm>
              <a:off x="3360" y="2208"/>
              <a:ext cx="0" cy="1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6" name="Line 32"/>
            <p:cNvSpPr>
              <a:spLocks noChangeShapeType="1"/>
            </p:cNvSpPr>
            <p:nvPr/>
          </p:nvSpPr>
          <p:spPr bwMode="auto">
            <a:xfrm>
              <a:off x="720" y="960"/>
              <a:ext cx="0" cy="24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7" name="Line 33"/>
            <p:cNvSpPr>
              <a:spLocks noChangeShapeType="1"/>
            </p:cNvSpPr>
            <p:nvPr/>
          </p:nvSpPr>
          <p:spPr bwMode="auto">
            <a:xfrm rot="5400000" flipH="1">
              <a:off x="792" y="213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98" name="Text Box 34"/>
            <p:cNvSpPr txBox="1">
              <a:spLocks noChangeArrowheads="1"/>
            </p:cNvSpPr>
            <p:nvPr/>
          </p:nvSpPr>
          <p:spPr bwMode="auto">
            <a:xfrm>
              <a:off x="1392" y="76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&amp;</a:t>
              </a:r>
              <a:endParaRPr lang="en-US" altLang="zh-CN" sz="2800">
                <a:solidFill>
                  <a:srgbClr val="3333CC"/>
                </a:solidFill>
                <a:cs typeface="Times New Roman" panose="02020603050405020304" pitchFamily="18" charset="0"/>
              </a:endParaRPr>
            </a:p>
          </p:txBody>
        </p:sp>
      </p:grpSp>
      <p:grpSp>
        <p:nvGrpSpPr>
          <p:cNvPr id="6" name="Group 35"/>
          <p:cNvGrpSpPr>
            <a:grpSpLocks/>
          </p:cNvGrpSpPr>
          <p:nvPr/>
        </p:nvGrpSpPr>
        <p:grpSpPr bwMode="auto">
          <a:xfrm>
            <a:off x="2514600" y="1385888"/>
            <a:ext cx="4648200" cy="1295400"/>
            <a:chOff x="1584" y="672"/>
            <a:chExt cx="2928" cy="816"/>
          </a:xfrm>
        </p:grpSpPr>
        <p:sp>
          <p:nvSpPr>
            <p:cNvPr id="109583" name="Line 36"/>
            <p:cNvSpPr>
              <a:spLocks noChangeShapeType="1"/>
            </p:cNvSpPr>
            <p:nvPr/>
          </p:nvSpPr>
          <p:spPr bwMode="auto">
            <a:xfrm>
              <a:off x="4128" y="816"/>
              <a:ext cx="0" cy="67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4" name="Line 37"/>
            <p:cNvSpPr>
              <a:spLocks noChangeShapeType="1"/>
            </p:cNvSpPr>
            <p:nvPr/>
          </p:nvSpPr>
          <p:spPr bwMode="auto">
            <a:xfrm>
              <a:off x="4512" y="672"/>
              <a:ext cx="0" cy="81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5" name="Line 38"/>
            <p:cNvSpPr>
              <a:spLocks noChangeShapeType="1"/>
            </p:cNvSpPr>
            <p:nvPr/>
          </p:nvSpPr>
          <p:spPr bwMode="auto">
            <a:xfrm flipV="1">
              <a:off x="1680" y="816"/>
              <a:ext cx="244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6" name="Line 39"/>
            <p:cNvSpPr>
              <a:spLocks noChangeShapeType="1"/>
            </p:cNvSpPr>
            <p:nvPr/>
          </p:nvSpPr>
          <p:spPr bwMode="auto">
            <a:xfrm>
              <a:off x="1968" y="960"/>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7" name="Line 40"/>
            <p:cNvSpPr>
              <a:spLocks noChangeShapeType="1"/>
            </p:cNvSpPr>
            <p:nvPr/>
          </p:nvSpPr>
          <p:spPr bwMode="auto">
            <a:xfrm>
              <a:off x="1680" y="672"/>
              <a:ext cx="28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8" name="Line 41"/>
            <p:cNvSpPr>
              <a:spLocks noChangeShapeType="1"/>
            </p:cNvSpPr>
            <p:nvPr/>
          </p:nvSpPr>
          <p:spPr bwMode="auto">
            <a:xfrm flipV="1">
              <a:off x="1680" y="960"/>
              <a:ext cx="2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9589" name="Line 42"/>
            <p:cNvSpPr>
              <a:spLocks noChangeShapeType="1"/>
            </p:cNvSpPr>
            <p:nvPr/>
          </p:nvSpPr>
          <p:spPr bwMode="auto">
            <a:xfrm>
              <a:off x="1591" y="1344"/>
              <a:ext cx="3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Times New Roman" panose="02020603050405020304" pitchFamily="18" charset="0"/>
                <a:cs typeface="Times New Roman" panose="02020603050405020304" pitchFamily="18" charset="0"/>
              </a:endParaRPr>
            </a:p>
          </p:txBody>
        </p:sp>
        <p:sp>
          <p:nvSpPr>
            <p:cNvPr id="109590" name="Line 43"/>
            <p:cNvSpPr>
              <a:spLocks noChangeShapeType="1"/>
            </p:cNvSpPr>
            <p:nvPr/>
          </p:nvSpPr>
          <p:spPr bwMode="auto">
            <a:xfrm>
              <a:off x="1584" y="134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Times New Roman" panose="02020603050405020304" pitchFamily="18" charset="0"/>
                <a:cs typeface="Times New Roman" panose="02020603050405020304" pitchFamily="18" charset="0"/>
              </a:endParaRPr>
            </a:p>
          </p:txBody>
        </p:sp>
      </p:grpSp>
      <p:pic>
        <p:nvPicPr>
          <p:cNvPr id="287813" name="Picture 69" descr="图片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2614613"/>
            <a:ext cx="6989762"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06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7813"/>
                                        </p:tgtEl>
                                        <p:attrNameLst>
                                          <p:attrName>style.visibility</p:attrName>
                                        </p:attrNameLst>
                                      </p:cBhvr>
                                      <p:to>
                                        <p:strVal val="visible"/>
                                      </p:to>
                                    </p:set>
                                    <p:animEffect transition="in" filter="wipe(left)">
                                      <p:cBhvr>
                                        <p:cTn id="7" dur="1000"/>
                                        <p:tgtEl>
                                          <p:spTgt spid="2878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87767"/>
                                        </p:tgtEl>
                                        <p:attrNameLst>
                                          <p:attrName>style.visibility</p:attrName>
                                        </p:attrNameLst>
                                      </p:cBhvr>
                                      <p:to>
                                        <p:strVal val="visible"/>
                                      </p:to>
                                    </p:set>
                                    <p:animEffect transition="in" filter="wipe(left)">
                                      <p:cBhvr>
                                        <p:cTn id="16" dur="500"/>
                                        <p:tgtEl>
                                          <p:spTgt spid="28776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1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strips(downLeft)">
                                      <p:cBhvr>
                                        <p:cTn id="21" dur="500"/>
                                        <p:tgtEl>
                                          <p:spTgt spid="4"/>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87766"/>
                                        </p:tgtEl>
                                        <p:attrNameLst>
                                          <p:attrName>style.visibility</p:attrName>
                                        </p:attrNameLst>
                                      </p:cBhvr>
                                      <p:to>
                                        <p:strVal val="visible"/>
                                      </p:to>
                                    </p:set>
                                    <p:animEffect transition="in" filter="wipe(left)">
                                      <p:cBhvr>
                                        <p:cTn id="25" dur="500"/>
                                        <p:tgtEl>
                                          <p:spTgt spid="28776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12"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strips(downLeft)">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87759"/>
                                        </p:tgtEl>
                                        <p:attrNameLst>
                                          <p:attrName>style.visibility</p:attrName>
                                        </p:attrNameLst>
                                      </p:cBhvr>
                                      <p:to>
                                        <p:strVal val="visible"/>
                                      </p:to>
                                    </p:set>
                                    <p:animEffect transition="in" filter="blinds(horizontal)">
                                      <p:cBhvr>
                                        <p:cTn id="35" dur="500"/>
                                        <p:tgtEl>
                                          <p:spTgt spid="2877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87768"/>
                                        </p:tgtEl>
                                        <p:attrNameLst>
                                          <p:attrName>style.visibility</p:attrName>
                                        </p:attrNameLst>
                                      </p:cBhvr>
                                      <p:to>
                                        <p:strVal val="visible"/>
                                      </p:to>
                                    </p:set>
                                    <p:animEffect transition="in" filter="wipe(left)">
                                      <p:cBhvr>
                                        <p:cTn id="40" dur="500"/>
                                        <p:tgtEl>
                                          <p:spTgt spid="28776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87752"/>
                                        </p:tgtEl>
                                        <p:attrNameLst>
                                          <p:attrName>style.visibility</p:attrName>
                                        </p:attrNameLst>
                                      </p:cBhvr>
                                      <p:to>
                                        <p:strVal val="visible"/>
                                      </p:to>
                                    </p:set>
                                    <p:animEffect transition="in" filter="wipe(left)">
                                      <p:cBhvr>
                                        <p:cTn id="45" dur="500"/>
                                        <p:tgtEl>
                                          <p:spTgt spid="28775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7751"/>
                                        </p:tgtEl>
                                        <p:attrNameLst>
                                          <p:attrName>style.visibility</p:attrName>
                                        </p:attrNameLst>
                                      </p:cBhvr>
                                      <p:to>
                                        <p:strVal val="visible"/>
                                      </p:to>
                                    </p:set>
                                    <p:animEffect transition="in" filter="wipe(left)">
                                      <p:cBhvr>
                                        <p:cTn id="50" dur="500"/>
                                        <p:tgtEl>
                                          <p:spTgt spid="28775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right)">
                                      <p:cBhvr>
                                        <p:cTn id="55" dur="500"/>
                                        <p:tgtEl>
                                          <p:spTgt spid="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up)">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1" grpId="0" autoUpdateAnimBg="0"/>
      <p:bldP spid="287752" grpId="0" autoUpdateAnimBg="0"/>
      <p:bldP spid="287759" grpId="0" autoUpdateAnimBg="0"/>
      <p:bldP spid="287766" grpId="0" autoUpdateAnimBg="0"/>
      <p:bldP spid="287767" grpId="0" autoUpdateAnimBg="0"/>
      <p:bldP spid="287768"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2"/>
          <p:cNvGrpSpPr>
            <a:grpSpLocks/>
          </p:cNvGrpSpPr>
          <p:nvPr/>
        </p:nvGrpSpPr>
        <p:grpSpPr bwMode="auto">
          <a:xfrm>
            <a:off x="313853" y="487378"/>
            <a:ext cx="1371600" cy="1295400"/>
            <a:chOff x="0" y="48"/>
            <a:chExt cx="864" cy="816"/>
          </a:xfrm>
        </p:grpSpPr>
        <p:sp>
          <p:nvSpPr>
            <p:cNvPr id="110604" name="AutoShape 3"/>
            <p:cNvSpPr>
              <a:spLocks noChangeArrowheads="1"/>
            </p:cNvSpPr>
            <p:nvPr/>
          </p:nvSpPr>
          <p:spPr bwMode="auto">
            <a:xfrm>
              <a:off x="384"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10605" name="AutoShape 4"/>
            <p:cNvSpPr>
              <a:spLocks noChangeArrowheads="1"/>
            </p:cNvSpPr>
            <p:nvPr/>
          </p:nvSpPr>
          <p:spPr bwMode="auto">
            <a:xfrm>
              <a:off x="0" y="48"/>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3" name="Group 5"/>
          <p:cNvGrpSpPr>
            <a:grpSpLocks/>
          </p:cNvGrpSpPr>
          <p:nvPr/>
        </p:nvGrpSpPr>
        <p:grpSpPr bwMode="auto">
          <a:xfrm>
            <a:off x="471016" y="4678378"/>
            <a:ext cx="8126412" cy="1662113"/>
            <a:chOff x="291" y="2736"/>
            <a:chExt cx="5119" cy="1047"/>
          </a:xfrm>
        </p:grpSpPr>
        <p:sp>
          <p:nvSpPr>
            <p:cNvPr id="110598" name="Rectangle 6"/>
            <p:cNvSpPr>
              <a:spLocks noChangeArrowheads="1"/>
            </p:cNvSpPr>
            <p:nvPr/>
          </p:nvSpPr>
          <p:spPr bwMode="auto">
            <a:xfrm>
              <a:off x="291" y="2736"/>
              <a:ext cx="31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D</a:t>
              </a:r>
              <a:r>
                <a:rPr lang="en-US" altLang="zh-CN" sz="2800">
                  <a:cs typeface="Times New Roman" panose="02020603050405020304" pitchFamily="18" charset="0"/>
                </a:rPr>
                <a:t> (DOWN) — </a:t>
              </a:r>
              <a:r>
                <a:rPr lang="zh-CN" altLang="en-US" sz="2800">
                  <a:cs typeface="Times New Roman" panose="02020603050405020304" pitchFamily="18" charset="0"/>
                </a:rPr>
                <a:t>减法脉冲输入端</a:t>
              </a:r>
              <a:endParaRPr lang="zh-CN" altLang="en-US" sz="2800" baseline="-25000">
                <a:cs typeface="Times New Roman" panose="02020603050405020304" pitchFamily="18" charset="0"/>
              </a:endParaRPr>
            </a:p>
          </p:txBody>
        </p:sp>
        <p:sp>
          <p:nvSpPr>
            <p:cNvPr id="110599" name="Rectangle 7"/>
            <p:cNvSpPr>
              <a:spLocks noChangeArrowheads="1"/>
            </p:cNvSpPr>
            <p:nvPr/>
          </p:nvSpPr>
          <p:spPr bwMode="auto">
            <a:xfrm>
              <a:off x="291" y="3072"/>
              <a:ext cx="26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U</a:t>
              </a:r>
              <a:r>
                <a:rPr lang="en-US" altLang="zh-CN" sz="2800">
                  <a:cs typeface="Times New Roman" panose="02020603050405020304" pitchFamily="18" charset="0"/>
                </a:rPr>
                <a:t>(UP) — </a:t>
              </a:r>
              <a:r>
                <a:rPr lang="zh-CN" altLang="en-US" sz="2800">
                  <a:cs typeface="Times New Roman" panose="02020603050405020304" pitchFamily="18" charset="0"/>
                </a:rPr>
                <a:t>加法脉冲输入端</a:t>
              </a:r>
              <a:endParaRPr lang="zh-CN" altLang="en-US" sz="2800" baseline="-25000">
                <a:cs typeface="Times New Roman" panose="02020603050405020304" pitchFamily="18" charset="0"/>
              </a:endParaRPr>
            </a:p>
          </p:txBody>
        </p:sp>
        <p:sp>
          <p:nvSpPr>
            <p:cNvPr id="110600" name="Rectangle 8"/>
            <p:cNvSpPr>
              <a:spLocks noChangeArrowheads="1"/>
            </p:cNvSpPr>
            <p:nvPr/>
          </p:nvSpPr>
          <p:spPr bwMode="auto">
            <a:xfrm>
              <a:off x="295" y="3408"/>
              <a:ext cx="20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L</a:t>
              </a:r>
              <a:r>
                <a:rPr lang="en-US" altLang="zh-CN" sz="2800">
                  <a:cs typeface="Times New Roman" panose="02020603050405020304" pitchFamily="18" charset="0"/>
                </a:rPr>
                <a:t>(LOAD) — </a:t>
              </a:r>
              <a:r>
                <a:rPr lang="zh-CN" altLang="en-US" sz="2800">
                  <a:cs typeface="Times New Roman" panose="02020603050405020304" pitchFamily="18" charset="0"/>
                </a:rPr>
                <a:t>置数端</a:t>
              </a:r>
              <a:endParaRPr lang="zh-CN" altLang="en-US" sz="2800" baseline="-25000">
                <a:cs typeface="Times New Roman" panose="02020603050405020304" pitchFamily="18" charset="0"/>
              </a:endParaRPr>
            </a:p>
          </p:txBody>
        </p:sp>
        <p:sp>
          <p:nvSpPr>
            <p:cNvPr id="110601" name="Rectangle 9"/>
            <p:cNvSpPr>
              <a:spLocks noChangeArrowheads="1"/>
            </p:cNvSpPr>
            <p:nvPr/>
          </p:nvSpPr>
          <p:spPr bwMode="auto">
            <a:xfrm>
              <a:off x="3517" y="2736"/>
              <a:ext cx="14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CO</a:t>
              </a:r>
              <a:r>
                <a:rPr lang="en-US" altLang="zh-CN" sz="2800">
                  <a:cs typeface="Times New Roman" panose="02020603050405020304" pitchFamily="18" charset="0"/>
                </a:rPr>
                <a:t> — </a:t>
              </a:r>
              <a:r>
                <a:rPr lang="zh-CN" altLang="en-US" sz="2800">
                  <a:cs typeface="Times New Roman" panose="02020603050405020304" pitchFamily="18" charset="0"/>
                </a:rPr>
                <a:t>进位端</a:t>
              </a:r>
              <a:endParaRPr lang="zh-CN" altLang="en-US" sz="2800" baseline="-25000">
                <a:cs typeface="Times New Roman" panose="02020603050405020304" pitchFamily="18" charset="0"/>
              </a:endParaRPr>
            </a:p>
          </p:txBody>
        </p:sp>
        <p:sp>
          <p:nvSpPr>
            <p:cNvPr id="110602" name="Rectangle 10"/>
            <p:cNvSpPr>
              <a:spLocks noChangeArrowheads="1"/>
            </p:cNvSpPr>
            <p:nvPr/>
          </p:nvSpPr>
          <p:spPr bwMode="auto">
            <a:xfrm>
              <a:off x="3504" y="3120"/>
              <a:ext cx="14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BO</a:t>
              </a:r>
              <a:r>
                <a:rPr lang="en-US" altLang="zh-CN" sz="2800">
                  <a:cs typeface="Times New Roman" panose="02020603050405020304" pitchFamily="18" charset="0"/>
                </a:rPr>
                <a:t> — </a:t>
              </a:r>
              <a:r>
                <a:rPr lang="zh-CN" altLang="en-US" sz="2800">
                  <a:cs typeface="Times New Roman" panose="02020603050405020304" pitchFamily="18" charset="0"/>
                </a:rPr>
                <a:t>借位端</a:t>
              </a:r>
              <a:endParaRPr lang="zh-CN" altLang="en-US" sz="2800" baseline="-25000">
                <a:cs typeface="Times New Roman" panose="02020603050405020304" pitchFamily="18" charset="0"/>
              </a:endParaRPr>
            </a:p>
          </p:txBody>
        </p:sp>
        <p:sp>
          <p:nvSpPr>
            <p:cNvPr id="110603" name="Rectangle 11"/>
            <p:cNvSpPr>
              <a:spLocks noChangeArrowheads="1"/>
            </p:cNvSpPr>
            <p:nvPr/>
          </p:nvSpPr>
          <p:spPr bwMode="auto">
            <a:xfrm>
              <a:off x="3511" y="3456"/>
              <a:ext cx="18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cs typeface="Times New Roman" panose="02020603050405020304" pitchFamily="18" charset="0"/>
                </a:rPr>
                <a:t>C</a:t>
              </a:r>
              <a:r>
                <a:rPr lang="en-US" altLang="zh-CN" sz="2800">
                  <a:cs typeface="Times New Roman" panose="02020603050405020304" pitchFamily="18" charset="0"/>
                </a:rPr>
                <a:t>(CLR) — </a:t>
              </a:r>
              <a:r>
                <a:rPr lang="zh-CN" altLang="en-US" sz="2800">
                  <a:cs typeface="Times New Roman" panose="02020603050405020304" pitchFamily="18" charset="0"/>
                </a:rPr>
                <a:t>清零端</a:t>
              </a:r>
              <a:endParaRPr lang="zh-CN" altLang="en-US" sz="2800" baseline="-25000">
                <a:cs typeface="Times New Roman" panose="02020603050405020304" pitchFamily="18" charset="0"/>
              </a:endParaRPr>
            </a:p>
          </p:txBody>
        </p:sp>
      </p:grpSp>
      <p:sp>
        <p:nvSpPr>
          <p:cNvPr id="289804" name="Text Box 12"/>
          <p:cNvSpPr txBox="1">
            <a:spLocks noChangeArrowheads="1"/>
          </p:cNvSpPr>
          <p:nvPr/>
        </p:nvSpPr>
        <p:spPr bwMode="auto">
          <a:xfrm>
            <a:off x="2098203" y="4060841"/>
            <a:ext cx="4724400" cy="461665"/>
          </a:xfrm>
          <a:prstGeom prst="rect">
            <a:avLst/>
          </a:prstGeom>
          <a:noFill/>
          <a:ln w="9525">
            <a:noFill/>
            <a:miter lim="800000"/>
            <a:headEnd/>
            <a:tailEnd/>
          </a:ln>
          <a:effectLst/>
        </p:spPr>
        <p:txBody>
          <a:bodyPr>
            <a:spAutoFit/>
          </a:bodyPr>
          <a:lstStyle/>
          <a:p>
            <a:pPr algn="ctr">
              <a:spcBef>
                <a:spcPct val="50000"/>
              </a:spcBef>
              <a:defRPr/>
            </a:pPr>
            <a:r>
              <a:rPr lang="en-US" altLang="zh-CN" sz="2400" b="1">
                <a:solidFill>
                  <a:srgbClr val="000099"/>
                </a:solidFill>
                <a:latin typeface="Times New Roman" panose="02020603050405020304" pitchFamily="18" charset="0"/>
                <a:cs typeface="Times New Roman" panose="02020603050405020304" pitchFamily="18" charset="0"/>
              </a:rPr>
              <a:t>   74LS192</a:t>
            </a:r>
            <a:r>
              <a:rPr lang="zh-CN" altLang="en-US" sz="2400" b="1">
                <a:solidFill>
                  <a:srgbClr val="000099"/>
                </a:solidFill>
                <a:latin typeface="Times New Roman" panose="02020603050405020304" pitchFamily="18" charset="0"/>
                <a:cs typeface="Times New Roman" panose="02020603050405020304" pitchFamily="18" charset="0"/>
              </a:rPr>
              <a:t>外引线排列图</a:t>
            </a:r>
          </a:p>
        </p:txBody>
      </p:sp>
      <p:pic>
        <p:nvPicPr>
          <p:cNvPr id="110597" name="Picture 198"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366" y="811228"/>
            <a:ext cx="4973637"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007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p:cNvSpPr txBox="1">
            <a:spLocks noChangeArrowheads="1"/>
          </p:cNvSpPr>
          <p:nvPr/>
        </p:nvSpPr>
        <p:spPr bwMode="auto">
          <a:xfrm>
            <a:off x="2667000" y="700088"/>
            <a:ext cx="4343400" cy="519112"/>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solidFill>
                  <a:schemeClr val="accent2"/>
                </a:solidFill>
                <a:latin typeface="Times New Roman" panose="02020603050405020304" pitchFamily="18" charset="0"/>
                <a:cs typeface="Times New Roman" panose="02020603050405020304" pitchFamily="18" charset="0"/>
              </a:rPr>
              <a:t>    74LS192</a:t>
            </a:r>
            <a:r>
              <a:rPr lang="zh-CN" altLang="en-US" sz="2800" b="1">
                <a:solidFill>
                  <a:schemeClr val="accent2"/>
                </a:solidFill>
                <a:latin typeface="Times New Roman" panose="02020603050405020304" pitchFamily="18" charset="0"/>
                <a:cs typeface="Times New Roman" panose="02020603050405020304" pitchFamily="18" charset="0"/>
              </a:rPr>
              <a:t>功能表</a:t>
            </a:r>
          </a:p>
        </p:txBody>
      </p:sp>
      <p:grpSp>
        <p:nvGrpSpPr>
          <p:cNvPr id="111619" name="Group 3"/>
          <p:cNvGrpSpPr>
            <a:grpSpLocks/>
          </p:cNvGrpSpPr>
          <p:nvPr/>
        </p:nvGrpSpPr>
        <p:grpSpPr bwMode="auto">
          <a:xfrm>
            <a:off x="827088" y="1484313"/>
            <a:ext cx="8077200" cy="3886200"/>
            <a:chOff x="528" y="950"/>
            <a:chExt cx="5088" cy="2448"/>
          </a:xfrm>
        </p:grpSpPr>
        <p:sp>
          <p:nvSpPr>
            <p:cNvPr id="291844" name="Text Box 4"/>
            <p:cNvSpPr txBox="1">
              <a:spLocks noChangeArrowheads="1"/>
            </p:cNvSpPr>
            <p:nvPr/>
          </p:nvSpPr>
          <p:spPr bwMode="auto">
            <a:xfrm>
              <a:off x="672" y="1531"/>
              <a:ext cx="4944" cy="327"/>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solidFill>
                    <a:srgbClr val="FF33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rgbClr val="FF3300"/>
                  </a:solidFill>
                  <a:latin typeface="Times New Roman" panose="02020603050405020304" pitchFamily="18" charset="0"/>
                  <a:ea typeface="楷体_GB2312" pitchFamily="49" charset="-122"/>
                  <a:cs typeface="Times New Roman" panose="02020603050405020304" pitchFamily="18" charset="0"/>
                </a:rPr>
                <a:t>       1         1           0           </a:t>
              </a:r>
              <a:r>
                <a:rPr lang="en-US" altLang="zh-CN" sz="2800" b="1" i="1">
                  <a:solidFill>
                    <a:srgbClr val="FF33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en-US" altLang="zh-CN" sz="2800" b="1">
                  <a:solidFill>
                    <a:srgbClr val="FF3300"/>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加</a:t>
              </a:r>
              <a:r>
                <a:rPr lang="zh-CN" altLang="en-US" sz="2800" b="1">
                  <a:solidFill>
                    <a:srgbClr val="FF3300"/>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计 数</a:t>
              </a:r>
            </a:p>
          </p:txBody>
        </p:sp>
        <p:sp>
          <p:nvSpPr>
            <p:cNvPr id="291845" name="Text Box 5"/>
            <p:cNvSpPr txBox="1">
              <a:spLocks noChangeArrowheads="1"/>
            </p:cNvSpPr>
            <p:nvPr/>
          </p:nvSpPr>
          <p:spPr bwMode="auto">
            <a:xfrm>
              <a:off x="672" y="2217"/>
              <a:ext cx="4793" cy="365"/>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32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en-US" altLang="zh-CN" sz="2800" b="1">
                  <a:solidFill>
                    <a:srgbClr val="006666"/>
                  </a:solidFill>
                  <a:latin typeface="Times New Roman" panose="02020603050405020304" pitchFamily="18" charset="0"/>
                  <a:ea typeface="楷体_GB2312" pitchFamily="49" charset="-122"/>
                  <a:cs typeface="Times New Roman" panose="02020603050405020304" pitchFamily="18" charset="0"/>
                </a:rPr>
                <a:t>  </a:t>
              </a:r>
              <a:r>
                <a:rPr lang="en-US" altLang="zh-CN" sz="32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en-US" altLang="zh-CN" sz="28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en-US" altLang="zh-CN" sz="2800" b="1">
                  <a:latin typeface="Times New Roman" panose="02020603050405020304" pitchFamily="18" charset="0"/>
                  <a:ea typeface="楷体_GB2312" pitchFamily="49" charset="-122"/>
                  <a:cs typeface="Times New Roman" panose="02020603050405020304" pitchFamily="18" charset="0"/>
                </a:rPr>
                <a:t>   0           0        </a:t>
              </a:r>
              <a:r>
                <a:rPr lang="en-US" altLang="zh-CN" sz="2800" b="1" i="1">
                  <a:latin typeface="Times New Roman" panose="02020603050405020304" pitchFamily="18" charset="0"/>
                  <a:ea typeface="楷体_GB2312" pitchFamily="49" charset="-122"/>
                  <a:cs typeface="Times New Roman" panose="02020603050405020304" pitchFamily="18" charset="0"/>
                </a:rPr>
                <a:t>D</a:t>
              </a:r>
              <a:r>
                <a:rPr lang="en-US" altLang="zh-CN" sz="2800" b="1" baseline="-25000">
                  <a:latin typeface="Times New Roman" panose="02020603050405020304" pitchFamily="18" charset="0"/>
                  <a:ea typeface="楷体_GB2312" pitchFamily="49" charset="-122"/>
                  <a:cs typeface="Times New Roman" panose="02020603050405020304" pitchFamily="18" charset="0"/>
                </a:rPr>
                <a:t>0</a:t>
              </a:r>
              <a:r>
                <a:rPr lang="en-US" altLang="zh-CN" sz="2800" b="1">
                  <a:latin typeface="Times New Roman" panose="02020603050405020304" pitchFamily="18" charset="0"/>
                  <a:ea typeface="楷体_GB2312" pitchFamily="49" charset="-122"/>
                  <a:cs typeface="Times New Roman" panose="02020603050405020304" pitchFamily="18" charset="0"/>
                </a:rPr>
                <a:t>~</a:t>
              </a:r>
              <a:r>
                <a:rPr lang="en-US" altLang="zh-CN" sz="2800" b="1" i="1">
                  <a:latin typeface="Times New Roman" panose="02020603050405020304" pitchFamily="18" charset="0"/>
                  <a:ea typeface="楷体_GB2312" pitchFamily="49" charset="-122"/>
                  <a:cs typeface="Times New Roman" panose="02020603050405020304" pitchFamily="18" charset="0"/>
                </a:rPr>
                <a:t>D</a:t>
              </a:r>
              <a:r>
                <a:rPr lang="en-US" altLang="zh-CN" sz="2800" b="1" baseline="-25000">
                  <a:latin typeface="Times New Roman" panose="02020603050405020304" pitchFamily="18" charset="0"/>
                  <a:ea typeface="楷体_GB2312" pitchFamily="49" charset="-122"/>
                  <a:cs typeface="Times New Roman" panose="02020603050405020304" pitchFamily="18" charset="0"/>
                </a:rPr>
                <a:t>3</a:t>
              </a:r>
              <a:r>
                <a:rPr lang="en-US" altLang="zh-CN" sz="2800" b="1">
                  <a:latin typeface="Times New Roman" panose="02020603050405020304" pitchFamily="18" charset="0"/>
                  <a:ea typeface="楷体_GB2312" pitchFamily="49" charset="-122"/>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置   数 </a:t>
              </a:r>
            </a:p>
          </p:txBody>
        </p:sp>
        <p:sp>
          <p:nvSpPr>
            <p:cNvPr id="291846" name="Text Box 6"/>
            <p:cNvSpPr txBox="1">
              <a:spLocks noChangeArrowheads="1"/>
            </p:cNvSpPr>
            <p:nvPr/>
          </p:nvSpPr>
          <p:spPr bwMode="auto">
            <a:xfrm>
              <a:off x="675" y="2601"/>
              <a:ext cx="4745" cy="365"/>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solidFill>
                    <a:srgbClr val="006666"/>
                  </a:solidFill>
                  <a:latin typeface="Times New Roman" panose="02020603050405020304" pitchFamily="18" charset="0"/>
                  <a:ea typeface="楷体_GB2312" pitchFamily="49" charset="-122"/>
                  <a:cs typeface="Times New Roman" panose="02020603050405020304" pitchFamily="18" charset="0"/>
                </a:rPr>
                <a:t>1       1          1           0            </a:t>
              </a:r>
              <a:r>
                <a:rPr lang="en-US" altLang="zh-CN" sz="3200" b="1">
                  <a:solidFill>
                    <a:schemeClr val="tx2"/>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chemeClr val="tx2"/>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6666"/>
                  </a:solidFill>
                  <a:latin typeface="Times New Roman" panose="02020603050405020304" pitchFamily="18" charset="0"/>
                  <a:cs typeface="Times New Roman" panose="02020603050405020304" pitchFamily="18" charset="0"/>
                </a:rPr>
                <a:t>保     持</a:t>
              </a:r>
            </a:p>
          </p:txBody>
        </p:sp>
        <p:sp>
          <p:nvSpPr>
            <p:cNvPr id="291847" name="Text Box 7"/>
            <p:cNvSpPr txBox="1">
              <a:spLocks noChangeArrowheads="1"/>
            </p:cNvSpPr>
            <p:nvPr/>
          </p:nvSpPr>
          <p:spPr bwMode="auto">
            <a:xfrm>
              <a:off x="528" y="1881"/>
              <a:ext cx="4896" cy="327"/>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a:solidFill>
                    <a:srgbClr val="3333CC"/>
                  </a:solidFill>
                  <a:latin typeface="Times New Roman" panose="02020603050405020304" pitchFamily="18" charset="0"/>
                  <a:ea typeface="楷体_GB2312" pitchFamily="49" charset="-122"/>
                  <a:cs typeface="Times New Roman" panose="02020603050405020304" pitchFamily="18" charset="0"/>
                </a:rPr>
                <a:t>1      </a:t>
              </a:r>
              <a:r>
                <a:rPr lang="en-US" altLang="zh-CN" sz="2800" b="1">
                  <a:solidFill>
                    <a:srgbClr val="3333CC"/>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rgbClr val="3333CC"/>
                  </a:solidFill>
                  <a:latin typeface="Times New Roman" panose="02020603050405020304" pitchFamily="18" charset="0"/>
                  <a:ea typeface="楷体_GB2312" pitchFamily="49" charset="-122"/>
                  <a:cs typeface="Times New Roman" panose="02020603050405020304" pitchFamily="18" charset="0"/>
                </a:rPr>
                <a:t>          1           0           </a:t>
              </a:r>
              <a:r>
                <a:rPr lang="en-US" altLang="zh-CN" sz="2800" b="1" i="1">
                  <a:solidFill>
                    <a:srgbClr val="3333CC"/>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rgbClr val="3333CC"/>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3333CC"/>
                  </a:solidFill>
                  <a:latin typeface="Times New Roman" panose="02020603050405020304" pitchFamily="18" charset="0"/>
                  <a:cs typeface="Times New Roman" panose="02020603050405020304" pitchFamily="18" charset="0"/>
                </a:rPr>
                <a:t>减 计 数</a:t>
              </a:r>
            </a:p>
          </p:txBody>
        </p:sp>
        <p:sp>
          <p:nvSpPr>
            <p:cNvPr id="291848" name="Text Box 8"/>
            <p:cNvSpPr txBox="1">
              <a:spLocks noChangeArrowheads="1"/>
            </p:cNvSpPr>
            <p:nvPr/>
          </p:nvSpPr>
          <p:spPr bwMode="auto">
            <a:xfrm>
              <a:off x="576" y="2985"/>
              <a:ext cx="4799" cy="365"/>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  </a:t>
              </a:r>
              <a:r>
                <a:rPr lang="en-US" altLang="zh-CN" sz="3200" b="1">
                  <a:solidFill>
                    <a:srgbClr val="CC0000"/>
                  </a:solidFill>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en-US" altLang="zh-CN" sz="3200" b="1">
                  <a:solidFill>
                    <a:srgbClr val="CC0000"/>
                  </a:solidFill>
                  <a:latin typeface="Times New Roman" panose="02020603050405020304" pitchFamily="18" charset="0"/>
                  <a:ea typeface="楷体_GB2312" pitchFamily="49" charset="-122"/>
                  <a:cs typeface="Times New Roman" panose="02020603050405020304" pitchFamily="18" charset="0"/>
                </a:rPr>
                <a:t>        </a:t>
              </a:r>
              <a:r>
                <a:rPr lang="en-US" altLang="zh-CN" sz="3200" b="1">
                  <a:solidFill>
                    <a:srgbClr val="CC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           1            </a:t>
              </a:r>
              <a:r>
                <a:rPr lang="en-US" altLang="zh-CN" sz="3200" b="1">
                  <a:solidFill>
                    <a:srgbClr val="CC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清  零</a:t>
              </a:r>
            </a:p>
          </p:txBody>
        </p:sp>
        <p:sp>
          <p:nvSpPr>
            <p:cNvPr id="291849" name="Text Box 9"/>
            <p:cNvSpPr txBox="1">
              <a:spLocks noChangeArrowheads="1"/>
            </p:cNvSpPr>
            <p:nvPr/>
          </p:nvSpPr>
          <p:spPr bwMode="auto">
            <a:xfrm>
              <a:off x="641" y="1036"/>
              <a:ext cx="4831" cy="327"/>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i="1">
                  <a:latin typeface="Times New Roman" panose="02020603050405020304" pitchFamily="18" charset="0"/>
                  <a:ea typeface="楷体_GB2312" pitchFamily="49" charset="-122"/>
                  <a:cs typeface="Times New Roman" panose="02020603050405020304" pitchFamily="18" charset="0"/>
                </a:rPr>
                <a:t>U</a:t>
              </a: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i="1">
                  <a:latin typeface="Times New Roman" panose="02020603050405020304" pitchFamily="18" charset="0"/>
                  <a:ea typeface="楷体_GB2312" pitchFamily="49" charset="-122"/>
                  <a:cs typeface="Times New Roman" panose="02020603050405020304" pitchFamily="18" charset="0"/>
                </a:rPr>
                <a:t>  D</a:t>
              </a: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i="1">
                  <a:latin typeface="Times New Roman" panose="02020603050405020304" pitchFamily="18" charset="0"/>
                  <a:ea typeface="楷体_GB2312" pitchFamily="49" charset="-122"/>
                  <a:cs typeface="Times New Roman" panose="02020603050405020304" pitchFamily="18" charset="0"/>
                </a:rPr>
                <a:t>LOAD</a:t>
              </a: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i="1">
                  <a:latin typeface="Times New Roman" panose="02020603050405020304" pitchFamily="18" charset="0"/>
                  <a:ea typeface="楷体_GB2312" pitchFamily="49" charset="-122"/>
                  <a:cs typeface="Times New Roman" panose="02020603050405020304" pitchFamily="18" charset="0"/>
                </a:rPr>
                <a:t>CLR</a:t>
              </a:r>
              <a:r>
                <a:rPr lang="en-US" altLang="zh-CN" sz="2800" b="1">
                  <a:latin typeface="Times New Roman" panose="02020603050405020304" pitchFamily="18" charset="0"/>
                  <a:ea typeface="楷体_GB2312" pitchFamily="49" charset="-122"/>
                  <a:cs typeface="Times New Roman" panose="02020603050405020304" pitchFamily="18" charset="0"/>
                </a:rPr>
                <a:t>    </a:t>
              </a:r>
              <a:r>
                <a:rPr lang="en-US" altLang="zh-CN" sz="2800" b="1" i="1">
                  <a:latin typeface="Times New Roman" panose="02020603050405020304" pitchFamily="18" charset="0"/>
                  <a:ea typeface="楷体_GB2312" pitchFamily="49" charset="-122"/>
                  <a:cs typeface="Times New Roman" panose="02020603050405020304" pitchFamily="18" charset="0"/>
                </a:rPr>
                <a:t>D</a:t>
              </a:r>
              <a:r>
                <a:rPr lang="en-US" altLang="zh-CN" sz="2800" b="1" baseline="-25000">
                  <a:latin typeface="Times New Roman" panose="02020603050405020304" pitchFamily="18" charset="0"/>
                  <a:ea typeface="楷体_GB2312" pitchFamily="49" charset="-122"/>
                  <a:cs typeface="Times New Roman" panose="02020603050405020304" pitchFamily="18" charset="0"/>
                </a:rPr>
                <a:t>0</a:t>
              </a:r>
              <a:r>
                <a:rPr lang="en-US" altLang="zh-CN" sz="2800" b="1">
                  <a:latin typeface="Times New Roman" panose="02020603050405020304" pitchFamily="18" charset="0"/>
                  <a:ea typeface="楷体_GB2312" pitchFamily="49" charset="-122"/>
                  <a:cs typeface="Times New Roman" panose="02020603050405020304" pitchFamily="18" charset="0"/>
                </a:rPr>
                <a:t>~</a:t>
              </a:r>
              <a:r>
                <a:rPr lang="en-US" altLang="zh-CN" sz="2800" b="1" i="1">
                  <a:latin typeface="Times New Roman" panose="02020603050405020304" pitchFamily="18" charset="0"/>
                  <a:ea typeface="楷体_GB2312" pitchFamily="49" charset="-122"/>
                  <a:cs typeface="Times New Roman" panose="02020603050405020304" pitchFamily="18" charset="0"/>
                </a:rPr>
                <a:t>D</a:t>
              </a:r>
              <a:r>
                <a:rPr lang="en-US" altLang="zh-CN" sz="2800" b="1" baseline="-25000">
                  <a:latin typeface="Times New Roman" panose="02020603050405020304" pitchFamily="18" charset="0"/>
                  <a:ea typeface="楷体_GB2312" pitchFamily="49" charset="-122"/>
                  <a:cs typeface="Times New Roman" panose="02020603050405020304" pitchFamily="18" charset="0"/>
                </a:rPr>
                <a:t>3        </a:t>
              </a:r>
              <a:r>
                <a:rPr lang="zh-CN" altLang="zh-CN" sz="2800" b="1">
                  <a:latin typeface="Times New Roman" panose="02020603050405020304" pitchFamily="18" charset="0"/>
                  <a:cs typeface="Times New Roman" panose="02020603050405020304" pitchFamily="18" charset="0"/>
                </a:rPr>
                <a:t>功    能</a:t>
              </a:r>
              <a:r>
                <a:rPr lang="zh-CN" altLang="en-US" sz="2800" b="1">
                  <a:latin typeface="Times New Roman" panose="02020603050405020304" pitchFamily="18" charset="0"/>
                  <a:ea typeface="楷体_GB2312" pitchFamily="49" charset="-122"/>
                  <a:cs typeface="Times New Roman" panose="02020603050405020304" pitchFamily="18" charset="0"/>
                </a:rPr>
                <a:t>       </a:t>
              </a:r>
            </a:p>
          </p:txBody>
        </p:sp>
        <p:sp>
          <p:nvSpPr>
            <p:cNvPr id="111627" name="Line 10"/>
            <p:cNvSpPr>
              <a:spLocks noChangeShapeType="1"/>
            </p:cNvSpPr>
            <p:nvPr/>
          </p:nvSpPr>
          <p:spPr bwMode="auto">
            <a:xfrm>
              <a:off x="1607" y="1046"/>
              <a:ext cx="64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28" name="Line 11"/>
            <p:cNvSpPr>
              <a:spLocks noChangeShapeType="1"/>
            </p:cNvSpPr>
            <p:nvPr/>
          </p:nvSpPr>
          <p:spPr bwMode="auto">
            <a:xfrm>
              <a:off x="628" y="963"/>
              <a:ext cx="44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29" name="Line 12"/>
            <p:cNvSpPr>
              <a:spLocks noChangeShapeType="1"/>
            </p:cNvSpPr>
            <p:nvPr/>
          </p:nvSpPr>
          <p:spPr bwMode="auto">
            <a:xfrm>
              <a:off x="624" y="3392"/>
              <a:ext cx="44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0" name="Line 13"/>
            <p:cNvSpPr>
              <a:spLocks noChangeShapeType="1"/>
            </p:cNvSpPr>
            <p:nvPr/>
          </p:nvSpPr>
          <p:spPr bwMode="auto">
            <a:xfrm>
              <a:off x="625" y="1457"/>
              <a:ext cx="44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1" name="Line 14"/>
            <p:cNvSpPr>
              <a:spLocks noChangeShapeType="1"/>
            </p:cNvSpPr>
            <p:nvPr/>
          </p:nvSpPr>
          <p:spPr bwMode="auto">
            <a:xfrm>
              <a:off x="1070" y="950"/>
              <a:ext cx="0" cy="24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2" name="Line 15"/>
            <p:cNvSpPr>
              <a:spLocks noChangeShapeType="1"/>
            </p:cNvSpPr>
            <p:nvPr/>
          </p:nvSpPr>
          <p:spPr bwMode="auto">
            <a:xfrm>
              <a:off x="1499" y="963"/>
              <a:ext cx="0" cy="239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3" name="Line 16"/>
            <p:cNvSpPr>
              <a:spLocks noChangeShapeType="1"/>
            </p:cNvSpPr>
            <p:nvPr/>
          </p:nvSpPr>
          <p:spPr bwMode="auto">
            <a:xfrm>
              <a:off x="2352" y="963"/>
              <a:ext cx="0" cy="24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4" name="Line 17"/>
            <p:cNvSpPr>
              <a:spLocks noChangeShapeType="1"/>
            </p:cNvSpPr>
            <p:nvPr/>
          </p:nvSpPr>
          <p:spPr bwMode="auto">
            <a:xfrm>
              <a:off x="3025" y="977"/>
              <a:ext cx="0" cy="24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111635" name="Line 18"/>
            <p:cNvSpPr>
              <a:spLocks noChangeShapeType="1"/>
            </p:cNvSpPr>
            <p:nvPr/>
          </p:nvSpPr>
          <p:spPr bwMode="auto">
            <a:xfrm>
              <a:off x="3858" y="963"/>
              <a:ext cx="0" cy="24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grpSp>
      <p:sp>
        <p:nvSpPr>
          <p:cNvPr id="291859" name="Rectangle 19"/>
          <p:cNvSpPr>
            <a:spLocks noChangeArrowheads="1"/>
          </p:cNvSpPr>
          <p:nvPr/>
        </p:nvSpPr>
        <p:spPr bwMode="auto">
          <a:xfrm>
            <a:off x="2612195" y="5574834"/>
            <a:ext cx="4078361" cy="523220"/>
          </a:xfrm>
          <a:prstGeom prst="rect">
            <a:avLst/>
          </a:prstGeom>
          <a:noFill/>
          <a:ln w="38100">
            <a:noFill/>
            <a:miter lim="800000"/>
            <a:headEnd/>
            <a:tailEnd/>
          </a:ln>
          <a:effectLst/>
        </p:spPr>
        <p:txBody>
          <a:bodyPr wrap="none" anchor="ctr">
            <a:spAutoFit/>
          </a:bodyPr>
          <a:lstStyle/>
          <a:p>
            <a:pPr algn="ctr" eaLnBrk="0" hangingPunct="0">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十进制同步加 </a:t>
            </a: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减计数器</a:t>
            </a:r>
          </a:p>
        </p:txBody>
      </p:sp>
    </p:spTree>
    <p:extLst>
      <p:ext uri="{BB962C8B-B14F-4D97-AF65-F5344CB8AC3E}">
        <p14:creationId xmlns:p14="http://schemas.microsoft.com/office/powerpoint/2010/main" val="32721253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subTitle" idx="1"/>
          </p:nvPr>
        </p:nvSpPr>
        <p:spPr bwMode="auto">
          <a:xfrm>
            <a:off x="457200" y="533400"/>
            <a:ext cx="32004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000099"/>
                </a:solidFill>
                <a:latin typeface="Times New Roman" panose="02020603050405020304" pitchFamily="18" charset="0"/>
                <a:cs typeface="Times New Roman" panose="02020603050405020304" pitchFamily="18" charset="0"/>
              </a:rPr>
              <a:t>21.3.4   </a:t>
            </a:r>
            <a:r>
              <a:rPr lang="zh-CN" altLang="en-US" sz="2800" b="1" dirty="0" smtClean="0">
                <a:solidFill>
                  <a:srgbClr val="000099"/>
                </a:solidFill>
                <a:latin typeface="Times New Roman" panose="02020603050405020304" pitchFamily="18" charset="0"/>
                <a:cs typeface="Times New Roman" panose="02020603050405020304" pitchFamily="18" charset="0"/>
              </a:rPr>
              <a:t>环行计数器</a:t>
            </a:r>
          </a:p>
        </p:txBody>
      </p:sp>
      <p:sp>
        <p:nvSpPr>
          <p:cNvPr id="293891" name="Text Box 3"/>
          <p:cNvSpPr txBox="1">
            <a:spLocks noChangeArrowheads="1"/>
          </p:cNvSpPr>
          <p:nvPr/>
        </p:nvSpPr>
        <p:spPr bwMode="auto">
          <a:xfrm>
            <a:off x="679450" y="4191000"/>
            <a:ext cx="1970088"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工作原理：</a:t>
            </a:r>
          </a:p>
        </p:txBody>
      </p:sp>
      <p:grpSp>
        <p:nvGrpSpPr>
          <p:cNvPr id="2" name="Group 4"/>
          <p:cNvGrpSpPr>
            <a:grpSpLocks/>
          </p:cNvGrpSpPr>
          <p:nvPr/>
        </p:nvGrpSpPr>
        <p:grpSpPr bwMode="auto">
          <a:xfrm>
            <a:off x="900113" y="3500438"/>
            <a:ext cx="2143125" cy="322262"/>
            <a:chOff x="2832" y="3024"/>
            <a:chExt cx="1297" cy="192"/>
          </a:xfrm>
        </p:grpSpPr>
        <p:grpSp>
          <p:nvGrpSpPr>
            <p:cNvPr id="112665" name="Group 5"/>
            <p:cNvGrpSpPr>
              <a:grpSpLocks/>
            </p:cNvGrpSpPr>
            <p:nvPr/>
          </p:nvGrpSpPr>
          <p:grpSpPr bwMode="auto">
            <a:xfrm>
              <a:off x="2832" y="3024"/>
              <a:ext cx="432" cy="192"/>
              <a:chOff x="2832" y="3024"/>
              <a:chExt cx="432" cy="192"/>
            </a:xfrm>
          </p:grpSpPr>
          <p:sp>
            <p:nvSpPr>
              <p:cNvPr id="112681" name="Line 6"/>
              <p:cNvSpPr>
                <a:spLocks noChangeShapeType="1"/>
              </p:cNvSpPr>
              <p:nvPr/>
            </p:nvSpPr>
            <p:spPr bwMode="auto">
              <a:xfrm rot="-10779377">
                <a:off x="2832" y="3216"/>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82" name="Line 7"/>
              <p:cNvSpPr>
                <a:spLocks noChangeShapeType="1"/>
              </p:cNvSpPr>
              <p:nvPr/>
            </p:nvSpPr>
            <p:spPr bwMode="auto">
              <a:xfrm rot="-10779377">
                <a:off x="2975" y="3024"/>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83" name="Line 8"/>
              <p:cNvSpPr>
                <a:spLocks noChangeShapeType="1"/>
              </p:cNvSpPr>
              <p:nvPr/>
            </p:nvSpPr>
            <p:spPr bwMode="auto">
              <a:xfrm rot="-10779377">
                <a:off x="2976" y="3024"/>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84" name="Line 9"/>
              <p:cNvSpPr>
                <a:spLocks noChangeShapeType="1"/>
              </p:cNvSpPr>
              <p:nvPr/>
            </p:nvSpPr>
            <p:spPr bwMode="auto">
              <a:xfrm>
                <a:off x="3120" y="3024"/>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85" name="Line 10"/>
              <p:cNvSpPr>
                <a:spLocks noChangeShapeType="1"/>
              </p:cNvSpPr>
              <p:nvPr/>
            </p:nvSpPr>
            <p:spPr bwMode="auto">
              <a:xfrm>
                <a:off x="3120" y="3215"/>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2666" name="Group 11"/>
            <p:cNvGrpSpPr>
              <a:grpSpLocks/>
            </p:cNvGrpSpPr>
            <p:nvPr/>
          </p:nvGrpSpPr>
          <p:grpSpPr bwMode="auto">
            <a:xfrm>
              <a:off x="3264" y="3024"/>
              <a:ext cx="289" cy="191"/>
              <a:chOff x="3647" y="3408"/>
              <a:chExt cx="289" cy="191"/>
            </a:xfrm>
          </p:grpSpPr>
          <p:sp>
            <p:nvSpPr>
              <p:cNvPr id="112677" name="Line 12"/>
              <p:cNvSpPr>
                <a:spLocks noChangeShapeType="1"/>
              </p:cNvSpPr>
              <p:nvPr/>
            </p:nvSpPr>
            <p:spPr bwMode="auto">
              <a:xfrm rot="-10779377">
                <a:off x="3647"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8" name="Line 13"/>
              <p:cNvSpPr>
                <a:spLocks noChangeShapeType="1"/>
              </p:cNvSpPr>
              <p:nvPr/>
            </p:nvSpPr>
            <p:spPr bwMode="auto">
              <a:xfrm rot="-10779377">
                <a:off x="3648" y="340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9" name="Line 14"/>
              <p:cNvSpPr>
                <a:spLocks noChangeShapeType="1"/>
              </p:cNvSpPr>
              <p:nvPr/>
            </p:nvSpPr>
            <p:spPr bwMode="auto">
              <a:xfrm>
                <a:off x="3792"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80" name="Line 15"/>
              <p:cNvSpPr>
                <a:spLocks noChangeShapeType="1"/>
              </p:cNvSpPr>
              <p:nvPr/>
            </p:nvSpPr>
            <p:spPr bwMode="auto">
              <a:xfrm>
                <a:off x="3792" y="3599"/>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2667" name="Group 16"/>
            <p:cNvGrpSpPr>
              <a:grpSpLocks/>
            </p:cNvGrpSpPr>
            <p:nvPr/>
          </p:nvGrpSpPr>
          <p:grpSpPr bwMode="auto">
            <a:xfrm>
              <a:off x="3552" y="3024"/>
              <a:ext cx="289" cy="191"/>
              <a:chOff x="3647" y="3408"/>
              <a:chExt cx="289" cy="191"/>
            </a:xfrm>
          </p:grpSpPr>
          <p:sp>
            <p:nvSpPr>
              <p:cNvPr id="112673" name="Line 17"/>
              <p:cNvSpPr>
                <a:spLocks noChangeShapeType="1"/>
              </p:cNvSpPr>
              <p:nvPr/>
            </p:nvSpPr>
            <p:spPr bwMode="auto">
              <a:xfrm rot="-10779377">
                <a:off x="3647"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4" name="Line 18"/>
              <p:cNvSpPr>
                <a:spLocks noChangeShapeType="1"/>
              </p:cNvSpPr>
              <p:nvPr/>
            </p:nvSpPr>
            <p:spPr bwMode="auto">
              <a:xfrm rot="-10779377">
                <a:off x="3648" y="340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5" name="Line 19"/>
              <p:cNvSpPr>
                <a:spLocks noChangeShapeType="1"/>
              </p:cNvSpPr>
              <p:nvPr/>
            </p:nvSpPr>
            <p:spPr bwMode="auto">
              <a:xfrm>
                <a:off x="3792"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6" name="Line 20"/>
              <p:cNvSpPr>
                <a:spLocks noChangeShapeType="1"/>
              </p:cNvSpPr>
              <p:nvPr/>
            </p:nvSpPr>
            <p:spPr bwMode="auto">
              <a:xfrm>
                <a:off x="3792" y="3599"/>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2668" name="Group 21"/>
            <p:cNvGrpSpPr>
              <a:grpSpLocks/>
            </p:cNvGrpSpPr>
            <p:nvPr/>
          </p:nvGrpSpPr>
          <p:grpSpPr bwMode="auto">
            <a:xfrm>
              <a:off x="3840" y="3024"/>
              <a:ext cx="289" cy="191"/>
              <a:chOff x="3647" y="3408"/>
              <a:chExt cx="289" cy="191"/>
            </a:xfrm>
          </p:grpSpPr>
          <p:sp>
            <p:nvSpPr>
              <p:cNvPr id="112669" name="Line 22"/>
              <p:cNvSpPr>
                <a:spLocks noChangeShapeType="1"/>
              </p:cNvSpPr>
              <p:nvPr/>
            </p:nvSpPr>
            <p:spPr bwMode="auto">
              <a:xfrm rot="-10779377">
                <a:off x="3647"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0" name="Line 23"/>
              <p:cNvSpPr>
                <a:spLocks noChangeShapeType="1"/>
              </p:cNvSpPr>
              <p:nvPr/>
            </p:nvSpPr>
            <p:spPr bwMode="auto">
              <a:xfrm rot="-10779377">
                <a:off x="3648" y="340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1" name="Line 24"/>
              <p:cNvSpPr>
                <a:spLocks noChangeShapeType="1"/>
              </p:cNvSpPr>
              <p:nvPr/>
            </p:nvSpPr>
            <p:spPr bwMode="auto">
              <a:xfrm>
                <a:off x="3792" y="3408"/>
                <a:ext cx="0" cy="1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72" name="Line 25"/>
              <p:cNvSpPr>
                <a:spLocks noChangeShapeType="1"/>
              </p:cNvSpPr>
              <p:nvPr/>
            </p:nvSpPr>
            <p:spPr bwMode="auto">
              <a:xfrm>
                <a:off x="3792" y="3599"/>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293966" name="Text Box 78"/>
          <p:cNvSpPr txBox="1">
            <a:spLocks noChangeArrowheads="1"/>
          </p:cNvSpPr>
          <p:nvPr/>
        </p:nvSpPr>
        <p:spPr bwMode="auto">
          <a:xfrm>
            <a:off x="2427288" y="4191000"/>
            <a:ext cx="5351462"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先将计数器置为</a:t>
            </a:r>
            <a:r>
              <a:rPr lang="en-US" altLang="zh-CN" sz="2800" b="1" i="1">
                <a:solidFill>
                  <a:srgbClr val="000099"/>
                </a:solidFill>
                <a:latin typeface="Times New Roman" panose="02020603050405020304" pitchFamily="18" charset="0"/>
                <a:cs typeface="Times New Roman" panose="02020603050405020304" pitchFamily="18" charset="0"/>
              </a:rPr>
              <a:t>Q</a:t>
            </a:r>
            <a:r>
              <a:rPr lang="en-US" altLang="zh-CN" sz="2800" b="1" baseline="-25000">
                <a:solidFill>
                  <a:srgbClr val="000099"/>
                </a:solidFill>
                <a:latin typeface="Times New Roman" panose="02020603050405020304" pitchFamily="18" charset="0"/>
                <a:cs typeface="Times New Roman" panose="02020603050405020304" pitchFamily="18" charset="0"/>
              </a:rPr>
              <a:t>3 </a:t>
            </a:r>
            <a:r>
              <a:rPr lang="en-US" altLang="zh-CN" sz="2800" b="1" i="1">
                <a:solidFill>
                  <a:srgbClr val="000099"/>
                </a:solidFill>
                <a:latin typeface="Times New Roman" panose="02020603050405020304" pitchFamily="18" charset="0"/>
                <a:cs typeface="Times New Roman" panose="02020603050405020304" pitchFamily="18" charset="0"/>
              </a:rPr>
              <a:t>Q</a:t>
            </a:r>
            <a:r>
              <a:rPr lang="en-US" altLang="zh-CN" sz="2800" b="1" baseline="-25000">
                <a:solidFill>
                  <a:srgbClr val="000099"/>
                </a:solidFill>
                <a:latin typeface="Times New Roman" panose="02020603050405020304" pitchFamily="18" charset="0"/>
                <a:cs typeface="Times New Roman" panose="02020603050405020304" pitchFamily="18" charset="0"/>
              </a:rPr>
              <a:t>2 </a:t>
            </a:r>
            <a:r>
              <a:rPr lang="en-US" altLang="zh-CN" sz="2800" b="1" i="1">
                <a:solidFill>
                  <a:srgbClr val="000099"/>
                </a:solidFill>
                <a:latin typeface="Times New Roman" panose="02020603050405020304" pitchFamily="18" charset="0"/>
                <a:cs typeface="Times New Roman" panose="02020603050405020304" pitchFamily="18" charset="0"/>
              </a:rPr>
              <a:t>Q</a:t>
            </a:r>
            <a:r>
              <a:rPr lang="en-US" altLang="zh-CN" sz="2800" b="1" baseline="-25000">
                <a:solidFill>
                  <a:srgbClr val="000099"/>
                </a:solidFill>
                <a:latin typeface="Times New Roman" panose="02020603050405020304" pitchFamily="18" charset="0"/>
                <a:cs typeface="Times New Roman" panose="02020603050405020304" pitchFamily="18" charset="0"/>
              </a:rPr>
              <a:t>1 </a:t>
            </a:r>
            <a:r>
              <a:rPr lang="en-US" altLang="zh-CN" sz="2800" b="1" i="1">
                <a:solidFill>
                  <a:srgbClr val="000099"/>
                </a:solidFill>
                <a:latin typeface="Times New Roman" panose="02020603050405020304" pitchFamily="18" charset="0"/>
                <a:cs typeface="Times New Roman" panose="02020603050405020304" pitchFamily="18" charset="0"/>
              </a:rPr>
              <a:t>Q</a:t>
            </a:r>
            <a:r>
              <a:rPr lang="en-US" altLang="zh-CN" sz="2800" b="1" baseline="-25000">
                <a:solidFill>
                  <a:srgbClr val="000099"/>
                </a:solidFill>
                <a:latin typeface="Times New Roman" panose="02020603050405020304" pitchFamily="18" charset="0"/>
                <a:cs typeface="Times New Roman" panose="02020603050405020304" pitchFamily="18" charset="0"/>
              </a:rPr>
              <a:t>0</a:t>
            </a:r>
            <a:r>
              <a:rPr lang="en-US" altLang="zh-CN" sz="2800" b="1">
                <a:solidFill>
                  <a:srgbClr val="000099"/>
                </a:solidFill>
                <a:latin typeface="Times New Roman" panose="02020603050405020304" pitchFamily="18" charset="0"/>
                <a:cs typeface="Times New Roman" panose="02020603050405020304" pitchFamily="18" charset="0"/>
              </a:rPr>
              <a:t>=1000</a:t>
            </a:r>
            <a:r>
              <a:rPr lang="en-US" altLang="zh-CN" sz="2800" b="1" baseline="-25000">
                <a:latin typeface="Times New Roman" panose="02020603050405020304" pitchFamily="18" charset="0"/>
                <a:cs typeface="Times New Roman" panose="02020603050405020304" pitchFamily="18" charset="0"/>
              </a:rPr>
              <a:t> </a:t>
            </a:r>
          </a:p>
        </p:txBody>
      </p:sp>
      <p:sp>
        <p:nvSpPr>
          <p:cNvPr id="293967" name="Rectangle 79"/>
          <p:cNvSpPr>
            <a:spLocks noChangeArrowheads="1"/>
          </p:cNvSpPr>
          <p:nvPr/>
        </p:nvSpPr>
        <p:spPr bwMode="auto">
          <a:xfrm>
            <a:off x="612775" y="4800600"/>
            <a:ext cx="7921625"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而后每来一个</a:t>
            </a:r>
            <a:r>
              <a:rPr lang="en-US" altLang="zh-CN" sz="2800" b="1" i="1">
                <a:latin typeface="Times New Roman" panose="02020603050405020304" pitchFamily="18" charset="0"/>
                <a:cs typeface="Times New Roman" panose="02020603050405020304" pitchFamily="18" charset="0"/>
              </a:rPr>
              <a:t>C</a:t>
            </a:r>
            <a:r>
              <a:rPr lang="zh-CN" altLang="en-US" sz="2800" b="1">
                <a:latin typeface="Times New Roman" panose="02020603050405020304" pitchFamily="18" charset="0"/>
                <a:cs typeface="Times New Roman" panose="02020603050405020304" pitchFamily="18" charset="0"/>
              </a:rPr>
              <a:t>，其各触发器状态依次右移一位。</a:t>
            </a:r>
          </a:p>
        </p:txBody>
      </p:sp>
      <p:sp>
        <p:nvSpPr>
          <p:cNvPr id="293968" name="Rectangle 80"/>
          <p:cNvSpPr>
            <a:spLocks noChangeArrowheads="1"/>
          </p:cNvSpPr>
          <p:nvPr/>
        </p:nvSpPr>
        <p:spPr bwMode="auto">
          <a:xfrm>
            <a:off x="904875" y="5334000"/>
            <a:ext cx="901700"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即：</a:t>
            </a:r>
          </a:p>
        </p:txBody>
      </p:sp>
      <p:grpSp>
        <p:nvGrpSpPr>
          <p:cNvPr id="7" name="Group 81"/>
          <p:cNvGrpSpPr>
            <a:grpSpLocks/>
          </p:cNvGrpSpPr>
          <p:nvPr/>
        </p:nvGrpSpPr>
        <p:grpSpPr bwMode="auto">
          <a:xfrm>
            <a:off x="1617663" y="5334000"/>
            <a:ext cx="1295400" cy="519113"/>
            <a:chOff x="720" y="3264"/>
            <a:chExt cx="816" cy="327"/>
          </a:xfrm>
        </p:grpSpPr>
        <p:sp>
          <p:nvSpPr>
            <p:cNvPr id="112663" name="Rectangle 82"/>
            <p:cNvSpPr>
              <a:spLocks noChangeArrowheads="1"/>
            </p:cNvSpPr>
            <p:nvPr/>
          </p:nvSpPr>
          <p:spPr bwMode="auto">
            <a:xfrm>
              <a:off x="720" y="326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r>
                <a:rPr lang="en-US" altLang="zh-CN" sz="2800">
                  <a:solidFill>
                    <a:srgbClr val="FF3300"/>
                  </a:solidFill>
                  <a:cs typeface="Times New Roman" panose="02020603050405020304" pitchFamily="18" charset="0"/>
                </a:rPr>
                <a:t>000</a:t>
              </a:r>
            </a:p>
          </p:txBody>
        </p:sp>
        <p:sp>
          <p:nvSpPr>
            <p:cNvPr id="112664" name="Line 83"/>
            <p:cNvSpPr>
              <a:spLocks noChangeShapeType="1"/>
            </p:cNvSpPr>
            <p:nvPr/>
          </p:nvSpPr>
          <p:spPr bwMode="auto">
            <a:xfrm>
              <a:off x="1296" y="3456"/>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8" name="Group 84"/>
          <p:cNvGrpSpPr>
            <a:grpSpLocks/>
          </p:cNvGrpSpPr>
          <p:nvPr/>
        </p:nvGrpSpPr>
        <p:grpSpPr bwMode="auto">
          <a:xfrm>
            <a:off x="2913063" y="5334000"/>
            <a:ext cx="1295400" cy="519113"/>
            <a:chOff x="720" y="3264"/>
            <a:chExt cx="816" cy="327"/>
          </a:xfrm>
        </p:grpSpPr>
        <p:sp>
          <p:nvSpPr>
            <p:cNvPr id="112661" name="Rectangle 85"/>
            <p:cNvSpPr>
              <a:spLocks noChangeArrowheads="1"/>
            </p:cNvSpPr>
            <p:nvPr/>
          </p:nvSpPr>
          <p:spPr bwMode="auto">
            <a:xfrm>
              <a:off x="720" y="326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r>
                <a:rPr lang="en-US" altLang="zh-CN" sz="2800">
                  <a:solidFill>
                    <a:srgbClr val="000099"/>
                  </a:solidFill>
                  <a:cs typeface="Times New Roman" panose="02020603050405020304" pitchFamily="18" charset="0"/>
                </a:rPr>
                <a:t>1</a:t>
              </a:r>
              <a:r>
                <a:rPr lang="en-US" altLang="zh-CN" sz="2800">
                  <a:solidFill>
                    <a:srgbClr val="FF3300"/>
                  </a:solidFill>
                  <a:cs typeface="Times New Roman" panose="02020603050405020304" pitchFamily="18" charset="0"/>
                </a:rPr>
                <a:t>00</a:t>
              </a:r>
            </a:p>
          </p:txBody>
        </p:sp>
        <p:sp>
          <p:nvSpPr>
            <p:cNvPr id="112662" name="Line 86"/>
            <p:cNvSpPr>
              <a:spLocks noChangeShapeType="1"/>
            </p:cNvSpPr>
            <p:nvPr/>
          </p:nvSpPr>
          <p:spPr bwMode="auto">
            <a:xfrm>
              <a:off x="1296" y="3456"/>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87"/>
          <p:cNvGrpSpPr>
            <a:grpSpLocks/>
          </p:cNvGrpSpPr>
          <p:nvPr/>
        </p:nvGrpSpPr>
        <p:grpSpPr bwMode="auto">
          <a:xfrm>
            <a:off x="4284663" y="5334000"/>
            <a:ext cx="1295400" cy="519113"/>
            <a:chOff x="720" y="3264"/>
            <a:chExt cx="816" cy="327"/>
          </a:xfrm>
        </p:grpSpPr>
        <p:sp>
          <p:nvSpPr>
            <p:cNvPr id="112659" name="Rectangle 88"/>
            <p:cNvSpPr>
              <a:spLocks noChangeArrowheads="1"/>
            </p:cNvSpPr>
            <p:nvPr/>
          </p:nvSpPr>
          <p:spPr bwMode="auto">
            <a:xfrm>
              <a:off x="720" y="326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00</a:t>
              </a:r>
              <a:r>
                <a:rPr lang="en-US" altLang="zh-CN" sz="2800">
                  <a:solidFill>
                    <a:srgbClr val="000099"/>
                  </a:solidFill>
                  <a:cs typeface="Times New Roman" panose="02020603050405020304" pitchFamily="18" charset="0"/>
                </a:rPr>
                <a:t>1</a:t>
              </a:r>
              <a:r>
                <a:rPr lang="en-US" altLang="zh-CN" sz="2800">
                  <a:solidFill>
                    <a:srgbClr val="FF3300"/>
                  </a:solidFill>
                  <a:cs typeface="Times New Roman" panose="02020603050405020304" pitchFamily="18" charset="0"/>
                </a:rPr>
                <a:t>0</a:t>
              </a:r>
            </a:p>
          </p:txBody>
        </p:sp>
        <p:sp>
          <p:nvSpPr>
            <p:cNvPr id="112660" name="Line 89"/>
            <p:cNvSpPr>
              <a:spLocks noChangeShapeType="1"/>
            </p:cNvSpPr>
            <p:nvPr/>
          </p:nvSpPr>
          <p:spPr bwMode="auto">
            <a:xfrm>
              <a:off x="1296" y="3456"/>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 name="Group 90"/>
          <p:cNvGrpSpPr>
            <a:grpSpLocks/>
          </p:cNvGrpSpPr>
          <p:nvPr/>
        </p:nvGrpSpPr>
        <p:grpSpPr bwMode="auto">
          <a:xfrm>
            <a:off x="5656263" y="5334000"/>
            <a:ext cx="1295400" cy="519113"/>
            <a:chOff x="720" y="3264"/>
            <a:chExt cx="816" cy="327"/>
          </a:xfrm>
        </p:grpSpPr>
        <p:sp>
          <p:nvSpPr>
            <p:cNvPr id="112657" name="Rectangle 91"/>
            <p:cNvSpPr>
              <a:spLocks noChangeArrowheads="1"/>
            </p:cNvSpPr>
            <p:nvPr/>
          </p:nvSpPr>
          <p:spPr bwMode="auto">
            <a:xfrm>
              <a:off x="720" y="326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000</a:t>
              </a:r>
              <a:r>
                <a:rPr lang="en-US" altLang="zh-CN" sz="2800">
                  <a:solidFill>
                    <a:srgbClr val="000099"/>
                  </a:solidFill>
                  <a:cs typeface="Times New Roman" panose="02020603050405020304" pitchFamily="18" charset="0"/>
                </a:rPr>
                <a:t>1</a:t>
              </a:r>
              <a:endParaRPr lang="en-US" altLang="zh-CN" sz="2800">
                <a:solidFill>
                  <a:srgbClr val="FF3300"/>
                </a:solidFill>
                <a:cs typeface="Times New Roman" panose="02020603050405020304" pitchFamily="18" charset="0"/>
              </a:endParaRPr>
            </a:p>
          </p:txBody>
        </p:sp>
        <p:sp>
          <p:nvSpPr>
            <p:cNvPr id="112658" name="Line 92"/>
            <p:cNvSpPr>
              <a:spLocks noChangeShapeType="1"/>
            </p:cNvSpPr>
            <p:nvPr/>
          </p:nvSpPr>
          <p:spPr bwMode="auto">
            <a:xfrm>
              <a:off x="1296" y="3456"/>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 name="Group 93"/>
          <p:cNvGrpSpPr>
            <a:grpSpLocks/>
          </p:cNvGrpSpPr>
          <p:nvPr/>
        </p:nvGrpSpPr>
        <p:grpSpPr bwMode="auto">
          <a:xfrm>
            <a:off x="1846263" y="5715000"/>
            <a:ext cx="5105400" cy="457200"/>
            <a:chOff x="864" y="3504"/>
            <a:chExt cx="3216" cy="288"/>
          </a:xfrm>
        </p:grpSpPr>
        <p:sp>
          <p:nvSpPr>
            <p:cNvPr id="112654" name="Line 94"/>
            <p:cNvSpPr>
              <a:spLocks noChangeShapeType="1"/>
            </p:cNvSpPr>
            <p:nvPr/>
          </p:nvSpPr>
          <p:spPr bwMode="auto">
            <a:xfrm>
              <a:off x="4080" y="3504"/>
              <a:ext cx="0" cy="28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55" name="Line 95"/>
            <p:cNvSpPr>
              <a:spLocks noChangeShapeType="1"/>
            </p:cNvSpPr>
            <p:nvPr/>
          </p:nvSpPr>
          <p:spPr bwMode="auto">
            <a:xfrm flipH="1">
              <a:off x="864" y="3792"/>
              <a:ext cx="316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2656" name="Line 96"/>
            <p:cNvSpPr>
              <a:spLocks noChangeShapeType="1"/>
            </p:cNvSpPr>
            <p:nvPr/>
          </p:nvSpPr>
          <p:spPr bwMode="auto">
            <a:xfrm flipV="1">
              <a:off x="864" y="3552"/>
              <a:ext cx="0" cy="19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293985" name="Picture 97" descr="图片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1071563"/>
            <a:ext cx="71977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006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3985"/>
                                        </p:tgtEl>
                                        <p:attrNameLst>
                                          <p:attrName>style.visibility</p:attrName>
                                        </p:attrNameLst>
                                      </p:cBhvr>
                                      <p:to>
                                        <p:strVal val="visible"/>
                                      </p:to>
                                    </p:set>
                                    <p:animEffect transition="in" filter="wipe(left)">
                                      <p:cBhvr>
                                        <p:cTn id="7" dur="1000"/>
                                        <p:tgtEl>
                                          <p:spTgt spid="293985"/>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3891"/>
                                        </p:tgtEl>
                                        <p:attrNameLst>
                                          <p:attrName>style.visibility</p:attrName>
                                        </p:attrNameLst>
                                      </p:cBhvr>
                                      <p:to>
                                        <p:strVal val="visible"/>
                                      </p:to>
                                    </p:set>
                                    <p:animEffect transition="in" filter="wipe(left)">
                                      <p:cBhvr>
                                        <p:cTn id="16" dur="500"/>
                                        <p:tgtEl>
                                          <p:spTgt spid="2938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3966"/>
                                        </p:tgtEl>
                                        <p:attrNameLst>
                                          <p:attrName>style.visibility</p:attrName>
                                        </p:attrNameLst>
                                      </p:cBhvr>
                                      <p:to>
                                        <p:strVal val="visible"/>
                                      </p:to>
                                    </p:set>
                                    <p:animEffect transition="in" filter="wipe(left)">
                                      <p:cBhvr>
                                        <p:cTn id="21" dur="500"/>
                                        <p:tgtEl>
                                          <p:spTgt spid="2939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93967"/>
                                        </p:tgtEl>
                                        <p:attrNameLst>
                                          <p:attrName>style.visibility</p:attrName>
                                        </p:attrNameLst>
                                      </p:cBhvr>
                                      <p:to>
                                        <p:strVal val="visible"/>
                                      </p:to>
                                    </p:set>
                                    <p:animEffect transition="in" filter="wipe(left)">
                                      <p:cBhvr>
                                        <p:cTn id="26" dur="500"/>
                                        <p:tgtEl>
                                          <p:spTgt spid="29396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93968"/>
                                        </p:tgtEl>
                                        <p:attrNameLst>
                                          <p:attrName>style.visibility</p:attrName>
                                        </p:attrNameLst>
                                      </p:cBhvr>
                                      <p:to>
                                        <p:strVal val="visible"/>
                                      </p:to>
                                    </p:set>
                                    <p:animEffect transition="in" filter="wipe(left)">
                                      <p:cBhvr>
                                        <p:cTn id="31" dur="500"/>
                                        <p:tgtEl>
                                          <p:spTgt spid="29396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nodeType="afterGroup">
                            <p:stCondLst>
                              <p:cond delay="2000"/>
                            </p:stCondLst>
                            <p:childTnLst>
                              <p:par>
                                <p:cTn id="50" presetID="22" presetClass="entr" presetSubtype="2"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righ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autoUpdateAnimBg="0"/>
      <p:bldP spid="293966" grpId="0" autoUpdateAnimBg="0"/>
      <p:bldP spid="293967" grpId="0" autoUpdateAnimBg="0"/>
      <p:bldP spid="293968"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1828800" y="5576888"/>
            <a:ext cx="53340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0099"/>
                </a:solidFill>
              </a:rPr>
              <a:t>环行计数器工作波形</a:t>
            </a:r>
          </a:p>
        </p:txBody>
      </p:sp>
      <p:sp>
        <p:nvSpPr>
          <p:cNvPr id="295998" name="Text Box 62"/>
          <p:cNvSpPr txBox="1">
            <a:spLocks noChangeArrowheads="1"/>
          </p:cNvSpPr>
          <p:nvPr/>
        </p:nvSpPr>
        <p:spPr bwMode="auto">
          <a:xfrm>
            <a:off x="6300788" y="2708275"/>
            <a:ext cx="2187575" cy="1401763"/>
          </a:xfrm>
          <a:prstGeom prst="rect">
            <a:avLst/>
          </a:prstGeom>
          <a:solidFill>
            <a:srgbClr val="FFFFCC"/>
          </a:solidFill>
          <a:ln w="28575">
            <a:solidFill>
              <a:srgbClr val="339933"/>
            </a:solidFill>
            <a:miter lim="800000"/>
            <a:headEnd/>
            <a:tailEnd/>
          </a:ln>
          <a:effectLst/>
        </p:spPr>
        <p:txBody>
          <a:bodyPr>
            <a:spAutoFit/>
          </a:bodyPr>
          <a:lstStyle/>
          <a:p>
            <a:pPr>
              <a:spcBef>
                <a:spcPct val="50000"/>
              </a:spcBef>
              <a:defRPr/>
            </a:pPr>
            <a:r>
              <a:rPr lang="zh-CN" altLang="en-US" sz="2800" b="1">
                <a:solidFill>
                  <a:srgbClr val="E60000"/>
                </a:solidFill>
              </a:rPr>
              <a:t>环行计数器可作为顺序脉冲发生器。</a:t>
            </a:r>
          </a:p>
        </p:txBody>
      </p:sp>
      <p:pic>
        <p:nvPicPr>
          <p:cNvPr id="61" name="Picture 60" descr="C:\Users\Administrator\Desktop\图片14.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8813" y="1214438"/>
            <a:ext cx="42005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724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5938"/>
                                        </p:tgtEl>
                                        <p:attrNameLst>
                                          <p:attrName>style.visibility</p:attrName>
                                        </p:attrNameLst>
                                      </p:cBhvr>
                                      <p:to>
                                        <p:strVal val="visible"/>
                                      </p:to>
                                    </p:set>
                                    <p:animEffect transition="in" filter="blinds(horizontal)">
                                      <p:cBhvr>
                                        <p:cTn id="12" dur="500"/>
                                        <p:tgtEl>
                                          <p:spTgt spid="2959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5998"/>
                                        </p:tgtEl>
                                        <p:attrNameLst>
                                          <p:attrName>style.visibility</p:attrName>
                                        </p:attrNameLst>
                                      </p:cBhvr>
                                      <p:to>
                                        <p:strVal val="visible"/>
                                      </p:to>
                                    </p:set>
                                    <p:animEffect transition="in" filter="blinds(horizontal)">
                                      <p:cBhvr>
                                        <p:cTn id="17" dur="500"/>
                                        <p:tgtEl>
                                          <p:spTgt spid="295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autoUpdateAnimBg="0"/>
      <p:bldP spid="295998"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subTitle" idx="1"/>
          </p:nvPr>
        </p:nvSpPr>
        <p:spPr bwMode="auto">
          <a:xfrm>
            <a:off x="457200" y="723523"/>
            <a:ext cx="32004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21.3.5   </a:t>
            </a:r>
            <a:r>
              <a:rPr lang="zh-CN" altLang="en-US" sz="2800" b="1" smtClean="0">
                <a:solidFill>
                  <a:srgbClr val="000099"/>
                </a:solidFill>
                <a:latin typeface="Times New Roman" panose="02020603050405020304" pitchFamily="18" charset="0"/>
                <a:cs typeface="Times New Roman" panose="02020603050405020304" pitchFamily="18" charset="0"/>
              </a:rPr>
              <a:t>环行分配器</a:t>
            </a:r>
          </a:p>
        </p:txBody>
      </p:sp>
      <p:grpSp>
        <p:nvGrpSpPr>
          <p:cNvPr id="2" name="Group 3"/>
          <p:cNvGrpSpPr>
            <a:grpSpLocks/>
          </p:cNvGrpSpPr>
          <p:nvPr/>
        </p:nvGrpSpPr>
        <p:grpSpPr bwMode="auto">
          <a:xfrm>
            <a:off x="1700213" y="4860548"/>
            <a:ext cx="2947987" cy="1654175"/>
            <a:chOff x="1008" y="2830"/>
            <a:chExt cx="1857" cy="1050"/>
          </a:xfrm>
        </p:grpSpPr>
        <p:sp>
          <p:nvSpPr>
            <p:cNvPr id="114693" name="Text Box 4"/>
            <p:cNvSpPr txBox="1">
              <a:spLocks noChangeArrowheads="1"/>
            </p:cNvSpPr>
            <p:nvPr/>
          </p:nvSpPr>
          <p:spPr bwMode="auto">
            <a:xfrm>
              <a:off x="2064" y="2831"/>
              <a:ext cx="8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cs typeface="Times New Roman" panose="02020603050405020304" pitchFamily="18" charset="0"/>
                </a:rPr>
                <a:t>K</a:t>
              </a:r>
              <a:r>
                <a:rPr lang="en-US" altLang="zh-CN" sz="2800" baseline="-25000">
                  <a:solidFill>
                    <a:srgbClr val="000099"/>
                  </a:solidFill>
                  <a:cs typeface="Times New Roman" panose="02020603050405020304" pitchFamily="18" charset="0"/>
                </a:rPr>
                <a:t>0 </a:t>
              </a:r>
              <a:r>
                <a:rPr lang="en-US" altLang="zh-CN" sz="2800">
                  <a:solidFill>
                    <a:srgbClr val="000099"/>
                  </a:solidFill>
                  <a:cs typeface="Times New Roman" panose="02020603050405020304" pitchFamily="18" charset="0"/>
                </a:rPr>
                <a:t>= </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2</a:t>
              </a:r>
            </a:p>
          </p:txBody>
        </p:sp>
        <p:grpSp>
          <p:nvGrpSpPr>
            <p:cNvPr id="114694" name="Group 5"/>
            <p:cNvGrpSpPr>
              <a:grpSpLocks/>
            </p:cNvGrpSpPr>
            <p:nvPr/>
          </p:nvGrpSpPr>
          <p:grpSpPr bwMode="auto">
            <a:xfrm>
              <a:off x="1008" y="2830"/>
              <a:ext cx="764" cy="330"/>
              <a:chOff x="288" y="2686"/>
              <a:chExt cx="764" cy="330"/>
            </a:xfrm>
          </p:grpSpPr>
          <p:sp>
            <p:nvSpPr>
              <p:cNvPr id="114703" name="Line 6"/>
              <p:cNvSpPr>
                <a:spLocks noChangeShapeType="1"/>
              </p:cNvSpPr>
              <p:nvPr/>
            </p:nvSpPr>
            <p:spPr bwMode="auto">
              <a:xfrm>
                <a:off x="816" y="2736"/>
                <a:ext cx="144"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704" name="Text Box 7"/>
              <p:cNvSpPr txBox="1">
                <a:spLocks noChangeArrowheads="1"/>
              </p:cNvSpPr>
              <p:nvPr/>
            </p:nvSpPr>
            <p:spPr bwMode="auto">
              <a:xfrm>
                <a:off x="288" y="2686"/>
                <a:ext cx="7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0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2</a:t>
                </a:r>
                <a:endParaRPr lang="en-US" altLang="zh-CN" sz="2800" baseline="-25000">
                  <a:solidFill>
                    <a:srgbClr val="008080"/>
                  </a:solidFill>
                  <a:cs typeface="Times New Roman" panose="02020603050405020304" pitchFamily="18" charset="0"/>
                </a:endParaRPr>
              </a:p>
            </p:txBody>
          </p:sp>
        </p:grpSp>
        <p:sp>
          <p:nvSpPr>
            <p:cNvPr id="114695" name="Text Box 8"/>
            <p:cNvSpPr txBox="1">
              <a:spLocks noChangeArrowheads="1"/>
            </p:cNvSpPr>
            <p:nvPr/>
          </p:nvSpPr>
          <p:spPr bwMode="auto">
            <a:xfrm>
              <a:off x="1008" y="3215"/>
              <a:ext cx="76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1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0</a:t>
              </a:r>
              <a:endParaRPr lang="en-US" altLang="zh-CN" sz="2800">
                <a:solidFill>
                  <a:srgbClr val="000099"/>
                </a:solidFill>
                <a:cs typeface="Times New Roman" panose="02020603050405020304" pitchFamily="18" charset="0"/>
              </a:endParaRPr>
            </a:p>
          </p:txBody>
        </p:sp>
        <p:sp>
          <p:nvSpPr>
            <p:cNvPr id="114696" name="Text Box 9"/>
            <p:cNvSpPr txBox="1">
              <a:spLocks noChangeArrowheads="1"/>
            </p:cNvSpPr>
            <p:nvPr/>
          </p:nvSpPr>
          <p:spPr bwMode="auto">
            <a:xfrm>
              <a:off x="1056" y="355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2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1</a:t>
              </a:r>
              <a:endParaRPr lang="en-US" altLang="zh-CN" sz="2800" baseline="-25000">
                <a:solidFill>
                  <a:srgbClr val="008080"/>
                </a:solidFill>
                <a:cs typeface="Times New Roman" panose="02020603050405020304" pitchFamily="18" charset="0"/>
              </a:endParaRPr>
            </a:p>
          </p:txBody>
        </p:sp>
        <p:grpSp>
          <p:nvGrpSpPr>
            <p:cNvPr id="114697" name="Group 10"/>
            <p:cNvGrpSpPr>
              <a:grpSpLocks/>
            </p:cNvGrpSpPr>
            <p:nvPr/>
          </p:nvGrpSpPr>
          <p:grpSpPr bwMode="auto">
            <a:xfrm>
              <a:off x="1998" y="3215"/>
              <a:ext cx="801" cy="329"/>
              <a:chOff x="270" y="2687"/>
              <a:chExt cx="801" cy="329"/>
            </a:xfrm>
          </p:grpSpPr>
          <p:sp>
            <p:nvSpPr>
              <p:cNvPr id="114701" name="Line 11"/>
              <p:cNvSpPr>
                <a:spLocks noChangeShapeType="1"/>
              </p:cNvSpPr>
              <p:nvPr/>
            </p:nvSpPr>
            <p:spPr bwMode="auto">
              <a:xfrm>
                <a:off x="816" y="2736"/>
                <a:ext cx="144"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702" name="Text Box 12"/>
              <p:cNvSpPr txBox="1">
                <a:spLocks noChangeArrowheads="1"/>
              </p:cNvSpPr>
              <p:nvPr/>
            </p:nvSpPr>
            <p:spPr bwMode="auto">
              <a:xfrm>
                <a:off x="270" y="2687"/>
                <a:ext cx="8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K</a:t>
                </a:r>
                <a:r>
                  <a:rPr lang="en-US" altLang="zh-CN" sz="2800" baseline="-25000">
                    <a:solidFill>
                      <a:srgbClr val="000099"/>
                    </a:solidFill>
                    <a:cs typeface="Times New Roman" panose="02020603050405020304" pitchFamily="18" charset="0"/>
                  </a:rPr>
                  <a:t>1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0</a:t>
                </a:r>
                <a:endParaRPr lang="en-US" altLang="zh-CN" sz="2800" baseline="-25000">
                  <a:solidFill>
                    <a:srgbClr val="008080"/>
                  </a:solidFill>
                  <a:cs typeface="Times New Roman" panose="02020603050405020304" pitchFamily="18" charset="0"/>
                </a:endParaRPr>
              </a:p>
            </p:txBody>
          </p:sp>
        </p:grpSp>
        <p:grpSp>
          <p:nvGrpSpPr>
            <p:cNvPr id="114698" name="Group 13"/>
            <p:cNvGrpSpPr>
              <a:grpSpLocks/>
            </p:cNvGrpSpPr>
            <p:nvPr/>
          </p:nvGrpSpPr>
          <p:grpSpPr bwMode="auto">
            <a:xfrm>
              <a:off x="1940" y="3550"/>
              <a:ext cx="857" cy="330"/>
              <a:chOff x="242" y="2686"/>
              <a:chExt cx="857" cy="330"/>
            </a:xfrm>
          </p:grpSpPr>
          <p:sp>
            <p:nvSpPr>
              <p:cNvPr id="114699" name="Line 14"/>
              <p:cNvSpPr>
                <a:spLocks noChangeShapeType="1"/>
              </p:cNvSpPr>
              <p:nvPr/>
            </p:nvSpPr>
            <p:spPr bwMode="auto">
              <a:xfrm>
                <a:off x="816" y="2736"/>
                <a:ext cx="144"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700" name="Text Box 15"/>
              <p:cNvSpPr txBox="1">
                <a:spLocks noChangeArrowheads="1"/>
              </p:cNvSpPr>
              <p:nvPr/>
            </p:nvSpPr>
            <p:spPr bwMode="auto">
              <a:xfrm>
                <a:off x="242" y="2686"/>
                <a:ext cx="85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K</a:t>
                </a:r>
                <a:r>
                  <a:rPr lang="en-US" altLang="zh-CN" sz="2800" baseline="-25000">
                    <a:solidFill>
                      <a:srgbClr val="000099"/>
                    </a:solidFill>
                    <a:cs typeface="Times New Roman" panose="02020603050405020304" pitchFamily="18" charset="0"/>
                  </a:rPr>
                  <a:t>2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1</a:t>
                </a:r>
                <a:endParaRPr lang="en-US" altLang="zh-CN" sz="2800" baseline="-25000">
                  <a:solidFill>
                    <a:srgbClr val="008080"/>
                  </a:solidFill>
                  <a:cs typeface="Times New Roman" panose="02020603050405020304" pitchFamily="18" charset="0"/>
                </a:endParaRPr>
              </a:p>
            </p:txBody>
          </p:sp>
        </p:grpSp>
      </p:grpSp>
      <p:pic>
        <p:nvPicPr>
          <p:cNvPr id="114692" name="Picture 112" descr="图片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1315661"/>
            <a:ext cx="790575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03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ext Box 2"/>
          <p:cNvSpPr txBox="1">
            <a:spLocks noChangeArrowheads="1"/>
          </p:cNvSpPr>
          <p:nvPr/>
        </p:nvSpPr>
        <p:spPr bwMode="auto">
          <a:xfrm>
            <a:off x="3132311" y="5475429"/>
            <a:ext cx="3429000" cy="461665"/>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0099"/>
                </a:solidFill>
              </a:rPr>
              <a:t>环行分配器工作波形</a:t>
            </a:r>
          </a:p>
        </p:txBody>
      </p:sp>
      <p:sp>
        <p:nvSpPr>
          <p:cNvPr id="300157" name="Text Box 125"/>
          <p:cNvSpPr txBox="1">
            <a:spLocks noChangeArrowheads="1"/>
          </p:cNvSpPr>
          <p:nvPr/>
        </p:nvSpPr>
        <p:spPr bwMode="auto">
          <a:xfrm>
            <a:off x="2409999" y="5972317"/>
            <a:ext cx="4495800" cy="523220"/>
          </a:xfrm>
          <a:prstGeom prst="rect">
            <a:avLst/>
          </a:prstGeom>
          <a:solidFill>
            <a:srgbClr val="FFFFCC"/>
          </a:solidFill>
          <a:ln w="28575">
            <a:solidFill>
              <a:srgbClr val="FF33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000099"/>
                </a:solidFill>
              </a:rPr>
              <a:t>可产生相移为</a:t>
            </a:r>
            <a:r>
              <a:rPr lang="zh-CN" altLang="en-US" sz="2800" i="1">
                <a:solidFill>
                  <a:srgbClr val="FF3300"/>
                </a:solidFill>
                <a:sym typeface="Symbol" panose="05050102010706020507" pitchFamily="18" charset="2"/>
              </a:rPr>
              <a:t> </a:t>
            </a:r>
            <a:r>
              <a:rPr lang="zh-CN" altLang="en-US" sz="2800">
                <a:solidFill>
                  <a:srgbClr val="000099"/>
                </a:solidFill>
              </a:rPr>
              <a:t>的顺序脉冲。</a:t>
            </a:r>
          </a:p>
        </p:txBody>
      </p:sp>
      <p:pic>
        <p:nvPicPr>
          <p:cNvPr id="300158" name="Picture 126" descr="图片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086" y="646254"/>
            <a:ext cx="7259638"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917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0158"/>
                                        </p:tgtEl>
                                        <p:attrNameLst>
                                          <p:attrName>style.visibility</p:attrName>
                                        </p:attrNameLst>
                                      </p:cBhvr>
                                      <p:to>
                                        <p:strVal val="visible"/>
                                      </p:to>
                                    </p:set>
                                    <p:animEffect transition="in" filter="wipe(left)">
                                      <p:cBhvr>
                                        <p:cTn id="7" dur="1000"/>
                                        <p:tgtEl>
                                          <p:spTgt spid="3001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0034"/>
                                        </p:tgtEl>
                                        <p:attrNameLst>
                                          <p:attrName>style.visibility</p:attrName>
                                        </p:attrNameLst>
                                      </p:cBhvr>
                                      <p:to>
                                        <p:strVal val="visible"/>
                                      </p:to>
                                    </p:set>
                                    <p:animEffect transition="in" filter="wipe(left)">
                                      <p:cBhvr>
                                        <p:cTn id="12" dur="500"/>
                                        <p:tgtEl>
                                          <p:spTgt spid="300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0157"/>
                                        </p:tgtEl>
                                        <p:attrNameLst>
                                          <p:attrName>style.visibility</p:attrName>
                                        </p:attrNameLst>
                                      </p:cBhvr>
                                      <p:to>
                                        <p:strVal val="visible"/>
                                      </p:to>
                                    </p:set>
                                    <p:animEffect transition="in" filter="wipe(left)">
                                      <p:cBhvr>
                                        <p:cTn id="17" dur="500"/>
                                        <p:tgtEl>
                                          <p:spTgt spid="300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autoUpdateAnimBg="0"/>
      <p:bldP spid="300157"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bwMode="auto">
          <a:xfrm>
            <a:off x="1828800" y="533400"/>
            <a:ext cx="6705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楷体_GB2312" pitchFamily="49" charset="-122"/>
                <a:cs typeface="Times New Roman" panose="02020603050405020304" pitchFamily="18" charset="0"/>
              </a:rPr>
              <a:t>21.4  555</a:t>
            </a:r>
            <a:r>
              <a:rPr lang="zh-CN" altLang="en-US" sz="3600" b="1" smtClean="0">
                <a:solidFill>
                  <a:srgbClr val="CC0000"/>
                </a:solidFill>
                <a:latin typeface="Times New Roman" panose="02020603050405020304" pitchFamily="18" charset="0"/>
                <a:ea typeface="楷体_GB2312" pitchFamily="49" charset="-122"/>
                <a:cs typeface="Times New Roman" panose="02020603050405020304" pitchFamily="18" charset="0"/>
              </a:rPr>
              <a:t>定时器及其应用</a:t>
            </a:r>
          </a:p>
        </p:txBody>
      </p:sp>
      <p:sp>
        <p:nvSpPr>
          <p:cNvPr id="302083" name="Text Box 3"/>
          <p:cNvSpPr txBox="1">
            <a:spLocks noChangeArrowheads="1"/>
          </p:cNvSpPr>
          <p:nvPr/>
        </p:nvSpPr>
        <p:spPr bwMode="auto">
          <a:xfrm>
            <a:off x="609600" y="1304925"/>
            <a:ext cx="8077200" cy="1971675"/>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800" b="1">
                <a:latin typeface="Times New Roman" panose="02020603050405020304" pitchFamily="18" charset="0"/>
                <a:cs typeface="Times New Roman" panose="02020603050405020304" pitchFamily="18" charset="0"/>
              </a:rPr>
              <a:t>     555</a:t>
            </a:r>
            <a:r>
              <a:rPr lang="zh-CN" altLang="en-US" sz="2800" b="1">
                <a:latin typeface="Times New Roman" panose="02020603050405020304" pitchFamily="18" charset="0"/>
                <a:cs typeface="Times New Roman" panose="02020603050405020304" pitchFamily="18" charset="0"/>
              </a:rPr>
              <a:t>定时器是一种将模拟电路和数字电路集成于一体的电子器件。用它可以构成单稳态触发器、多谐振荡器和施密特触发器等多种电路。 </a:t>
            </a:r>
            <a:r>
              <a:rPr lang="en-US" altLang="zh-CN" sz="2800" b="1">
                <a:latin typeface="Times New Roman" panose="02020603050405020304" pitchFamily="18" charset="0"/>
                <a:cs typeface="Times New Roman" panose="02020603050405020304" pitchFamily="18" charset="0"/>
              </a:rPr>
              <a:t>555</a:t>
            </a:r>
            <a:r>
              <a:rPr lang="zh-CN" altLang="en-US" sz="2800" b="1">
                <a:latin typeface="Times New Roman" panose="02020603050405020304" pitchFamily="18" charset="0"/>
                <a:cs typeface="Times New Roman" panose="02020603050405020304" pitchFamily="18" charset="0"/>
              </a:rPr>
              <a:t>定时器在工业控制、定时、检测、报警等方面有广泛应用。</a:t>
            </a:r>
          </a:p>
        </p:txBody>
      </p:sp>
      <p:sp>
        <p:nvSpPr>
          <p:cNvPr id="302084" name="Text Box 4"/>
          <p:cNvSpPr txBox="1">
            <a:spLocks noChangeArrowheads="1"/>
          </p:cNvSpPr>
          <p:nvPr/>
        </p:nvSpPr>
        <p:spPr bwMode="auto">
          <a:xfrm>
            <a:off x="152400" y="3352800"/>
            <a:ext cx="6934200" cy="51911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21.4.1   555</a:t>
            </a:r>
            <a:r>
              <a:rPr lang="zh-CN" altLang="en-US" sz="2800" b="1">
                <a:solidFill>
                  <a:srgbClr val="000099"/>
                </a:solidFill>
                <a:latin typeface="Times New Roman" panose="02020603050405020304" pitchFamily="18" charset="0"/>
                <a:cs typeface="Times New Roman" panose="02020603050405020304" pitchFamily="18" charset="0"/>
              </a:rPr>
              <a:t>定时器的结构及工作原理</a:t>
            </a:r>
          </a:p>
        </p:txBody>
      </p:sp>
      <p:sp>
        <p:nvSpPr>
          <p:cNvPr id="302085" name="Text Box 5"/>
          <p:cNvSpPr txBox="1">
            <a:spLocks noChangeArrowheads="1"/>
          </p:cNvSpPr>
          <p:nvPr/>
        </p:nvSpPr>
        <p:spPr bwMode="auto">
          <a:xfrm>
            <a:off x="1019175" y="3916363"/>
            <a:ext cx="70104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分压器：</a:t>
            </a:r>
            <a:r>
              <a:rPr lang="zh-CN" altLang="en-US" sz="2800" b="1">
                <a:solidFill>
                  <a:srgbClr val="006600"/>
                </a:solidFill>
                <a:latin typeface="Times New Roman" panose="02020603050405020304" pitchFamily="18" charset="0"/>
                <a:cs typeface="Times New Roman" panose="02020603050405020304" pitchFamily="18" charset="0"/>
              </a:rPr>
              <a:t>由三个等值电阻构成</a:t>
            </a:r>
          </a:p>
        </p:txBody>
      </p:sp>
      <p:sp>
        <p:nvSpPr>
          <p:cNvPr id="302086" name="Rectangle 6"/>
          <p:cNvSpPr>
            <a:spLocks noChangeArrowheads="1"/>
          </p:cNvSpPr>
          <p:nvPr/>
        </p:nvSpPr>
        <p:spPr bwMode="auto">
          <a:xfrm>
            <a:off x="1009650" y="4419600"/>
            <a:ext cx="6410325"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2. </a:t>
            </a:r>
            <a:r>
              <a:rPr lang="zh-CN" altLang="en-US" sz="2800" b="1">
                <a:solidFill>
                  <a:srgbClr val="CC0000"/>
                </a:solidFill>
                <a:latin typeface="Times New Roman" panose="02020603050405020304" pitchFamily="18" charset="0"/>
                <a:cs typeface="Times New Roman" panose="02020603050405020304" pitchFamily="18" charset="0"/>
              </a:rPr>
              <a:t>比较器：</a:t>
            </a:r>
            <a:r>
              <a:rPr lang="zh-CN" altLang="en-US" sz="2800" b="1">
                <a:latin typeface="Times New Roman" panose="02020603050405020304" pitchFamily="18" charset="0"/>
                <a:cs typeface="Times New Roman" panose="02020603050405020304" pitchFamily="18" charset="0"/>
              </a:rPr>
              <a:t>由电压比较器</a:t>
            </a:r>
            <a:r>
              <a:rPr lang="en-US" altLang="zh-CN" sz="2800" b="1">
                <a:latin typeface="Times New Roman" panose="02020603050405020304" pitchFamily="18" charset="0"/>
                <a:cs typeface="Times New Roman" panose="02020603050405020304" pitchFamily="18" charset="0"/>
              </a:rPr>
              <a:t>C1</a:t>
            </a:r>
            <a:r>
              <a:rPr lang="zh-CN" altLang="en-US" sz="2800" b="1">
                <a:latin typeface="Times New Roman" panose="02020603050405020304" pitchFamily="18" charset="0"/>
                <a:cs typeface="Times New Roman" panose="02020603050405020304" pitchFamily="18" charset="0"/>
              </a:rPr>
              <a:t>和</a:t>
            </a:r>
            <a:r>
              <a:rPr lang="en-US" altLang="zh-CN" sz="2800" b="1">
                <a:latin typeface="Times New Roman" panose="02020603050405020304" pitchFamily="18" charset="0"/>
                <a:cs typeface="Times New Roman" panose="02020603050405020304" pitchFamily="18" charset="0"/>
              </a:rPr>
              <a:t>C2</a:t>
            </a:r>
            <a:r>
              <a:rPr lang="zh-CN" altLang="en-US" sz="2800" b="1">
                <a:latin typeface="Times New Roman" panose="02020603050405020304" pitchFamily="18" charset="0"/>
                <a:cs typeface="Times New Roman" panose="02020603050405020304" pitchFamily="18" charset="0"/>
              </a:rPr>
              <a:t>构成</a:t>
            </a:r>
          </a:p>
        </p:txBody>
      </p:sp>
      <p:sp>
        <p:nvSpPr>
          <p:cNvPr id="302087" name="Rectangle 7"/>
          <p:cNvSpPr>
            <a:spLocks noChangeArrowheads="1"/>
          </p:cNvSpPr>
          <p:nvPr/>
        </p:nvSpPr>
        <p:spPr bwMode="auto">
          <a:xfrm>
            <a:off x="998538" y="4876800"/>
            <a:ext cx="3116262"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3. </a:t>
            </a:r>
            <a:r>
              <a:rPr lang="en-US" altLang="zh-CN" sz="2800" b="1" i="1">
                <a:solidFill>
                  <a:srgbClr val="CC0000"/>
                </a:solidFill>
                <a:latin typeface="Times New Roman" panose="02020603050405020304" pitchFamily="18" charset="0"/>
                <a:cs typeface="Times New Roman" panose="02020603050405020304" pitchFamily="18" charset="0"/>
              </a:rPr>
              <a:t>RS</a:t>
            </a:r>
            <a:r>
              <a:rPr lang="zh-CN" altLang="en-US" sz="2800" b="1">
                <a:solidFill>
                  <a:srgbClr val="CC0000"/>
                </a:solidFill>
                <a:latin typeface="Times New Roman" panose="02020603050405020304" pitchFamily="18" charset="0"/>
                <a:cs typeface="Times New Roman" panose="02020603050405020304" pitchFamily="18" charset="0"/>
              </a:rPr>
              <a:t>触发器</a:t>
            </a:r>
          </a:p>
        </p:txBody>
      </p:sp>
      <p:sp>
        <p:nvSpPr>
          <p:cNvPr id="302088" name="Rectangle 8"/>
          <p:cNvSpPr>
            <a:spLocks noChangeArrowheads="1"/>
          </p:cNvSpPr>
          <p:nvPr/>
        </p:nvSpPr>
        <p:spPr bwMode="auto">
          <a:xfrm>
            <a:off x="976313" y="5334000"/>
            <a:ext cx="39624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4. </a:t>
            </a:r>
            <a:r>
              <a:rPr lang="zh-CN" altLang="en-US" sz="2800" b="1">
                <a:solidFill>
                  <a:srgbClr val="CC0000"/>
                </a:solidFill>
                <a:latin typeface="Times New Roman" panose="02020603050405020304" pitchFamily="18" charset="0"/>
                <a:cs typeface="Times New Roman" panose="02020603050405020304" pitchFamily="18" charset="0"/>
              </a:rPr>
              <a:t>放电开关管</a:t>
            </a:r>
            <a:r>
              <a:rPr lang="en-US" altLang="zh-CN" sz="2800" b="1">
                <a:solidFill>
                  <a:srgbClr val="CC000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275480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2083"/>
                                        </p:tgtEl>
                                        <p:attrNameLst>
                                          <p:attrName>style.visibility</p:attrName>
                                        </p:attrNameLst>
                                      </p:cBhvr>
                                      <p:to>
                                        <p:strVal val="visible"/>
                                      </p:to>
                                    </p:set>
                                    <p:animEffect transition="in" filter="wipe(left)">
                                      <p:cBhvr>
                                        <p:cTn id="7" dur="500"/>
                                        <p:tgtEl>
                                          <p:spTgt spid="302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2084"/>
                                        </p:tgtEl>
                                        <p:attrNameLst>
                                          <p:attrName>style.visibility</p:attrName>
                                        </p:attrNameLst>
                                      </p:cBhvr>
                                      <p:to>
                                        <p:strVal val="visible"/>
                                      </p:to>
                                    </p:set>
                                    <p:animEffect transition="in" filter="wipe(left)">
                                      <p:cBhvr>
                                        <p:cTn id="12" dur="500"/>
                                        <p:tgtEl>
                                          <p:spTgt spid="302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2085"/>
                                        </p:tgtEl>
                                        <p:attrNameLst>
                                          <p:attrName>style.visibility</p:attrName>
                                        </p:attrNameLst>
                                      </p:cBhvr>
                                      <p:to>
                                        <p:strVal val="visible"/>
                                      </p:to>
                                    </p:set>
                                    <p:animEffect transition="in" filter="wipe(left)">
                                      <p:cBhvr>
                                        <p:cTn id="17" dur="500"/>
                                        <p:tgtEl>
                                          <p:spTgt spid="3020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2086"/>
                                        </p:tgtEl>
                                        <p:attrNameLst>
                                          <p:attrName>style.visibility</p:attrName>
                                        </p:attrNameLst>
                                      </p:cBhvr>
                                      <p:to>
                                        <p:strVal val="visible"/>
                                      </p:to>
                                    </p:set>
                                    <p:animEffect transition="in" filter="wipe(left)">
                                      <p:cBhvr>
                                        <p:cTn id="22" dur="500"/>
                                        <p:tgtEl>
                                          <p:spTgt spid="3020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2087"/>
                                        </p:tgtEl>
                                        <p:attrNameLst>
                                          <p:attrName>style.visibility</p:attrName>
                                        </p:attrNameLst>
                                      </p:cBhvr>
                                      <p:to>
                                        <p:strVal val="visible"/>
                                      </p:to>
                                    </p:set>
                                    <p:animEffect transition="in" filter="wipe(left)">
                                      <p:cBhvr>
                                        <p:cTn id="27" dur="500"/>
                                        <p:tgtEl>
                                          <p:spTgt spid="3020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2088"/>
                                        </p:tgtEl>
                                        <p:attrNameLst>
                                          <p:attrName>style.visibility</p:attrName>
                                        </p:attrNameLst>
                                      </p:cBhvr>
                                      <p:to>
                                        <p:strVal val="visible"/>
                                      </p:to>
                                    </p:set>
                                    <p:animEffect transition="in" filter="wipe(left)">
                                      <p:cBhvr>
                                        <p:cTn id="32" dur="500"/>
                                        <p:tgtEl>
                                          <p:spTgt spid="302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autoUpdateAnimBg="0"/>
      <p:bldP spid="302084" grpId="0" autoUpdateAnimBg="0"/>
      <p:bldP spid="302085" grpId="0" autoUpdateAnimBg="0"/>
      <p:bldP spid="302086" grpId="0" autoUpdateAnimBg="0"/>
      <p:bldP spid="302087" grpId="0" autoUpdateAnimBg="0"/>
      <p:bldP spid="30208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2409825" y="1964602"/>
            <a:ext cx="623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V</a:t>
            </a:r>
            <a:r>
              <a:rPr lang="en-US" altLang="zh-CN" baseline="-25000">
                <a:solidFill>
                  <a:srgbClr val="CC3300"/>
                </a:solidFill>
                <a:cs typeface="Times New Roman" panose="02020603050405020304" pitchFamily="18" charset="0"/>
              </a:rPr>
              <a:t>A</a:t>
            </a:r>
          </a:p>
        </p:txBody>
      </p:sp>
      <p:sp>
        <p:nvSpPr>
          <p:cNvPr id="304131" name="Rectangle 3"/>
          <p:cNvSpPr>
            <a:spLocks noChangeArrowheads="1"/>
          </p:cNvSpPr>
          <p:nvPr/>
        </p:nvSpPr>
        <p:spPr bwMode="auto">
          <a:xfrm>
            <a:off x="2181225" y="3807690"/>
            <a:ext cx="906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V</a:t>
            </a:r>
            <a:r>
              <a:rPr lang="en-US" altLang="zh-CN" baseline="-25000">
                <a:solidFill>
                  <a:srgbClr val="CC3300"/>
                </a:solidFill>
                <a:cs typeface="Times New Roman" panose="02020603050405020304" pitchFamily="18" charset="0"/>
              </a:rPr>
              <a:t>B</a:t>
            </a:r>
          </a:p>
        </p:txBody>
      </p:sp>
      <p:sp>
        <p:nvSpPr>
          <p:cNvPr id="304132" name="Text Box 4"/>
          <p:cNvSpPr txBox="1">
            <a:spLocks noChangeArrowheads="1"/>
          </p:cNvSpPr>
          <p:nvPr/>
        </p:nvSpPr>
        <p:spPr bwMode="auto">
          <a:xfrm>
            <a:off x="7543800" y="3207615"/>
            <a:ext cx="1600200" cy="461665"/>
          </a:xfrm>
          <a:prstGeom prst="rect">
            <a:avLst/>
          </a:prstGeom>
          <a:noFill/>
          <a:ln w="9525">
            <a:noFill/>
            <a:miter lim="800000"/>
            <a:headEnd/>
            <a:tailEnd/>
          </a:ln>
          <a:effectLst/>
        </p:spPr>
        <p:txBody>
          <a:bodyPr>
            <a:spAutoFit/>
          </a:bodyPr>
          <a:lstStyle/>
          <a:p>
            <a:pPr algn="ctr">
              <a:spcBef>
                <a:spcPct val="50000"/>
              </a:spcBef>
              <a:defRPr/>
            </a:pPr>
            <a:r>
              <a:rPr lang="zh-CN" altLang="en-US" sz="2400" b="1" dirty="0">
                <a:solidFill>
                  <a:srgbClr val="000099"/>
                </a:solidFill>
                <a:latin typeface="Times New Roman" panose="02020603050405020304" pitchFamily="18" charset="0"/>
                <a:cs typeface="Times New Roman" panose="02020603050405020304" pitchFamily="18" charset="0"/>
              </a:rPr>
              <a:t>输出端</a:t>
            </a:r>
          </a:p>
        </p:txBody>
      </p:sp>
      <p:sp>
        <p:nvSpPr>
          <p:cNvPr id="304133" name="Rectangle 5"/>
          <p:cNvSpPr>
            <a:spLocks noChangeArrowheads="1"/>
          </p:cNvSpPr>
          <p:nvPr/>
        </p:nvSpPr>
        <p:spPr bwMode="auto">
          <a:xfrm>
            <a:off x="428625" y="1583602"/>
            <a:ext cx="1152525" cy="830997"/>
          </a:xfrm>
          <a:prstGeom prst="rect">
            <a:avLst/>
          </a:prstGeom>
          <a:noFill/>
          <a:ln w="9525">
            <a:noFill/>
            <a:miter lim="800000"/>
            <a:headEnd/>
            <a:tailEnd/>
          </a:ln>
          <a:effectLst/>
        </p:spPr>
        <p:txBody>
          <a:bodyPr>
            <a:spAutoFit/>
          </a:bodyPr>
          <a:lstStyle/>
          <a:p>
            <a:pPr algn="ctr">
              <a:spcBef>
                <a:spcPct val="50000"/>
              </a:spcBef>
              <a:defRPr/>
            </a:pPr>
            <a:r>
              <a:rPr lang="en-US" altLang="zh-CN" sz="2400" b="1">
                <a:solidFill>
                  <a:srgbClr val="CC3300"/>
                </a:solidFill>
                <a:latin typeface="Times New Roman" panose="02020603050405020304" pitchFamily="18" charset="0"/>
                <a:cs typeface="Times New Roman" panose="02020603050405020304" pitchFamily="18" charset="0"/>
              </a:rPr>
              <a:t> </a:t>
            </a:r>
            <a:r>
              <a:rPr lang="zh-CN" altLang="en-US" sz="2400" b="1">
                <a:solidFill>
                  <a:srgbClr val="CC3300"/>
                </a:solidFill>
                <a:latin typeface="Times New Roman" panose="02020603050405020304" pitchFamily="18" charset="0"/>
                <a:cs typeface="Times New Roman" panose="02020603050405020304" pitchFamily="18" charset="0"/>
              </a:rPr>
              <a:t>电压控制端 </a:t>
            </a:r>
          </a:p>
        </p:txBody>
      </p:sp>
      <p:sp>
        <p:nvSpPr>
          <p:cNvPr id="304134" name="Rectangle 6"/>
          <p:cNvSpPr>
            <a:spLocks noChangeArrowheads="1"/>
          </p:cNvSpPr>
          <p:nvPr/>
        </p:nvSpPr>
        <p:spPr bwMode="auto">
          <a:xfrm>
            <a:off x="428625" y="2345602"/>
            <a:ext cx="1184275" cy="830997"/>
          </a:xfrm>
          <a:prstGeom prst="rect">
            <a:avLst/>
          </a:prstGeom>
          <a:noFill/>
          <a:ln w="9525">
            <a:noFill/>
            <a:miter lim="800000"/>
            <a:headEnd/>
            <a:tailEnd/>
          </a:ln>
          <a:effectLst/>
        </p:spPr>
        <p:txBody>
          <a:bodyPr>
            <a:spAutoFit/>
          </a:bodyPr>
          <a:lstStyle/>
          <a:p>
            <a:pPr algn="ctr">
              <a:spcBef>
                <a:spcPct val="50000"/>
              </a:spcBef>
              <a:defRPr/>
            </a:pPr>
            <a:r>
              <a:rPr lang="zh-CN" altLang="en-US" sz="2400" b="1">
                <a:latin typeface="Times New Roman" panose="02020603050405020304" pitchFamily="18" charset="0"/>
                <a:cs typeface="Times New Roman" panose="02020603050405020304" pitchFamily="18" charset="0"/>
              </a:rPr>
              <a:t>高电平触发端</a:t>
            </a:r>
          </a:p>
        </p:txBody>
      </p:sp>
      <p:sp>
        <p:nvSpPr>
          <p:cNvPr id="304135" name="Rectangle 7"/>
          <p:cNvSpPr>
            <a:spLocks noChangeArrowheads="1"/>
          </p:cNvSpPr>
          <p:nvPr/>
        </p:nvSpPr>
        <p:spPr bwMode="auto">
          <a:xfrm>
            <a:off x="504825" y="3336202"/>
            <a:ext cx="1133475" cy="830997"/>
          </a:xfrm>
          <a:prstGeom prst="rect">
            <a:avLst/>
          </a:prstGeom>
          <a:noFill/>
          <a:ln w="9525">
            <a:noFill/>
            <a:miter lim="800000"/>
            <a:headEnd/>
            <a:tailEnd/>
          </a:ln>
          <a:effectLst/>
        </p:spPr>
        <p:txBody>
          <a:bodyPr>
            <a:spAutoFit/>
          </a:bodyPr>
          <a:lstStyle/>
          <a:p>
            <a:pPr algn="ctr">
              <a:spcBef>
                <a:spcPct val="50000"/>
              </a:spcBef>
              <a:defRPr/>
            </a:pPr>
            <a:r>
              <a:rPr lang="zh-CN" altLang="en-US" sz="2400" b="1">
                <a:solidFill>
                  <a:srgbClr val="6600CC"/>
                </a:solidFill>
                <a:latin typeface="Times New Roman" panose="02020603050405020304" pitchFamily="18" charset="0"/>
                <a:cs typeface="Times New Roman" panose="02020603050405020304" pitchFamily="18" charset="0"/>
              </a:rPr>
              <a:t>低电平触发端</a:t>
            </a:r>
          </a:p>
        </p:txBody>
      </p:sp>
      <p:sp>
        <p:nvSpPr>
          <p:cNvPr id="304136" name="Rectangle 8"/>
          <p:cNvSpPr>
            <a:spLocks noChangeArrowheads="1"/>
          </p:cNvSpPr>
          <p:nvPr/>
        </p:nvSpPr>
        <p:spPr bwMode="auto">
          <a:xfrm>
            <a:off x="423085" y="4784002"/>
            <a:ext cx="1112805" cy="461665"/>
          </a:xfrm>
          <a:prstGeom prst="rect">
            <a:avLst/>
          </a:prstGeom>
          <a:noFill/>
          <a:ln w="9525">
            <a:noFill/>
            <a:miter lim="800000"/>
            <a:headEnd/>
            <a:tailEnd/>
          </a:ln>
          <a:effectLst/>
        </p:spPr>
        <p:txBody>
          <a:bodyPr wrap="none">
            <a:spAutoFit/>
          </a:bodyPr>
          <a:lstStyle/>
          <a:p>
            <a:pPr algn="ctr">
              <a:spcBef>
                <a:spcPct val="50000"/>
              </a:spcBef>
              <a:defRPr/>
            </a:pPr>
            <a:r>
              <a:rPr lang="zh-CN" altLang="en-US" sz="2400" b="1">
                <a:solidFill>
                  <a:srgbClr val="006666"/>
                </a:solidFill>
                <a:latin typeface="Times New Roman" panose="02020603050405020304" pitchFamily="18" charset="0"/>
                <a:cs typeface="Times New Roman" panose="02020603050405020304" pitchFamily="18" charset="0"/>
              </a:rPr>
              <a:t>放电端</a:t>
            </a:r>
            <a:endParaRPr lang="zh-CN" altLang="en-US" sz="2400" b="1">
              <a:solidFill>
                <a:srgbClr val="3366CC"/>
              </a:solidFill>
              <a:latin typeface="Times New Roman" panose="02020603050405020304" pitchFamily="18" charset="0"/>
              <a:cs typeface="Times New Roman" panose="02020603050405020304" pitchFamily="18" charset="0"/>
            </a:endParaRPr>
          </a:p>
        </p:txBody>
      </p:sp>
      <p:sp>
        <p:nvSpPr>
          <p:cNvPr id="304137" name="Rectangle 9"/>
          <p:cNvSpPr>
            <a:spLocks noChangeArrowheads="1"/>
          </p:cNvSpPr>
          <p:nvPr/>
        </p:nvSpPr>
        <p:spPr bwMode="auto">
          <a:xfrm>
            <a:off x="6210316" y="569190"/>
            <a:ext cx="1112805" cy="461665"/>
          </a:xfrm>
          <a:prstGeom prst="rect">
            <a:avLst/>
          </a:prstGeom>
          <a:noFill/>
          <a:ln w="9525">
            <a:noFill/>
            <a:miter lim="800000"/>
            <a:headEnd/>
            <a:tailEnd/>
          </a:ln>
          <a:effectLst/>
        </p:spPr>
        <p:txBody>
          <a:bodyPr wrap="none">
            <a:spAutoFit/>
          </a:bodyPr>
          <a:lstStyle/>
          <a:p>
            <a:pPr algn="ctr">
              <a:spcBef>
                <a:spcPct val="50000"/>
              </a:spcBef>
              <a:defRPr/>
            </a:pPr>
            <a:r>
              <a:rPr lang="zh-CN" altLang="en-US" sz="2400" b="1">
                <a:solidFill>
                  <a:srgbClr val="0033CC"/>
                </a:solidFill>
                <a:latin typeface="Times New Roman" panose="02020603050405020304" pitchFamily="18" charset="0"/>
                <a:cs typeface="Times New Roman" panose="02020603050405020304" pitchFamily="18" charset="0"/>
              </a:rPr>
              <a:t>复位端</a:t>
            </a:r>
          </a:p>
        </p:txBody>
      </p:sp>
      <p:sp>
        <p:nvSpPr>
          <p:cNvPr id="304138" name="Rectangle 10"/>
          <p:cNvSpPr>
            <a:spLocks noChangeArrowheads="1"/>
          </p:cNvSpPr>
          <p:nvPr/>
        </p:nvSpPr>
        <p:spPr bwMode="auto">
          <a:xfrm>
            <a:off x="2211007" y="516802"/>
            <a:ext cx="7024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0099"/>
                </a:solidFill>
                <a:cs typeface="Times New Roman" panose="02020603050405020304" pitchFamily="18" charset="0"/>
              </a:rPr>
              <a:t>U</a:t>
            </a:r>
            <a:r>
              <a:rPr lang="en-US" altLang="zh-CN" baseline="-25000">
                <a:solidFill>
                  <a:srgbClr val="000099"/>
                </a:solidFill>
                <a:cs typeface="Times New Roman" panose="02020603050405020304" pitchFamily="18" charset="0"/>
              </a:rPr>
              <a:t>CC</a:t>
            </a:r>
          </a:p>
        </p:txBody>
      </p:sp>
      <p:sp>
        <p:nvSpPr>
          <p:cNvPr id="304139" name="Rectangle 11"/>
          <p:cNvSpPr>
            <a:spLocks noChangeArrowheads="1"/>
          </p:cNvSpPr>
          <p:nvPr/>
        </p:nvSpPr>
        <p:spPr bwMode="auto">
          <a:xfrm>
            <a:off x="1801812" y="6003202"/>
            <a:ext cx="1255713"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分压器</a:t>
            </a:r>
          </a:p>
        </p:txBody>
      </p:sp>
      <p:sp>
        <p:nvSpPr>
          <p:cNvPr id="304140" name="Rectangle 12"/>
          <p:cNvSpPr>
            <a:spLocks noChangeArrowheads="1"/>
          </p:cNvSpPr>
          <p:nvPr/>
        </p:nvSpPr>
        <p:spPr bwMode="auto">
          <a:xfrm>
            <a:off x="3402012" y="6015902"/>
            <a:ext cx="1255713"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比较器</a:t>
            </a:r>
          </a:p>
        </p:txBody>
      </p:sp>
      <p:sp>
        <p:nvSpPr>
          <p:cNvPr id="304141" name="Rectangle 13"/>
          <p:cNvSpPr>
            <a:spLocks noChangeArrowheads="1"/>
          </p:cNvSpPr>
          <p:nvPr/>
        </p:nvSpPr>
        <p:spPr bwMode="auto">
          <a:xfrm>
            <a:off x="5062861" y="6013849"/>
            <a:ext cx="1705916" cy="52322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RS</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304142" name="Rectangle 14"/>
          <p:cNvSpPr>
            <a:spLocks noChangeArrowheads="1"/>
          </p:cNvSpPr>
          <p:nvPr/>
        </p:nvSpPr>
        <p:spPr bwMode="auto">
          <a:xfrm>
            <a:off x="500078" y="5269133"/>
            <a:ext cx="1112805" cy="461665"/>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400" b="1">
                <a:solidFill>
                  <a:schemeClr val="accent2"/>
                </a:solidFill>
                <a:latin typeface="Times New Roman" panose="02020603050405020304" pitchFamily="18" charset="0"/>
                <a:cs typeface="Times New Roman" panose="02020603050405020304" pitchFamily="18" charset="0"/>
              </a:rPr>
              <a:t>放电管</a:t>
            </a:r>
          </a:p>
        </p:txBody>
      </p:sp>
      <p:sp>
        <p:nvSpPr>
          <p:cNvPr id="117775" name="Rectangle 16"/>
          <p:cNvSpPr>
            <a:spLocks noChangeArrowheads="1"/>
          </p:cNvSpPr>
          <p:nvPr/>
        </p:nvSpPr>
        <p:spPr bwMode="auto">
          <a:xfrm>
            <a:off x="3030537" y="5812702"/>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6600"/>
                </a:solidFill>
                <a:cs typeface="Times New Roman" panose="02020603050405020304" pitchFamily="18" charset="0"/>
              </a:rPr>
              <a:t>地</a:t>
            </a:r>
          </a:p>
        </p:txBody>
      </p:sp>
      <p:sp>
        <p:nvSpPr>
          <p:cNvPr id="304145" name="Line 17"/>
          <p:cNvSpPr>
            <a:spLocks noChangeShapeType="1"/>
          </p:cNvSpPr>
          <p:nvPr/>
        </p:nvSpPr>
        <p:spPr bwMode="auto">
          <a:xfrm flipH="1">
            <a:off x="3400425" y="745402"/>
            <a:ext cx="0" cy="5334000"/>
          </a:xfrm>
          <a:prstGeom prst="line">
            <a:avLst/>
          </a:prstGeom>
          <a:noFill/>
          <a:ln w="38100">
            <a:solidFill>
              <a:srgbClr val="CC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04146" name="Line 18"/>
          <p:cNvSpPr>
            <a:spLocks noChangeShapeType="1"/>
          </p:cNvSpPr>
          <p:nvPr/>
        </p:nvSpPr>
        <p:spPr bwMode="auto">
          <a:xfrm>
            <a:off x="4695825" y="821602"/>
            <a:ext cx="1587" cy="5334000"/>
          </a:xfrm>
          <a:prstGeom prst="line">
            <a:avLst/>
          </a:prstGeom>
          <a:noFill/>
          <a:ln w="38100">
            <a:solidFill>
              <a:srgbClr val="CC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pic>
        <p:nvPicPr>
          <p:cNvPr id="117778" name="Picture 107" descr="图片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648565"/>
            <a:ext cx="6248400"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39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4145"/>
                                        </p:tgtEl>
                                        <p:attrNameLst>
                                          <p:attrName>style.visibility</p:attrName>
                                        </p:attrNameLst>
                                      </p:cBhvr>
                                      <p:to>
                                        <p:strVal val="visible"/>
                                      </p:to>
                                    </p:set>
                                    <p:animEffect transition="in" filter="wipe(up)">
                                      <p:cBhvr>
                                        <p:cTn id="7" dur="500"/>
                                        <p:tgtEl>
                                          <p:spTgt spid="30414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4139"/>
                                        </p:tgtEl>
                                        <p:attrNameLst>
                                          <p:attrName>style.visibility</p:attrName>
                                        </p:attrNameLst>
                                      </p:cBhvr>
                                      <p:to>
                                        <p:strVal val="visible"/>
                                      </p:to>
                                    </p:set>
                                    <p:animEffect transition="in" filter="wipe(left)">
                                      <p:cBhvr>
                                        <p:cTn id="11" dur="500"/>
                                        <p:tgtEl>
                                          <p:spTgt spid="3041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04146"/>
                                        </p:tgtEl>
                                        <p:attrNameLst>
                                          <p:attrName>style.visibility</p:attrName>
                                        </p:attrNameLst>
                                      </p:cBhvr>
                                      <p:to>
                                        <p:strVal val="visible"/>
                                      </p:to>
                                    </p:set>
                                    <p:animEffect transition="in" filter="wipe(up)">
                                      <p:cBhvr>
                                        <p:cTn id="16" dur="500"/>
                                        <p:tgtEl>
                                          <p:spTgt spid="30414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04140"/>
                                        </p:tgtEl>
                                        <p:attrNameLst>
                                          <p:attrName>style.visibility</p:attrName>
                                        </p:attrNameLst>
                                      </p:cBhvr>
                                      <p:to>
                                        <p:strVal val="visible"/>
                                      </p:to>
                                    </p:set>
                                    <p:animEffect transition="in" filter="wipe(left)">
                                      <p:cBhvr>
                                        <p:cTn id="20" dur="500"/>
                                        <p:tgtEl>
                                          <p:spTgt spid="304140"/>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04141"/>
                                        </p:tgtEl>
                                        <p:attrNameLst>
                                          <p:attrName>style.visibility</p:attrName>
                                        </p:attrNameLst>
                                      </p:cBhvr>
                                      <p:to>
                                        <p:strVal val="visible"/>
                                      </p:to>
                                    </p:set>
                                    <p:animEffect transition="in" filter="wipe(left)">
                                      <p:cBhvr>
                                        <p:cTn id="24" dur="500"/>
                                        <p:tgtEl>
                                          <p:spTgt spid="3041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4142"/>
                                        </p:tgtEl>
                                        <p:attrNameLst>
                                          <p:attrName>style.visibility</p:attrName>
                                        </p:attrNameLst>
                                      </p:cBhvr>
                                      <p:to>
                                        <p:strVal val="visible"/>
                                      </p:to>
                                    </p:set>
                                    <p:animEffect transition="in" filter="wipe(left)">
                                      <p:cBhvr>
                                        <p:cTn id="29" dur="500"/>
                                        <p:tgtEl>
                                          <p:spTgt spid="3041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4136"/>
                                        </p:tgtEl>
                                        <p:attrNameLst>
                                          <p:attrName>style.visibility</p:attrName>
                                        </p:attrNameLst>
                                      </p:cBhvr>
                                      <p:to>
                                        <p:strVal val="visible"/>
                                      </p:to>
                                    </p:set>
                                    <p:animEffect transition="in" filter="wipe(left)">
                                      <p:cBhvr>
                                        <p:cTn id="34" dur="500"/>
                                        <p:tgtEl>
                                          <p:spTgt spid="30413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04130"/>
                                        </p:tgtEl>
                                        <p:attrNameLst>
                                          <p:attrName>style.visibility</p:attrName>
                                        </p:attrNameLst>
                                      </p:cBhvr>
                                      <p:to>
                                        <p:strVal val="visible"/>
                                      </p:to>
                                    </p:set>
                                    <p:animEffect transition="in" filter="wipe(up)">
                                      <p:cBhvr>
                                        <p:cTn id="39" dur="500"/>
                                        <p:tgtEl>
                                          <p:spTgt spid="304130"/>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304131"/>
                                        </p:tgtEl>
                                        <p:attrNameLst>
                                          <p:attrName>style.visibility</p:attrName>
                                        </p:attrNameLst>
                                      </p:cBhvr>
                                      <p:to>
                                        <p:strVal val="visible"/>
                                      </p:to>
                                    </p:set>
                                    <p:animEffect transition="in" filter="wipe(up)">
                                      <p:cBhvr>
                                        <p:cTn id="43" dur="500"/>
                                        <p:tgtEl>
                                          <p:spTgt spid="30413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04133"/>
                                        </p:tgtEl>
                                        <p:attrNameLst>
                                          <p:attrName>style.visibility</p:attrName>
                                        </p:attrNameLst>
                                      </p:cBhvr>
                                      <p:to>
                                        <p:strVal val="visible"/>
                                      </p:to>
                                    </p:set>
                                    <p:animEffect transition="in" filter="wipe(left)">
                                      <p:cBhvr>
                                        <p:cTn id="48" dur="500"/>
                                        <p:tgtEl>
                                          <p:spTgt spid="30413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04134"/>
                                        </p:tgtEl>
                                        <p:attrNameLst>
                                          <p:attrName>style.visibility</p:attrName>
                                        </p:attrNameLst>
                                      </p:cBhvr>
                                      <p:to>
                                        <p:strVal val="visible"/>
                                      </p:to>
                                    </p:set>
                                    <p:animEffect transition="in" filter="wipe(left)">
                                      <p:cBhvr>
                                        <p:cTn id="53" dur="500"/>
                                        <p:tgtEl>
                                          <p:spTgt spid="30413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04135"/>
                                        </p:tgtEl>
                                        <p:attrNameLst>
                                          <p:attrName>style.visibility</p:attrName>
                                        </p:attrNameLst>
                                      </p:cBhvr>
                                      <p:to>
                                        <p:strVal val="visible"/>
                                      </p:to>
                                    </p:set>
                                    <p:animEffect transition="in" filter="wipe(left)">
                                      <p:cBhvr>
                                        <p:cTn id="58" dur="500"/>
                                        <p:tgtEl>
                                          <p:spTgt spid="30413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04132"/>
                                        </p:tgtEl>
                                        <p:attrNameLst>
                                          <p:attrName>style.visibility</p:attrName>
                                        </p:attrNameLst>
                                      </p:cBhvr>
                                      <p:to>
                                        <p:strVal val="visible"/>
                                      </p:to>
                                    </p:set>
                                    <p:animEffect transition="in" filter="wipe(left)">
                                      <p:cBhvr>
                                        <p:cTn id="63" dur="500"/>
                                        <p:tgtEl>
                                          <p:spTgt spid="30413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04137"/>
                                        </p:tgtEl>
                                        <p:attrNameLst>
                                          <p:attrName>style.visibility</p:attrName>
                                        </p:attrNameLst>
                                      </p:cBhvr>
                                      <p:to>
                                        <p:strVal val="visible"/>
                                      </p:to>
                                    </p:set>
                                    <p:animEffect transition="in" filter="wipe(left)">
                                      <p:cBhvr>
                                        <p:cTn id="68" dur="500"/>
                                        <p:tgtEl>
                                          <p:spTgt spid="30413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04138"/>
                                        </p:tgtEl>
                                        <p:attrNameLst>
                                          <p:attrName>style.visibility</p:attrName>
                                        </p:attrNameLst>
                                      </p:cBhvr>
                                      <p:to>
                                        <p:strVal val="visible"/>
                                      </p:to>
                                    </p:set>
                                    <p:animEffect transition="in" filter="wipe(left)">
                                      <p:cBhvr>
                                        <p:cTn id="73" dur="500"/>
                                        <p:tgtEl>
                                          <p:spTgt spid="304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0" grpId="0" autoUpdateAnimBg="0"/>
      <p:bldP spid="304131" grpId="0" autoUpdateAnimBg="0"/>
      <p:bldP spid="304132" grpId="0" autoUpdateAnimBg="0"/>
      <p:bldP spid="304133" grpId="0" autoUpdateAnimBg="0"/>
      <p:bldP spid="304134" grpId="0" autoUpdateAnimBg="0"/>
      <p:bldP spid="304135" grpId="0" autoUpdateAnimBg="0"/>
      <p:bldP spid="304136" grpId="0" autoUpdateAnimBg="0"/>
      <p:bldP spid="304137" grpId="0" autoUpdateAnimBg="0"/>
      <p:bldP spid="304138" grpId="0" autoUpdateAnimBg="0"/>
      <p:bldP spid="304139" grpId="0" autoUpdateAnimBg="0"/>
      <p:bldP spid="304140" grpId="0" autoUpdateAnimBg="0"/>
      <p:bldP spid="304141" grpId="0" autoUpdateAnimBg="0"/>
      <p:bldP spid="304142" grpId="0" autoUpdateAnimBg="0"/>
      <p:bldP spid="304145" grpId="0" animBg="1"/>
      <p:bldP spid="304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05400" y="4533900"/>
            <a:ext cx="3105150" cy="519113"/>
            <a:chOff x="2880" y="2784"/>
            <a:chExt cx="1956" cy="327"/>
          </a:xfrm>
        </p:grpSpPr>
        <p:sp>
          <p:nvSpPr>
            <p:cNvPr id="101379" name="Rectangle 3"/>
            <p:cNvSpPr>
              <a:spLocks noChangeArrowheads="1"/>
            </p:cNvSpPr>
            <p:nvPr/>
          </p:nvSpPr>
          <p:spPr bwMode="auto">
            <a:xfrm>
              <a:off x="2880" y="2784"/>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101380" name="Rectangle 4"/>
            <p:cNvSpPr>
              <a:spLocks noChangeArrowheads="1"/>
            </p:cNvSpPr>
            <p:nvPr/>
          </p:nvSpPr>
          <p:spPr bwMode="auto">
            <a:xfrm>
              <a:off x="4608" y="2784"/>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sp>
        <p:nvSpPr>
          <p:cNvPr id="101381" name="Text Box 5" descr="40%"/>
          <p:cNvSpPr txBox="1">
            <a:spLocks noChangeArrowheads="1"/>
          </p:cNvSpPr>
          <p:nvPr/>
        </p:nvSpPr>
        <p:spPr bwMode="auto">
          <a:xfrm>
            <a:off x="1143000" y="1828800"/>
            <a:ext cx="2895600" cy="538163"/>
          </a:xfrm>
          <a:prstGeom prst="rect">
            <a:avLst/>
          </a:prstGeom>
          <a:pattFill prst="pct40">
            <a:fgClr>
              <a:srgbClr val="FFCCCC"/>
            </a:fgClr>
            <a:bgClr>
              <a:srgbClr val="FFFFFF"/>
            </a:bgClr>
          </a:pattFill>
          <a:ln w="19050">
            <a:solidFill>
              <a:srgbClr val="FF33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设原态为“</a:t>
            </a:r>
            <a:r>
              <a:rPr lang="en-US" altLang="zh-CN" sz="2800">
                <a:solidFill>
                  <a:srgbClr val="FF3300"/>
                </a:solidFill>
              </a:rPr>
              <a:t>0”</a:t>
            </a:r>
            <a:r>
              <a:rPr lang="zh-CN" altLang="en-US" sz="2800">
                <a:solidFill>
                  <a:srgbClr val="FF3300"/>
                </a:solidFill>
              </a:rPr>
              <a:t>态</a:t>
            </a:r>
          </a:p>
        </p:txBody>
      </p:sp>
      <p:grpSp>
        <p:nvGrpSpPr>
          <p:cNvPr id="3" name="Group 6"/>
          <p:cNvGrpSpPr>
            <a:grpSpLocks/>
          </p:cNvGrpSpPr>
          <p:nvPr/>
        </p:nvGrpSpPr>
        <p:grpSpPr bwMode="auto">
          <a:xfrm>
            <a:off x="4762500" y="1930400"/>
            <a:ext cx="3181350" cy="519113"/>
            <a:chOff x="2880" y="1038"/>
            <a:chExt cx="2004" cy="327"/>
          </a:xfrm>
        </p:grpSpPr>
        <p:sp>
          <p:nvSpPr>
            <p:cNvPr id="101383" name="Rectangle 7"/>
            <p:cNvSpPr>
              <a:spLocks noChangeArrowheads="1"/>
            </p:cNvSpPr>
            <p:nvPr/>
          </p:nvSpPr>
          <p:spPr bwMode="auto">
            <a:xfrm>
              <a:off x="2880" y="1038"/>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0</a:t>
              </a:r>
            </a:p>
          </p:txBody>
        </p:sp>
        <p:sp>
          <p:nvSpPr>
            <p:cNvPr id="101384" name="Rectangle 8"/>
            <p:cNvSpPr>
              <a:spLocks noChangeArrowheads="1"/>
            </p:cNvSpPr>
            <p:nvPr/>
          </p:nvSpPr>
          <p:spPr bwMode="auto">
            <a:xfrm>
              <a:off x="4656" y="1038"/>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1</a:t>
              </a:r>
            </a:p>
          </p:txBody>
        </p:sp>
      </p:grpSp>
      <p:sp>
        <p:nvSpPr>
          <p:cNvPr id="101385" name="Rectangle 9"/>
          <p:cNvSpPr>
            <a:spLocks noChangeArrowheads="1"/>
          </p:cNvSpPr>
          <p:nvPr/>
        </p:nvSpPr>
        <p:spPr bwMode="auto">
          <a:xfrm>
            <a:off x="4762500" y="25876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101386" name="Rectangle 10"/>
          <p:cNvSpPr>
            <a:spLocks noChangeArrowheads="1"/>
          </p:cNvSpPr>
          <p:nvPr/>
        </p:nvSpPr>
        <p:spPr bwMode="auto">
          <a:xfrm>
            <a:off x="6667500" y="40354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101387" name="Rectangle 11"/>
          <p:cNvSpPr>
            <a:spLocks noChangeArrowheads="1"/>
          </p:cNvSpPr>
          <p:nvPr/>
        </p:nvSpPr>
        <p:spPr bwMode="auto">
          <a:xfrm>
            <a:off x="7505700" y="26638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101388" name="Rectangle 12"/>
          <p:cNvSpPr>
            <a:spLocks noChangeArrowheads="1"/>
          </p:cNvSpPr>
          <p:nvPr/>
        </p:nvSpPr>
        <p:spPr bwMode="auto">
          <a:xfrm>
            <a:off x="5600700" y="40354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nvGrpSpPr>
          <p:cNvPr id="4" name="Group 13"/>
          <p:cNvGrpSpPr>
            <a:grpSpLocks/>
          </p:cNvGrpSpPr>
          <p:nvPr/>
        </p:nvGrpSpPr>
        <p:grpSpPr bwMode="auto">
          <a:xfrm>
            <a:off x="1295400" y="2743200"/>
            <a:ext cx="2516188" cy="1997075"/>
            <a:chOff x="528" y="1680"/>
            <a:chExt cx="1585" cy="1258"/>
          </a:xfrm>
        </p:grpSpPr>
        <p:sp>
          <p:nvSpPr>
            <p:cNvPr id="32783" name="AutoShape 14"/>
            <p:cNvSpPr>
              <a:spLocks noChangeArrowheads="1"/>
            </p:cNvSpPr>
            <p:nvPr/>
          </p:nvSpPr>
          <p:spPr bwMode="auto">
            <a:xfrm>
              <a:off x="1104" y="1680"/>
              <a:ext cx="384" cy="739"/>
            </a:xfrm>
            <a:prstGeom prst="downArrow">
              <a:avLst>
                <a:gd name="adj1" fmla="val 50000"/>
                <a:gd name="adj2" fmla="val 48112"/>
              </a:avLst>
            </a:prstGeom>
            <a:gradFill rotWithShape="0">
              <a:gsLst>
                <a:gs pos="0">
                  <a:srgbClr val="0099FF"/>
                </a:gs>
                <a:gs pos="100000">
                  <a:srgbClr val="004776"/>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84" name="Text Box 15" descr="40%"/>
            <p:cNvSpPr txBox="1">
              <a:spLocks noChangeArrowheads="1"/>
            </p:cNvSpPr>
            <p:nvPr/>
          </p:nvSpPr>
          <p:spPr bwMode="auto">
            <a:xfrm>
              <a:off x="528" y="2611"/>
              <a:ext cx="1585" cy="327"/>
            </a:xfrm>
            <a:prstGeom prst="rect">
              <a:avLst/>
            </a:prstGeom>
            <a:pattFill prst="pct40">
              <a:fgClr>
                <a:srgbClr val="FFFF66"/>
              </a:fgClr>
              <a:bgClr>
                <a:srgbClr val="FFFFFF"/>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保持为“</a:t>
              </a:r>
              <a:r>
                <a:rPr lang="en-US" altLang="zh-CN" sz="2800">
                  <a:solidFill>
                    <a:srgbClr val="FF3300"/>
                  </a:solidFill>
                </a:rPr>
                <a:t>0”</a:t>
              </a:r>
              <a:r>
                <a:rPr lang="zh-CN" altLang="en-US" sz="2800">
                  <a:solidFill>
                    <a:srgbClr val="FF3300"/>
                  </a:solidFill>
                </a:rPr>
                <a:t>态</a:t>
              </a:r>
            </a:p>
          </p:txBody>
        </p:sp>
      </p:grpSp>
      <p:grpSp>
        <p:nvGrpSpPr>
          <p:cNvPr id="5" name="Group 16"/>
          <p:cNvGrpSpPr>
            <a:grpSpLocks/>
          </p:cNvGrpSpPr>
          <p:nvPr/>
        </p:nvGrpSpPr>
        <p:grpSpPr bwMode="auto">
          <a:xfrm>
            <a:off x="914400" y="762000"/>
            <a:ext cx="3124200" cy="579438"/>
            <a:chOff x="480" y="1056"/>
            <a:chExt cx="1968" cy="365"/>
          </a:xfrm>
        </p:grpSpPr>
        <p:sp>
          <p:nvSpPr>
            <p:cNvPr id="32780" name="Text Box 17"/>
            <p:cNvSpPr txBox="1">
              <a:spLocks noChangeArrowheads="1"/>
            </p:cNvSpPr>
            <p:nvPr/>
          </p:nvSpPr>
          <p:spPr bwMode="auto">
            <a:xfrm>
              <a:off x="480" y="1056"/>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chemeClr val="accent2"/>
                  </a:solidFill>
                </a:rPr>
                <a:t>(3) </a:t>
              </a:r>
              <a:r>
                <a:rPr lang="en-US" altLang="zh-CN" sz="2800" i="1">
                  <a:solidFill>
                    <a:schemeClr val="accent2"/>
                  </a:solidFill>
                </a:rPr>
                <a:t>S</a:t>
              </a:r>
              <a:r>
                <a:rPr lang="en-US" altLang="zh-CN" sz="3200" baseline="-25000">
                  <a:solidFill>
                    <a:schemeClr val="accent2"/>
                  </a:solidFill>
                </a:rPr>
                <a:t>D</a:t>
              </a:r>
              <a:r>
                <a:rPr lang="en-US" altLang="zh-CN" sz="3200">
                  <a:solidFill>
                    <a:schemeClr val="accent2"/>
                  </a:solidFill>
                </a:rPr>
                <a:t>=</a:t>
              </a:r>
              <a:r>
                <a:rPr lang="en-US" altLang="zh-CN" sz="2800">
                  <a:solidFill>
                    <a:schemeClr val="accent2"/>
                  </a:solidFill>
                </a:rPr>
                <a:t>1</a:t>
              </a:r>
              <a:r>
                <a:rPr lang="zh-CN" altLang="en-US" sz="3200">
                  <a:solidFill>
                    <a:schemeClr val="accent2"/>
                  </a:solidFill>
                </a:rPr>
                <a:t>，</a:t>
              </a:r>
              <a:r>
                <a:rPr lang="en-US" altLang="zh-CN" sz="2800" i="1">
                  <a:solidFill>
                    <a:schemeClr val="accent2"/>
                  </a:solidFill>
                </a:rPr>
                <a:t>R</a:t>
              </a:r>
              <a:r>
                <a:rPr lang="en-US" altLang="zh-CN" sz="3200" baseline="-25000">
                  <a:solidFill>
                    <a:schemeClr val="accent2"/>
                  </a:solidFill>
                </a:rPr>
                <a:t>D </a:t>
              </a:r>
              <a:r>
                <a:rPr lang="en-US" altLang="zh-CN" sz="3200">
                  <a:solidFill>
                    <a:schemeClr val="accent2"/>
                  </a:solidFill>
                </a:rPr>
                <a:t>= </a:t>
              </a:r>
              <a:r>
                <a:rPr lang="en-US" altLang="zh-CN" sz="2800">
                  <a:solidFill>
                    <a:schemeClr val="accent2"/>
                  </a:solidFill>
                </a:rPr>
                <a:t>1</a:t>
              </a:r>
            </a:p>
          </p:txBody>
        </p:sp>
        <p:sp>
          <p:nvSpPr>
            <p:cNvPr id="32781" name="Line 18"/>
            <p:cNvSpPr>
              <a:spLocks noChangeShapeType="1"/>
            </p:cNvSpPr>
            <p:nvPr/>
          </p:nvSpPr>
          <p:spPr bwMode="auto">
            <a:xfrm>
              <a:off x="912"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2" name="Line 19"/>
            <p:cNvSpPr>
              <a:spLocks noChangeShapeType="1"/>
            </p:cNvSpPr>
            <p:nvPr/>
          </p:nvSpPr>
          <p:spPr bwMode="auto">
            <a:xfrm>
              <a:off x="1680"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2779" name="Picture 57"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1916113"/>
            <a:ext cx="36068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697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1381"/>
                                        </p:tgtEl>
                                        <p:attrNameLst>
                                          <p:attrName>style.visibility</p:attrName>
                                        </p:attrNameLst>
                                      </p:cBhvr>
                                      <p:to>
                                        <p:strVal val="visible"/>
                                      </p:to>
                                    </p:set>
                                    <p:animEffect transition="in" filter="box(out)">
                                      <p:cBhvr>
                                        <p:cTn id="17" dur="500"/>
                                        <p:tgtEl>
                                          <p:spTgt spid="1013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386"/>
                                        </p:tgtEl>
                                        <p:attrNameLst>
                                          <p:attrName>style.visibility</p:attrName>
                                        </p:attrNameLst>
                                      </p:cBhvr>
                                      <p:to>
                                        <p:strVal val="visible"/>
                                      </p:to>
                                    </p:set>
                                    <p:animEffect transition="in" filter="wipe(left)">
                                      <p:cBhvr>
                                        <p:cTn id="27" dur="500"/>
                                        <p:tgtEl>
                                          <p:spTgt spid="1013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1387"/>
                                        </p:tgtEl>
                                        <p:attrNameLst>
                                          <p:attrName>style.visibility</p:attrName>
                                        </p:attrNameLst>
                                      </p:cBhvr>
                                      <p:to>
                                        <p:strVal val="visible"/>
                                      </p:to>
                                    </p:set>
                                    <p:animEffect transition="in" filter="wipe(left)">
                                      <p:cBhvr>
                                        <p:cTn id="32" dur="500"/>
                                        <p:tgtEl>
                                          <p:spTgt spid="1013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1388"/>
                                        </p:tgtEl>
                                        <p:attrNameLst>
                                          <p:attrName>style.visibility</p:attrName>
                                        </p:attrNameLst>
                                      </p:cBhvr>
                                      <p:to>
                                        <p:strVal val="visible"/>
                                      </p:to>
                                    </p:set>
                                    <p:animEffect transition="in" filter="wipe(left)">
                                      <p:cBhvr>
                                        <p:cTn id="37" dur="500"/>
                                        <p:tgtEl>
                                          <p:spTgt spid="10138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1385"/>
                                        </p:tgtEl>
                                        <p:attrNameLst>
                                          <p:attrName>style.visibility</p:attrName>
                                        </p:attrNameLst>
                                      </p:cBhvr>
                                      <p:to>
                                        <p:strVal val="visible"/>
                                      </p:to>
                                    </p:set>
                                    <p:animEffect transition="in" filter="wipe(left)">
                                      <p:cBhvr>
                                        <p:cTn id="42" dur="500"/>
                                        <p:tgtEl>
                                          <p:spTgt spid="10138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nimBg="1" autoUpdateAnimBg="0"/>
      <p:bldP spid="101385" grpId="0" autoUpdateAnimBg="0"/>
      <p:bldP spid="101386" grpId="0" autoUpdateAnimBg="0"/>
      <p:bldP spid="101387" grpId="0" autoUpdateAnimBg="0"/>
      <p:bldP spid="101388"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02" descr="图片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655638"/>
            <a:ext cx="4116387" cy="536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Line 2"/>
          <p:cNvSpPr>
            <a:spLocks noChangeShapeType="1"/>
          </p:cNvSpPr>
          <p:nvPr/>
        </p:nvSpPr>
        <p:spPr bwMode="auto">
          <a:xfrm>
            <a:off x="4597400" y="1676400"/>
            <a:ext cx="3962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
          <p:cNvGrpSpPr>
            <a:grpSpLocks/>
          </p:cNvGrpSpPr>
          <p:nvPr/>
        </p:nvGrpSpPr>
        <p:grpSpPr bwMode="auto">
          <a:xfrm>
            <a:off x="4140200" y="2286000"/>
            <a:ext cx="4400550" cy="519113"/>
            <a:chOff x="2784" y="1440"/>
            <a:chExt cx="2772" cy="327"/>
          </a:xfrm>
        </p:grpSpPr>
        <p:sp>
          <p:nvSpPr>
            <p:cNvPr id="118823" name="Text Box 4"/>
            <p:cNvSpPr txBox="1">
              <a:spLocks noChangeArrowheads="1"/>
            </p:cNvSpPr>
            <p:nvPr/>
          </p:nvSpPr>
          <p:spPr bwMode="auto">
            <a:xfrm>
              <a:off x="2784" y="144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&lt;2/3 </a:t>
              </a:r>
              <a:r>
                <a:rPr lang="en-US" altLang="zh-CN" sz="2800" i="1"/>
                <a:t>U</a:t>
              </a:r>
              <a:r>
                <a:rPr lang="en-US" altLang="zh-CN" sz="2800" baseline="-25000"/>
                <a:t>CC</a:t>
              </a:r>
              <a:endParaRPr lang="en-US" altLang="zh-CN" sz="2800">
                <a:solidFill>
                  <a:srgbClr val="3333CC"/>
                </a:solidFill>
              </a:endParaRPr>
            </a:p>
          </p:txBody>
        </p:sp>
        <p:sp>
          <p:nvSpPr>
            <p:cNvPr id="118824" name="Rectangle 5"/>
            <p:cNvSpPr>
              <a:spLocks noChangeArrowheads="1"/>
            </p:cNvSpPr>
            <p:nvPr/>
          </p:nvSpPr>
          <p:spPr bwMode="auto">
            <a:xfrm>
              <a:off x="3792" y="144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&lt;1/3 </a:t>
              </a:r>
              <a:r>
                <a:rPr lang="en-US" altLang="zh-CN" sz="2800" i="1"/>
                <a:t>U</a:t>
              </a:r>
              <a:r>
                <a:rPr lang="en-US" altLang="zh-CN" sz="2800" baseline="-25000"/>
                <a:t>CC</a:t>
              </a:r>
            </a:p>
          </p:txBody>
        </p:sp>
        <p:sp>
          <p:nvSpPr>
            <p:cNvPr id="118825" name="Text Box 6"/>
            <p:cNvSpPr txBox="1">
              <a:spLocks noChangeArrowheads="1"/>
            </p:cNvSpPr>
            <p:nvPr/>
          </p:nvSpPr>
          <p:spPr bwMode="auto">
            <a:xfrm>
              <a:off x="4896" y="144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1</a:t>
              </a:r>
              <a:endParaRPr lang="en-US" altLang="zh-CN" sz="2800">
                <a:solidFill>
                  <a:srgbClr val="3333CC"/>
                </a:solidFill>
              </a:endParaRPr>
            </a:p>
          </p:txBody>
        </p:sp>
        <p:sp>
          <p:nvSpPr>
            <p:cNvPr id="118826" name="Rectangle 7"/>
            <p:cNvSpPr>
              <a:spLocks noChangeArrowheads="1"/>
            </p:cNvSpPr>
            <p:nvPr/>
          </p:nvSpPr>
          <p:spPr bwMode="auto">
            <a:xfrm>
              <a:off x="5328"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grpSp>
      <p:grpSp>
        <p:nvGrpSpPr>
          <p:cNvPr id="3" name="Group 8"/>
          <p:cNvGrpSpPr>
            <a:grpSpLocks/>
          </p:cNvGrpSpPr>
          <p:nvPr/>
        </p:nvGrpSpPr>
        <p:grpSpPr bwMode="auto">
          <a:xfrm>
            <a:off x="4292600" y="2895600"/>
            <a:ext cx="4248150" cy="519113"/>
            <a:chOff x="2880" y="1824"/>
            <a:chExt cx="2676" cy="327"/>
          </a:xfrm>
        </p:grpSpPr>
        <p:sp>
          <p:nvSpPr>
            <p:cNvPr id="118819" name="Rectangle 9"/>
            <p:cNvSpPr>
              <a:spLocks noChangeArrowheads="1"/>
            </p:cNvSpPr>
            <p:nvPr/>
          </p:nvSpPr>
          <p:spPr bwMode="auto">
            <a:xfrm>
              <a:off x="2880" y="1824"/>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&gt;2/3 </a:t>
              </a:r>
              <a:r>
                <a:rPr lang="en-US" altLang="zh-CN" sz="2800" i="1"/>
                <a:t>U</a:t>
              </a:r>
              <a:r>
                <a:rPr lang="en-US" altLang="zh-CN" sz="2800" baseline="-25000"/>
                <a:t>CC</a:t>
              </a:r>
            </a:p>
          </p:txBody>
        </p:sp>
        <p:sp>
          <p:nvSpPr>
            <p:cNvPr id="118820" name="Rectangle 10"/>
            <p:cNvSpPr>
              <a:spLocks noChangeArrowheads="1"/>
            </p:cNvSpPr>
            <p:nvPr/>
          </p:nvSpPr>
          <p:spPr bwMode="auto">
            <a:xfrm>
              <a:off x="3840" y="1824"/>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&gt;1/3 </a:t>
              </a:r>
              <a:r>
                <a:rPr lang="en-US" altLang="zh-CN" sz="2800" i="1"/>
                <a:t>U</a:t>
              </a:r>
              <a:r>
                <a:rPr lang="en-US" altLang="zh-CN" sz="2800" baseline="-25000"/>
                <a:t>CC</a:t>
              </a:r>
            </a:p>
          </p:txBody>
        </p:sp>
        <p:sp>
          <p:nvSpPr>
            <p:cNvPr id="118821" name="Text Box 11"/>
            <p:cNvSpPr txBox="1">
              <a:spLocks noChangeArrowheads="1"/>
            </p:cNvSpPr>
            <p:nvPr/>
          </p:nvSpPr>
          <p:spPr bwMode="auto">
            <a:xfrm>
              <a:off x="4896" y="18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endParaRPr lang="en-US" altLang="zh-CN" sz="2800">
                <a:solidFill>
                  <a:srgbClr val="3333CC"/>
                </a:solidFill>
              </a:endParaRPr>
            </a:p>
          </p:txBody>
        </p:sp>
        <p:sp>
          <p:nvSpPr>
            <p:cNvPr id="118822" name="Rectangle 12"/>
            <p:cNvSpPr>
              <a:spLocks noChangeArrowheads="1"/>
            </p:cNvSpPr>
            <p:nvPr/>
          </p:nvSpPr>
          <p:spPr bwMode="auto">
            <a:xfrm>
              <a:off x="5328"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1</a:t>
              </a:r>
            </a:p>
          </p:txBody>
        </p:sp>
      </p:grpSp>
      <p:grpSp>
        <p:nvGrpSpPr>
          <p:cNvPr id="118790" name="Group 13"/>
          <p:cNvGrpSpPr>
            <a:grpSpLocks/>
          </p:cNvGrpSpPr>
          <p:nvPr/>
        </p:nvGrpSpPr>
        <p:grpSpPr bwMode="auto">
          <a:xfrm>
            <a:off x="7581900" y="4244975"/>
            <a:ext cx="869950" cy="519113"/>
            <a:chOff x="4952" y="2578"/>
            <a:chExt cx="548" cy="327"/>
          </a:xfrm>
        </p:grpSpPr>
        <p:sp>
          <p:nvSpPr>
            <p:cNvPr id="118817" name="Rectangle 14"/>
            <p:cNvSpPr>
              <a:spLocks noChangeArrowheads="1"/>
            </p:cNvSpPr>
            <p:nvPr/>
          </p:nvSpPr>
          <p:spPr bwMode="auto">
            <a:xfrm>
              <a:off x="4952"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p>
          </p:txBody>
        </p:sp>
        <p:sp>
          <p:nvSpPr>
            <p:cNvPr id="118818" name="Rectangle 15"/>
            <p:cNvSpPr>
              <a:spLocks noChangeArrowheads="1"/>
            </p:cNvSpPr>
            <p:nvPr/>
          </p:nvSpPr>
          <p:spPr bwMode="auto">
            <a:xfrm>
              <a:off x="5384"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p>
          </p:txBody>
        </p:sp>
      </p:grpSp>
      <p:grpSp>
        <p:nvGrpSpPr>
          <p:cNvPr id="5" name="Group 16"/>
          <p:cNvGrpSpPr>
            <a:grpSpLocks/>
          </p:cNvGrpSpPr>
          <p:nvPr/>
        </p:nvGrpSpPr>
        <p:grpSpPr bwMode="auto">
          <a:xfrm>
            <a:off x="4292600" y="3581400"/>
            <a:ext cx="4248150" cy="519113"/>
            <a:chOff x="2880" y="2256"/>
            <a:chExt cx="2676" cy="327"/>
          </a:xfrm>
        </p:grpSpPr>
        <p:sp>
          <p:nvSpPr>
            <p:cNvPr id="118813" name="Rectangle 17"/>
            <p:cNvSpPr>
              <a:spLocks noChangeArrowheads="1"/>
            </p:cNvSpPr>
            <p:nvPr/>
          </p:nvSpPr>
          <p:spPr bwMode="auto">
            <a:xfrm>
              <a:off x="2880" y="2256"/>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&lt;2/3 </a:t>
              </a:r>
              <a:r>
                <a:rPr lang="en-US" altLang="zh-CN" sz="2800" i="1"/>
                <a:t>U</a:t>
              </a:r>
              <a:r>
                <a:rPr lang="en-US" altLang="zh-CN" sz="2800" baseline="-25000"/>
                <a:t>CC</a:t>
              </a:r>
            </a:p>
          </p:txBody>
        </p:sp>
        <p:sp>
          <p:nvSpPr>
            <p:cNvPr id="118814" name="Rectangle 18"/>
            <p:cNvSpPr>
              <a:spLocks noChangeArrowheads="1"/>
            </p:cNvSpPr>
            <p:nvPr/>
          </p:nvSpPr>
          <p:spPr bwMode="auto">
            <a:xfrm>
              <a:off x="3840" y="2256"/>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&gt;1/3 </a:t>
              </a:r>
              <a:r>
                <a:rPr lang="en-US" altLang="zh-CN" sz="2800" i="1"/>
                <a:t>U</a:t>
              </a:r>
              <a:r>
                <a:rPr lang="en-US" altLang="zh-CN" sz="2800" baseline="-25000"/>
                <a:t>CC</a:t>
              </a:r>
            </a:p>
          </p:txBody>
        </p:sp>
        <p:sp>
          <p:nvSpPr>
            <p:cNvPr id="118815" name="Text Box 19"/>
            <p:cNvSpPr txBox="1">
              <a:spLocks noChangeArrowheads="1"/>
            </p:cNvSpPr>
            <p:nvPr/>
          </p:nvSpPr>
          <p:spPr bwMode="auto">
            <a:xfrm>
              <a:off x="4896" y="225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1</a:t>
              </a:r>
            </a:p>
          </p:txBody>
        </p:sp>
        <p:sp>
          <p:nvSpPr>
            <p:cNvPr id="118816" name="Rectangle 20"/>
            <p:cNvSpPr>
              <a:spLocks noChangeArrowheads="1"/>
            </p:cNvSpPr>
            <p:nvPr/>
          </p:nvSpPr>
          <p:spPr bwMode="auto">
            <a:xfrm>
              <a:off x="5328" y="22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1</a:t>
              </a:r>
            </a:p>
          </p:txBody>
        </p:sp>
      </p:grpSp>
      <p:sp>
        <p:nvSpPr>
          <p:cNvPr id="306197" name="Oval 21"/>
          <p:cNvSpPr>
            <a:spLocks noChangeArrowheads="1"/>
          </p:cNvSpPr>
          <p:nvPr/>
        </p:nvSpPr>
        <p:spPr bwMode="auto">
          <a:xfrm>
            <a:off x="7264400" y="4267200"/>
            <a:ext cx="1371600" cy="457200"/>
          </a:xfrm>
          <a:prstGeom prst="ellipse">
            <a:avLst/>
          </a:prstGeom>
          <a:solidFill>
            <a:srgbClr val="FFFFFF"/>
          </a:solidFill>
          <a:ln w="38100">
            <a:solidFill>
              <a:srgbClr val="3333CC"/>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 name="Group 22"/>
          <p:cNvGrpSpPr>
            <a:grpSpLocks/>
          </p:cNvGrpSpPr>
          <p:nvPr/>
        </p:nvGrpSpPr>
        <p:grpSpPr bwMode="auto">
          <a:xfrm>
            <a:off x="4368800" y="4191000"/>
            <a:ext cx="4171950" cy="519113"/>
            <a:chOff x="2928" y="2640"/>
            <a:chExt cx="2628" cy="327"/>
          </a:xfrm>
        </p:grpSpPr>
        <p:sp>
          <p:nvSpPr>
            <p:cNvPr id="118809" name="Rectangle 23"/>
            <p:cNvSpPr>
              <a:spLocks noChangeArrowheads="1"/>
            </p:cNvSpPr>
            <p:nvPr/>
          </p:nvSpPr>
          <p:spPr bwMode="auto">
            <a:xfrm>
              <a:off x="2928" y="2640"/>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&gt;2/3 </a:t>
              </a:r>
              <a:r>
                <a:rPr lang="en-US" altLang="zh-CN" sz="2800" i="1"/>
                <a:t>U</a:t>
              </a:r>
              <a:r>
                <a:rPr lang="en-US" altLang="zh-CN" sz="2800" baseline="-25000"/>
                <a:t>CC</a:t>
              </a:r>
            </a:p>
          </p:txBody>
        </p:sp>
        <p:sp>
          <p:nvSpPr>
            <p:cNvPr id="118810" name="Rectangle 24"/>
            <p:cNvSpPr>
              <a:spLocks noChangeArrowheads="1"/>
            </p:cNvSpPr>
            <p:nvPr/>
          </p:nvSpPr>
          <p:spPr bwMode="auto">
            <a:xfrm>
              <a:off x="3840" y="2640"/>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&lt;1/3 </a:t>
              </a:r>
              <a:r>
                <a:rPr lang="en-US" altLang="zh-CN" sz="2800" i="1"/>
                <a:t>U</a:t>
              </a:r>
              <a:r>
                <a:rPr lang="en-US" altLang="zh-CN" sz="2800" baseline="-25000"/>
                <a:t>CC</a:t>
              </a:r>
            </a:p>
          </p:txBody>
        </p:sp>
        <p:sp>
          <p:nvSpPr>
            <p:cNvPr id="118811" name="Rectangle 25"/>
            <p:cNvSpPr>
              <a:spLocks noChangeArrowheads="1"/>
            </p:cNvSpPr>
            <p:nvPr/>
          </p:nvSpPr>
          <p:spPr bwMode="auto">
            <a:xfrm>
              <a:off x="4896"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sp>
          <p:nvSpPr>
            <p:cNvPr id="118812" name="Rectangle 26"/>
            <p:cNvSpPr>
              <a:spLocks noChangeArrowheads="1"/>
            </p:cNvSpPr>
            <p:nvPr/>
          </p:nvSpPr>
          <p:spPr bwMode="auto">
            <a:xfrm>
              <a:off x="5328"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grpSp>
      <p:grpSp>
        <p:nvGrpSpPr>
          <p:cNvPr id="118794" name="Group 27"/>
          <p:cNvGrpSpPr>
            <a:grpSpLocks/>
          </p:cNvGrpSpPr>
          <p:nvPr/>
        </p:nvGrpSpPr>
        <p:grpSpPr bwMode="auto">
          <a:xfrm>
            <a:off x="4597400" y="1676400"/>
            <a:ext cx="4114800" cy="3200400"/>
            <a:chOff x="3072" y="1056"/>
            <a:chExt cx="2592" cy="2016"/>
          </a:xfrm>
        </p:grpSpPr>
        <p:sp>
          <p:nvSpPr>
            <p:cNvPr id="118801" name="Line 28"/>
            <p:cNvSpPr>
              <a:spLocks noChangeShapeType="1"/>
            </p:cNvSpPr>
            <p:nvPr/>
          </p:nvSpPr>
          <p:spPr bwMode="auto">
            <a:xfrm>
              <a:off x="3168" y="3072"/>
              <a:ext cx="249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02" name="Line 29"/>
            <p:cNvSpPr>
              <a:spLocks noChangeShapeType="1"/>
            </p:cNvSpPr>
            <p:nvPr/>
          </p:nvSpPr>
          <p:spPr bwMode="auto">
            <a:xfrm>
              <a:off x="4800" y="1056"/>
              <a:ext cx="0" cy="20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03" name="Rectangle 30"/>
            <p:cNvSpPr>
              <a:spLocks noChangeArrowheads="1"/>
            </p:cNvSpPr>
            <p:nvPr/>
          </p:nvSpPr>
          <p:spPr bwMode="auto">
            <a:xfrm>
              <a:off x="4806" y="1056"/>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R</a:t>
              </a:r>
              <a:r>
                <a:rPr lang="en-US" altLang="zh-CN" sz="2800" baseline="-25000"/>
                <a:t>D</a:t>
              </a:r>
            </a:p>
          </p:txBody>
        </p:sp>
        <p:sp>
          <p:nvSpPr>
            <p:cNvPr id="118804" name="Rectangle 31"/>
            <p:cNvSpPr>
              <a:spLocks noChangeArrowheads="1"/>
            </p:cNvSpPr>
            <p:nvPr/>
          </p:nvSpPr>
          <p:spPr bwMode="auto">
            <a:xfrm>
              <a:off x="5280" y="1056"/>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S</a:t>
              </a:r>
              <a:r>
                <a:rPr lang="en-US" altLang="zh-CN" sz="2800" baseline="-25000"/>
                <a:t>D</a:t>
              </a:r>
            </a:p>
          </p:txBody>
        </p:sp>
        <p:sp>
          <p:nvSpPr>
            <p:cNvPr id="118805" name="Rectangle 32"/>
            <p:cNvSpPr>
              <a:spLocks noChangeArrowheads="1"/>
            </p:cNvSpPr>
            <p:nvPr/>
          </p:nvSpPr>
          <p:spPr bwMode="auto">
            <a:xfrm>
              <a:off x="3222" y="105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V</a:t>
              </a:r>
              <a:r>
                <a:rPr lang="en-US" altLang="zh-CN" sz="2800" baseline="-25000"/>
                <a:t>6</a:t>
              </a:r>
            </a:p>
          </p:txBody>
        </p:sp>
        <p:sp>
          <p:nvSpPr>
            <p:cNvPr id="118806" name="Rectangle 33"/>
            <p:cNvSpPr>
              <a:spLocks noChangeArrowheads="1"/>
            </p:cNvSpPr>
            <p:nvPr/>
          </p:nvSpPr>
          <p:spPr bwMode="auto">
            <a:xfrm>
              <a:off x="4086" y="105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V</a:t>
              </a:r>
              <a:r>
                <a:rPr lang="en-US" altLang="zh-CN" sz="2800" baseline="-25000"/>
                <a:t>2</a:t>
              </a:r>
            </a:p>
          </p:txBody>
        </p:sp>
        <p:sp>
          <p:nvSpPr>
            <p:cNvPr id="118807" name="Line 34"/>
            <p:cNvSpPr>
              <a:spLocks noChangeShapeType="1"/>
            </p:cNvSpPr>
            <p:nvPr/>
          </p:nvSpPr>
          <p:spPr bwMode="auto">
            <a:xfrm>
              <a:off x="3840" y="1056"/>
              <a:ext cx="0" cy="20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08" name="Line 35"/>
            <p:cNvSpPr>
              <a:spLocks noChangeShapeType="1"/>
            </p:cNvSpPr>
            <p:nvPr/>
          </p:nvSpPr>
          <p:spPr bwMode="auto">
            <a:xfrm>
              <a:off x="3072" y="1392"/>
              <a:ext cx="259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6212" name="Text Box 36"/>
          <p:cNvSpPr txBox="1">
            <a:spLocks noChangeArrowheads="1"/>
          </p:cNvSpPr>
          <p:nvPr/>
        </p:nvSpPr>
        <p:spPr bwMode="auto">
          <a:xfrm>
            <a:off x="5511800" y="990600"/>
            <a:ext cx="1676400" cy="519113"/>
          </a:xfrm>
          <a:prstGeom prst="rect">
            <a:avLst/>
          </a:prstGeom>
          <a:noFill/>
          <a:ln w="9525">
            <a:noFill/>
            <a:miter lim="800000"/>
            <a:headEnd/>
            <a:tailEnd/>
          </a:ln>
          <a:effectLst/>
        </p:spPr>
        <p:txBody>
          <a:bodyPr>
            <a:spAutoFit/>
          </a:bodyPr>
          <a:lstStyle/>
          <a:p>
            <a:pPr algn="ctr">
              <a:spcBef>
                <a:spcPct val="50000"/>
              </a:spcBef>
              <a:defRPr/>
            </a:pPr>
            <a:r>
              <a:rPr lang="zh-CN" altLang="en-US" sz="2800">
                <a:solidFill>
                  <a:srgbClr val="FF3300"/>
                </a:solidFill>
                <a:effectLst>
                  <a:outerShdw blurRad="38100" dist="38100" dir="2700000" algn="tl">
                    <a:srgbClr val="C0C0C0"/>
                  </a:outerShdw>
                </a:effectLst>
              </a:rPr>
              <a:t>比较结果</a:t>
            </a:r>
          </a:p>
        </p:txBody>
      </p:sp>
      <p:sp>
        <p:nvSpPr>
          <p:cNvPr id="306214" name="AutoShape 38" descr="40%"/>
          <p:cNvSpPr>
            <a:spLocks noChangeArrowheads="1"/>
          </p:cNvSpPr>
          <p:nvPr/>
        </p:nvSpPr>
        <p:spPr bwMode="auto">
          <a:xfrm>
            <a:off x="6654800" y="5105400"/>
            <a:ext cx="1219200" cy="533400"/>
          </a:xfrm>
          <a:prstGeom prst="wedgeEllipseCallout">
            <a:avLst>
              <a:gd name="adj1" fmla="val 68231"/>
              <a:gd name="adj2" fmla="val -166963"/>
            </a:avLst>
          </a:prstGeom>
          <a:pattFill prst="pct40">
            <a:fgClr>
              <a:srgbClr val="FFCCCC"/>
            </a:fgClr>
            <a:bgClr>
              <a:srgbClr val="FFFFFF"/>
            </a:bgClr>
          </a:pattFill>
          <a:ln w="952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333CC"/>
                </a:solidFill>
              </a:rPr>
              <a:t>不允许</a:t>
            </a:r>
            <a:endParaRPr lang="zh-CN" altLang="en-US" b="0">
              <a:solidFill>
                <a:srgbClr val="FF3300"/>
              </a:solidFill>
            </a:endParaRPr>
          </a:p>
        </p:txBody>
      </p:sp>
      <p:sp>
        <p:nvSpPr>
          <p:cNvPr id="118797" name="Line 100"/>
          <p:cNvSpPr>
            <a:spLocks noChangeShapeType="1"/>
          </p:cNvSpPr>
          <p:nvPr/>
        </p:nvSpPr>
        <p:spPr bwMode="auto">
          <a:xfrm>
            <a:off x="7439025" y="17907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798" name="Line 101"/>
          <p:cNvSpPr>
            <a:spLocks noChangeShapeType="1"/>
          </p:cNvSpPr>
          <p:nvPr/>
        </p:nvSpPr>
        <p:spPr bwMode="auto">
          <a:xfrm>
            <a:off x="8178800" y="1787525"/>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6213" name="AutoShape 37" descr="40%"/>
          <p:cNvSpPr>
            <a:spLocks noChangeArrowheads="1"/>
          </p:cNvSpPr>
          <p:nvPr/>
        </p:nvSpPr>
        <p:spPr bwMode="auto">
          <a:xfrm>
            <a:off x="381000" y="5257800"/>
            <a:ext cx="1219200" cy="533400"/>
          </a:xfrm>
          <a:prstGeom prst="wedgeEllipseCallout">
            <a:avLst>
              <a:gd name="adj1" fmla="val 80468"/>
              <a:gd name="adj2" fmla="val -173810"/>
            </a:avLst>
          </a:prstGeom>
          <a:pattFill prst="pct40">
            <a:fgClr>
              <a:srgbClr val="00FF00"/>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1/3 </a:t>
            </a:r>
            <a:r>
              <a:rPr lang="en-US" altLang="zh-CN" i="1">
                <a:solidFill>
                  <a:srgbClr val="FF3300"/>
                </a:solidFill>
              </a:rPr>
              <a:t>U</a:t>
            </a:r>
            <a:r>
              <a:rPr lang="en-US" altLang="zh-CN" baseline="-25000">
                <a:solidFill>
                  <a:srgbClr val="FF3300"/>
                </a:solidFill>
              </a:rPr>
              <a:t>CC</a:t>
            </a:r>
            <a:endParaRPr lang="en-US" altLang="zh-CN" b="0">
              <a:solidFill>
                <a:srgbClr val="FF3300"/>
              </a:solidFill>
            </a:endParaRPr>
          </a:p>
        </p:txBody>
      </p:sp>
      <p:sp>
        <p:nvSpPr>
          <p:cNvPr id="306215" name="AutoShape 39" descr="40%"/>
          <p:cNvSpPr>
            <a:spLocks noChangeArrowheads="1"/>
          </p:cNvSpPr>
          <p:nvPr/>
        </p:nvSpPr>
        <p:spPr bwMode="auto">
          <a:xfrm>
            <a:off x="304800" y="685800"/>
            <a:ext cx="1219200" cy="533400"/>
          </a:xfrm>
          <a:prstGeom prst="wedgeEllipseCallout">
            <a:avLst>
              <a:gd name="adj1" fmla="val 92190"/>
              <a:gd name="adj2" fmla="val 189880"/>
            </a:avLst>
          </a:prstGeom>
          <a:pattFill prst="pct40">
            <a:fgClr>
              <a:srgbClr val="FFCCFF"/>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2/3 </a:t>
            </a:r>
            <a:r>
              <a:rPr lang="en-US" altLang="zh-CN" i="1">
                <a:solidFill>
                  <a:srgbClr val="FF3300"/>
                </a:solidFill>
              </a:rPr>
              <a:t>U</a:t>
            </a:r>
            <a:r>
              <a:rPr lang="en-US" altLang="zh-CN" baseline="-25000">
                <a:solidFill>
                  <a:srgbClr val="FF3300"/>
                </a:solidFill>
              </a:rPr>
              <a:t>CC</a:t>
            </a:r>
            <a:endParaRPr lang="en-US" altLang="zh-CN" b="0">
              <a:solidFill>
                <a:srgbClr val="FF3300"/>
              </a:solidFill>
            </a:endParaRPr>
          </a:p>
        </p:txBody>
      </p:sp>
    </p:spTree>
    <p:extLst>
      <p:ext uri="{BB962C8B-B14F-4D97-AF65-F5344CB8AC3E}">
        <p14:creationId xmlns:p14="http://schemas.microsoft.com/office/powerpoint/2010/main" val="139809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215"/>
                                        </p:tgtEl>
                                        <p:attrNameLst>
                                          <p:attrName>style.visibility</p:attrName>
                                        </p:attrNameLst>
                                      </p:cBhvr>
                                      <p:to>
                                        <p:strVal val="visible"/>
                                      </p:to>
                                    </p:set>
                                    <p:animEffect transition="in" filter="wipe(left)">
                                      <p:cBhvr>
                                        <p:cTn id="7" dur="500"/>
                                        <p:tgtEl>
                                          <p:spTgt spid="30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6213"/>
                                        </p:tgtEl>
                                        <p:attrNameLst>
                                          <p:attrName>style.visibility</p:attrName>
                                        </p:attrNameLst>
                                      </p:cBhvr>
                                      <p:to>
                                        <p:strVal val="visible"/>
                                      </p:to>
                                    </p:set>
                                    <p:animEffect transition="in" filter="wipe(left)">
                                      <p:cBhvr>
                                        <p:cTn id="12" dur="500"/>
                                        <p:tgtEl>
                                          <p:spTgt spid="3062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06197"/>
                                        </p:tgtEl>
                                        <p:attrNameLst>
                                          <p:attrName>style.visibility</p:attrName>
                                        </p:attrNameLst>
                                      </p:cBhvr>
                                      <p:to>
                                        <p:strVal val="visible"/>
                                      </p:to>
                                    </p:set>
                                    <p:animEffect transition="in" filter="barn(outVertical)">
                                      <p:cBhvr>
                                        <p:cTn id="37" dur="500"/>
                                        <p:tgtEl>
                                          <p:spTgt spid="306197"/>
                                        </p:tgtEl>
                                      </p:cBhvr>
                                    </p:animEffect>
                                  </p:childTnLst>
                                </p:cTn>
                              </p:par>
                            </p:childTnLst>
                          </p:cTn>
                        </p:par>
                        <p:par>
                          <p:cTn id="38" fill="hold" nodeType="afterGroup">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306214"/>
                                        </p:tgtEl>
                                        <p:attrNameLst>
                                          <p:attrName>style.visibility</p:attrName>
                                        </p:attrNameLst>
                                      </p:cBhvr>
                                      <p:to>
                                        <p:strVal val="visible"/>
                                      </p:to>
                                    </p:set>
                                    <p:animEffect transition="in" filter="wipe(down)">
                                      <p:cBhvr>
                                        <p:cTn id="41" dur="500"/>
                                        <p:tgtEl>
                                          <p:spTgt spid="306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97" grpId="0" animBg="1"/>
      <p:bldP spid="306214" grpId="0" animBg="1" autoUpdateAnimBg="0"/>
      <p:bldP spid="306213" grpId="0" animBg="1" autoUpdateAnimBg="0"/>
      <p:bldP spid="306215"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51" name="Rectangle 27"/>
          <p:cNvSpPr>
            <a:spLocks noChangeArrowheads="1"/>
          </p:cNvSpPr>
          <p:nvPr/>
        </p:nvSpPr>
        <p:spPr bwMode="auto">
          <a:xfrm>
            <a:off x="2767956" y="3306212"/>
            <a:ext cx="1804987" cy="523875"/>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dirty="0">
                <a:solidFill>
                  <a:srgbClr val="002060"/>
                </a:solidFill>
                <a:latin typeface="Times New Roman" panose="02020603050405020304" pitchFamily="18" charset="0"/>
                <a:cs typeface="Times New Roman" panose="02020603050405020304" pitchFamily="18" charset="0"/>
              </a:rPr>
              <a:t>555</a:t>
            </a:r>
            <a:r>
              <a:rPr lang="zh-CN" altLang="en-US" sz="2800" b="1" dirty="0">
                <a:solidFill>
                  <a:srgbClr val="002060"/>
                </a:solidFill>
                <a:latin typeface="Times New Roman" panose="02020603050405020304" pitchFamily="18" charset="0"/>
                <a:cs typeface="Times New Roman" panose="02020603050405020304" pitchFamily="18" charset="0"/>
              </a:rPr>
              <a:t>功能表</a:t>
            </a:r>
          </a:p>
        </p:txBody>
      </p:sp>
      <p:pic>
        <p:nvPicPr>
          <p:cNvPr id="119812" name="Picture 91" descr="图片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68" y="567775"/>
            <a:ext cx="4527550"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C:\Users\Administrator\Desktop\图片15.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2518" y="877337"/>
            <a:ext cx="3786188"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6" descr="C:\Users\Administrator\Desktop\图片16.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018" y="3809450"/>
            <a:ext cx="5407025"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464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251"/>
                                        </p:tgtEl>
                                        <p:attrNameLst>
                                          <p:attrName>style.visibility</p:attrName>
                                        </p:attrNameLst>
                                      </p:cBhvr>
                                      <p:to>
                                        <p:strVal val="visible"/>
                                      </p:to>
                                    </p:set>
                                    <p:animEffect transition="in" filter="wipe(left)">
                                      <p:cBhvr>
                                        <p:cTn id="12" dur="500"/>
                                        <p:tgtEl>
                                          <p:spTgt spid="30825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51"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654662" y="1684699"/>
            <a:ext cx="5421677" cy="523220"/>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由</a:t>
            </a:r>
            <a:r>
              <a:rPr lang="en-US" altLang="zh-CN" sz="2800" b="1">
                <a:solidFill>
                  <a:srgbClr val="E60000"/>
                </a:solidFill>
                <a:latin typeface="Times New Roman" panose="02020603050405020304" pitchFamily="18" charset="0"/>
                <a:cs typeface="Times New Roman" panose="02020603050405020304" pitchFamily="18" charset="0"/>
              </a:rPr>
              <a:t>555</a:t>
            </a:r>
            <a:r>
              <a:rPr lang="zh-CN" altLang="en-US" sz="2800" b="1">
                <a:solidFill>
                  <a:srgbClr val="E60000"/>
                </a:solidFill>
                <a:latin typeface="Times New Roman" panose="02020603050405020304" pitchFamily="18" charset="0"/>
                <a:cs typeface="Times New Roman" panose="02020603050405020304" pitchFamily="18" charset="0"/>
              </a:rPr>
              <a:t>定时器组成的多谐振荡器</a:t>
            </a:r>
          </a:p>
        </p:txBody>
      </p:sp>
      <p:sp>
        <p:nvSpPr>
          <p:cNvPr id="310275" name="Text Box 3"/>
          <p:cNvSpPr txBox="1">
            <a:spLocks noChangeArrowheads="1"/>
          </p:cNvSpPr>
          <p:nvPr/>
        </p:nvSpPr>
        <p:spPr bwMode="auto">
          <a:xfrm>
            <a:off x="685800" y="2240324"/>
            <a:ext cx="8062913" cy="1501775"/>
          </a:xfrm>
          <a:prstGeom prst="rect">
            <a:avLst/>
          </a:prstGeom>
          <a:noFill/>
          <a:ln w="9525">
            <a:noFill/>
            <a:miter lim="800000"/>
            <a:headEnd/>
            <a:tailEnd/>
          </a:ln>
          <a:effectLst/>
        </p:spPr>
        <p:txBody>
          <a:bodyPr>
            <a:spAutoFit/>
          </a:bodyPr>
          <a:lstStyle/>
          <a:p>
            <a:pPr>
              <a:lnSpc>
                <a:spcPct val="110000"/>
              </a:lnSpc>
              <a:defRPr/>
            </a:pPr>
            <a:r>
              <a:rPr lang="en-US" altLang="zh-CN" sz="2800" b="1">
                <a:solidFill>
                  <a:srgbClr val="006666"/>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多谐振荡器是一种无稳态触发器，接通电源后，不需外加触发信号，就能产生矩形波输出。由于</a:t>
            </a:r>
          </a:p>
          <a:p>
            <a:pPr>
              <a:lnSpc>
                <a:spcPct val="110000"/>
              </a:lnSpc>
              <a:defRPr/>
            </a:pPr>
            <a:r>
              <a:rPr lang="zh-CN" altLang="en-US" sz="2800" b="1">
                <a:latin typeface="Times New Roman" panose="02020603050405020304" pitchFamily="18" charset="0"/>
                <a:cs typeface="Times New Roman" panose="02020603050405020304" pitchFamily="18" charset="0"/>
              </a:rPr>
              <a:t>矩形波中含有丰富的谐波，故称为多谐振荡器。</a:t>
            </a:r>
          </a:p>
        </p:txBody>
      </p:sp>
      <p:sp>
        <p:nvSpPr>
          <p:cNvPr id="310276" name="Text Box 4"/>
          <p:cNvSpPr txBox="1">
            <a:spLocks noChangeArrowheads="1"/>
          </p:cNvSpPr>
          <p:nvPr/>
        </p:nvSpPr>
        <p:spPr bwMode="auto">
          <a:xfrm>
            <a:off x="685800" y="3688124"/>
            <a:ext cx="7772400" cy="1501775"/>
          </a:xfrm>
          <a:prstGeom prst="rect">
            <a:avLst/>
          </a:prstGeom>
          <a:noFill/>
          <a:ln w="9525">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多谐振荡器是一种常用的脉冲波形发生器</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触发器和时序电路中的时钟脉冲一般是由多谐振荡器产生的。</a:t>
            </a:r>
          </a:p>
        </p:txBody>
      </p:sp>
      <p:sp>
        <p:nvSpPr>
          <p:cNvPr id="310278" name="Text Box 6"/>
          <p:cNvSpPr txBox="1">
            <a:spLocks noChangeArrowheads="1"/>
          </p:cNvSpPr>
          <p:nvPr/>
        </p:nvSpPr>
        <p:spPr bwMode="auto">
          <a:xfrm>
            <a:off x="533400" y="1013187"/>
            <a:ext cx="4505325" cy="519112"/>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21.4.2   </a:t>
            </a:r>
            <a:r>
              <a:rPr lang="zh-CN" altLang="en-US" sz="2800" b="1">
                <a:solidFill>
                  <a:srgbClr val="000099"/>
                </a:solidFill>
                <a:latin typeface="Times New Roman" panose="02020603050405020304" pitchFamily="18" charset="0"/>
                <a:cs typeface="Times New Roman" panose="02020603050405020304" pitchFamily="18" charset="0"/>
              </a:rPr>
              <a:t>定时器电路的应用</a:t>
            </a:r>
          </a:p>
        </p:txBody>
      </p:sp>
    </p:spTree>
    <p:extLst>
      <p:ext uri="{BB962C8B-B14F-4D97-AF65-F5344CB8AC3E}">
        <p14:creationId xmlns:p14="http://schemas.microsoft.com/office/powerpoint/2010/main" val="3169548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wipe(left)">
                                      <p:cBhvr>
                                        <p:cTn id="7" dur="500"/>
                                        <p:tgtEl>
                                          <p:spTgt spid="310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0276"/>
                                        </p:tgtEl>
                                        <p:attrNameLst>
                                          <p:attrName>style.visibility</p:attrName>
                                        </p:attrNameLst>
                                      </p:cBhvr>
                                      <p:to>
                                        <p:strVal val="visible"/>
                                      </p:to>
                                    </p:set>
                                    <p:animEffect transition="in" filter="wipe(left)">
                                      <p:cBhvr>
                                        <p:cTn id="12" dur="500"/>
                                        <p:tgtEl>
                                          <p:spTgt spid="31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autoUpdateAnimBg="0"/>
      <p:bldP spid="310276"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76" descr="图片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119188"/>
            <a:ext cx="6342062"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422" name="Line 102"/>
          <p:cNvSpPr>
            <a:spLocks noChangeShapeType="1"/>
          </p:cNvSpPr>
          <p:nvPr/>
        </p:nvSpPr>
        <p:spPr bwMode="auto">
          <a:xfrm>
            <a:off x="1908175" y="1981200"/>
            <a:ext cx="0" cy="3505200"/>
          </a:xfrm>
          <a:prstGeom prst="line">
            <a:avLst/>
          </a:prstGeom>
          <a:noFill/>
          <a:ln w="38100">
            <a:solidFill>
              <a:srgbClr val="0033CC"/>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2423" name="Rectangle 103"/>
          <p:cNvSpPr>
            <a:spLocks noGrp="1" noChangeArrowheads="1"/>
          </p:cNvSpPr>
          <p:nvPr>
            <p:ph type="title"/>
          </p:nvPr>
        </p:nvSpPr>
        <p:spPr bwMode="auto">
          <a:xfrm>
            <a:off x="533400" y="533400"/>
            <a:ext cx="5410200" cy="381000"/>
          </a:xfrm>
          <a:ln>
            <a:miter lim="800000"/>
            <a:headEnd/>
            <a:tailEnd/>
          </a:ln>
        </p:spPr>
        <p:txBody>
          <a:bodyPr vert="horz" wrap="square" lIns="91440" tIns="45720" rIns="91440" bIns="45720" numCol="1" anchor="ctr" anchorCtr="0" compatLnSpc="1">
            <a:prstTxWarp prst="textNoShape">
              <a:avLst/>
            </a:prstTxWarp>
          </a:bodyPr>
          <a:lstStyle/>
          <a:p>
            <a:pPr algn="l" eaLnBrk="1" hangingPunct="1">
              <a:spcBef>
                <a:spcPct val="50000"/>
              </a:spcBef>
              <a:defRPr/>
            </a:pPr>
            <a:r>
              <a:rPr lang="en-US" altLang="zh-CN" sz="2800" b="1" smtClean="0">
                <a:solidFill>
                  <a:srgbClr val="E60000"/>
                </a:solidFill>
                <a:latin typeface="Times New Roman" panose="02020603050405020304" pitchFamily="18" charset="0"/>
                <a:cs typeface="Times New Roman" panose="02020603050405020304" pitchFamily="18" charset="0"/>
              </a:rPr>
              <a:t>1. </a:t>
            </a:r>
            <a:r>
              <a:rPr lang="zh-CN" altLang="en-US" sz="2800" b="1" smtClean="0">
                <a:solidFill>
                  <a:srgbClr val="E60000"/>
                </a:solidFill>
                <a:latin typeface="Times New Roman" panose="02020603050405020304" pitchFamily="18" charset="0"/>
                <a:cs typeface="Times New Roman" panose="02020603050405020304" pitchFamily="18" charset="0"/>
              </a:rPr>
              <a:t>由</a:t>
            </a:r>
            <a:r>
              <a:rPr lang="en-US" altLang="zh-CN" sz="2800" b="1" smtClean="0">
                <a:solidFill>
                  <a:srgbClr val="E60000"/>
                </a:solidFill>
                <a:latin typeface="Times New Roman" panose="02020603050405020304" pitchFamily="18" charset="0"/>
                <a:cs typeface="Times New Roman" panose="02020603050405020304" pitchFamily="18" charset="0"/>
              </a:rPr>
              <a:t>555</a:t>
            </a:r>
            <a:r>
              <a:rPr lang="zh-CN" altLang="en-US" sz="2800" b="1" smtClean="0">
                <a:solidFill>
                  <a:srgbClr val="E60000"/>
                </a:solidFill>
                <a:latin typeface="Times New Roman" panose="02020603050405020304" pitchFamily="18" charset="0"/>
                <a:cs typeface="Times New Roman" panose="02020603050405020304" pitchFamily="18" charset="0"/>
              </a:rPr>
              <a:t>定时器组成的多谐振荡器</a:t>
            </a:r>
          </a:p>
        </p:txBody>
      </p:sp>
      <p:sp>
        <p:nvSpPr>
          <p:cNvPr id="312424" name="AutoShape 104"/>
          <p:cNvSpPr>
            <a:spLocks noChangeArrowheads="1"/>
          </p:cNvSpPr>
          <p:nvPr/>
        </p:nvSpPr>
        <p:spPr bwMode="auto">
          <a:xfrm>
            <a:off x="2133600" y="914400"/>
            <a:ext cx="1603375" cy="457200"/>
          </a:xfrm>
          <a:prstGeom prst="wedgeEllipseCallout">
            <a:avLst>
              <a:gd name="adj1" fmla="val 71287"/>
              <a:gd name="adj2" fmla="val 109722"/>
            </a:avLst>
          </a:prstGeom>
          <a:solidFill>
            <a:srgbClr val="0099C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bg1"/>
                </a:solidFill>
                <a:cs typeface="Times New Roman" panose="02020603050405020304" pitchFamily="18" charset="0"/>
              </a:rPr>
              <a:t>接通电源</a:t>
            </a:r>
          </a:p>
        </p:txBody>
      </p:sp>
      <p:sp>
        <p:nvSpPr>
          <p:cNvPr id="312425" name="Line 105"/>
          <p:cNvSpPr>
            <a:spLocks noChangeShapeType="1"/>
          </p:cNvSpPr>
          <p:nvPr/>
        </p:nvSpPr>
        <p:spPr bwMode="auto">
          <a:xfrm flipV="1">
            <a:off x="1831975" y="3124200"/>
            <a:ext cx="0" cy="182880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2426" name="Line 106"/>
          <p:cNvSpPr>
            <a:spLocks noChangeShapeType="1"/>
          </p:cNvSpPr>
          <p:nvPr/>
        </p:nvSpPr>
        <p:spPr bwMode="auto">
          <a:xfrm>
            <a:off x="1831975" y="3124200"/>
            <a:ext cx="228600" cy="0"/>
          </a:xfrm>
          <a:prstGeom prst="line">
            <a:avLst/>
          </a:prstGeom>
          <a:noFill/>
          <a:ln w="38100">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2427" name="Line 107"/>
          <p:cNvSpPr>
            <a:spLocks noChangeShapeType="1"/>
          </p:cNvSpPr>
          <p:nvPr/>
        </p:nvSpPr>
        <p:spPr bwMode="auto">
          <a:xfrm>
            <a:off x="3203575" y="5257800"/>
            <a:ext cx="0" cy="381000"/>
          </a:xfrm>
          <a:prstGeom prst="line">
            <a:avLst/>
          </a:prstGeom>
          <a:noFill/>
          <a:ln w="38100">
            <a:solidFill>
              <a:srgbClr val="FF0066"/>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2" name="Group 108"/>
          <p:cNvGrpSpPr>
            <a:grpSpLocks/>
          </p:cNvGrpSpPr>
          <p:nvPr/>
        </p:nvGrpSpPr>
        <p:grpSpPr bwMode="auto">
          <a:xfrm>
            <a:off x="1831975" y="5181600"/>
            <a:ext cx="1371600" cy="457200"/>
            <a:chOff x="1152" y="3408"/>
            <a:chExt cx="864" cy="288"/>
          </a:xfrm>
        </p:grpSpPr>
        <p:sp>
          <p:nvSpPr>
            <p:cNvPr id="121927" name="Line 109"/>
            <p:cNvSpPr>
              <a:spLocks noChangeShapeType="1"/>
            </p:cNvSpPr>
            <p:nvPr/>
          </p:nvSpPr>
          <p:spPr bwMode="auto">
            <a:xfrm>
              <a:off x="1152" y="3696"/>
              <a:ext cx="864" cy="0"/>
            </a:xfrm>
            <a:prstGeom prst="line">
              <a:avLst/>
            </a:prstGeom>
            <a:noFill/>
            <a:ln w="38100">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928" name="Line 110"/>
            <p:cNvSpPr>
              <a:spLocks noChangeShapeType="1"/>
            </p:cNvSpPr>
            <p:nvPr/>
          </p:nvSpPr>
          <p:spPr bwMode="auto">
            <a:xfrm flipV="1">
              <a:off x="1152" y="3408"/>
              <a:ext cx="0" cy="288"/>
            </a:xfrm>
            <a:prstGeom prst="line">
              <a:avLst/>
            </a:prstGeom>
            <a:noFill/>
            <a:ln w="38100">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111"/>
          <p:cNvGrpSpPr>
            <a:grpSpLocks/>
          </p:cNvGrpSpPr>
          <p:nvPr/>
        </p:nvGrpSpPr>
        <p:grpSpPr bwMode="auto">
          <a:xfrm>
            <a:off x="2060575" y="3124200"/>
            <a:ext cx="1219200" cy="2057400"/>
            <a:chOff x="624" y="1920"/>
            <a:chExt cx="1008" cy="816"/>
          </a:xfrm>
        </p:grpSpPr>
        <p:sp>
          <p:nvSpPr>
            <p:cNvPr id="121925" name="Line 112"/>
            <p:cNvSpPr>
              <a:spLocks noChangeShapeType="1"/>
            </p:cNvSpPr>
            <p:nvPr/>
          </p:nvSpPr>
          <p:spPr bwMode="auto">
            <a:xfrm flipV="1">
              <a:off x="624" y="1920"/>
              <a:ext cx="0" cy="81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926" name="Line 113"/>
            <p:cNvSpPr>
              <a:spLocks noChangeShapeType="1"/>
            </p:cNvSpPr>
            <p:nvPr/>
          </p:nvSpPr>
          <p:spPr bwMode="auto">
            <a:xfrm>
              <a:off x="624" y="2736"/>
              <a:ext cx="1008" cy="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12434" name="Text Box 114" descr="40%"/>
          <p:cNvSpPr txBox="1">
            <a:spLocks noChangeArrowheads="1"/>
          </p:cNvSpPr>
          <p:nvPr/>
        </p:nvSpPr>
        <p:spPr bwMode="auto">
          <a:xfrm>
            <a:off x="495662" y="3669397"/>
            <a:ext cx="877163" cy="646331"/>
          </a:xfrm>
          <a:prstGeom prst="rect">
            <a:avLst/>
          </a:prstGeom>
          <a:pattFill prst="pct40">
            <a:fgClr>
              <a:srgbClr val="00CCFF"/>
            </a:fgClr>
            <a:bgClr>
              <a:srgbClr val="FFFFFF"/>
            </a:bgClr>
          </a:pattFill>
          <a:ln w="9525">
            <a:noFill/>
            <a:miter lim="800000"/>
            <a:headEnd/>
            <a:tailEnd/>
          </a:ln>
          <a:effectLst/>
        </p:spPr>
        <p:txBody>
          <a:bodyPr wrap="none" anchor="ctr">
            <a:spAutoFit/>
          </a:bodyPr>
          <a:lstStyle/>
          <a:p>
            <a:pPr algn="ctr">
              <a:defRPr/>
            </a:pPr>
            <a:r>
              <a:rPr lang="zh-CN" altLang="en-US" b="1">
                <a:solidFill>
                  <a:srgbClr val="FF3300"/>
                </a:solidFill>
                <a:latin typeface="Times New Roman" panose="02020603050405020304" pitchFamily="18" charset="0"/>
                <a:cs typeface="Times New Roman" panose="02020603050405020304" pitchFamily="18" charset="0"/>
              </a:rPr>
              <a:t>通电前</a:t>
            </a:r>
          </a:p>
          <a:p>
            <a:pPr algn="ctr">
              <a:defRPr/>
            </a:pPr>
            <a:r>
              <a:rPr lang="en-US" altLang="zh-CN" b="1" i="1">
                <a:solidFill>
                  <a:srgbClr val="FF3300"/>
                </a:solidFill>
                <a:latin typeface="Times New Roman" panose="02020603050405020304" pitchFamily="18" charset="0"/>
                <a:cs typeface="Times New Roman" panose="02020603050405020304" pitchFamily="18" charset="0"/>
              </a:rPr>
              <a:t>u</a:t>
            </a:r>
            <a:r>
              <a:rPr lang="en-US" altLang="zh-CN" b="1" baseline="-25000">
                <a:solidFill>
                  <a:srgbClr val="FF3300"/>
                </a:solidFill>
                <a:latin typeface="Times New Roman" panose="02020603050405020304" pitchFamily="18" charset="0"/>
                <a:cs typeface="Times New Roman" panose="02020603050405020304" pitchFamily="18" charset="0"/>
              </a:rPr>
              <a:t>C</a:t>
            </a:r>
            <a:r>
              <a:rPr lang="en-US" altLang="zh-CN" b="1">
                <a:solidFill>
                  <a:srgbClr val="FF3300"/>
                </a:solidFill>
                <a:latin typeface="Times New Roman" panose="02020603050405020304" pitchFamily="18" charset="0"/>
                <a:cs typeface="Times New Roman" panose="02020603050405020304" pitchFamily="18" charset="0"/>
              </a:rPr>
              <a:t>=0</a:t>
            </a:r>
          </a:p>
        </p:txBody>
      </p:sp>
      <p:grpSp>
        <p:nvGrpSpPr>
          <p:cNvPr id="4" name="Group 115"/>
          <p:cNvGrpSpPr>
            <a:grpSpLocks/>
          </p:cNvGrpSpPr>
          <p:nvPr/>
        </p:nvGrpSpPr>
        <p:grpSpPr bwMode="auto">
          <a:xfrm>
            <a:off x="5413375" y="2179638"/>
            <a:ext cx="409575" cy="2011362"/>
            <a:chOff x="3408" y="1517"/>
            <a:chExt cx="258" cy="1267"/>
          </a:xfrm>
        </p:grpSpPr>
        <p:sp>
          <p:nvSpPr>
            <p:cNvPr id="121923" name="Text Box 116"/>
            <p:cNvSpPr txBox="1">
              <a:spLocks noChangeArrowheads="1"/>
            </p:cNvSpPr>
            <p:nvPr/>
          </p:nvSpPr>
          <p:spPr bwMode="auto">
            <a:xfrm>
              <a:off x="3438" y="15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0</a:t>
              </a:r>
            </a:p>
          </p:txBody>
        </p:sp>
        <p:sp>
          <p:nvSpPr>
            <p:cNvPr id="121924" name="Text Box 117"/>
            <p:cNvSpPr txBox="1">
              <a:spLocks noChangeArrowheads="1"/>
            </p:cNvSpPr>
            <p:nvPr/>
          </p:nvSpPr>
          <p:spPr bwMode="auto">
            <a:xfrm>
              <a:off x="3408" y="24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a:t>
              </a:r>
            </a:p>
          </p:txBody>
        </p:sp>
      </p:grpSp>
      <p:sp>
        <p:nvSpPr>
          <p:cNvPr id="312438" name="Rectangle 118"/>
          <p:cNvSpPr>
            <a:spLocks noChangeArrowheads="1"/>
          </p:cNvSpPr>
          <p:nvPr/>
        </p:nvSpPr>
        <p:spPr bwMode="auto">
          <a:xfrm>
            <a:off x="7318375" y="2528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a:t>
            </a:r>
            <a:endParaRPr lang="en-US" altLang="zh-CN" sz="2800">
              <a:solidFill>
                <a:srgbClr val="FF3300"/>
              </a:solidFill>
              <a:cs typeface="Times New Roman" panose="02020603050405020304" pitchFamily="18" charset="0"/>
            </a:endParaRPr>
          </a:p>
        </p:txBody>
      </p:sp>
      <p:grpSp>
        <p:nvGrpSpPr>
          <p:cNvPr id="5" name="Group 119"/>
          <p:cNvGrpSpPr>
            <a:grpSpLocks/>
          </p:cNvGrpSpPr>
          <p:nvPr/>
        </p:nvGrpSpPr>
        <p:grpSpPr bwMode="auto">
          <a:xfrm>
            <a:off x="5413375" y="2133600"/>
            <a:ext cx="381000" cy="2057400"/>
            <a:chOff x="3408" y="1488"/>
            <a:chExt cx="240" cy="1296"/>
          </a:xfrm>
        </p:grpSpPr>
        <p:grpSp>
          <p:nvGrpSpPr>
            <p:cNvPr id="121917" name="Group 120"/>
            <p:cNvGrpSpPr>
              <a:grpSpLocks/>
            </p:cNvGrpSpPr>
            <p:nvPr/>
          </p:nvGrpSpPr>
          <p:grpSpPr bwMode="auto">
            <a:xfrm>
              <a:off x="3408" y="1488"/>
              <a:ext cx="228" cy="327"/>
              <a:chOff x="5328" y="1632"/>
              <a:chExt cx="228" cy="327"/>
            </a:xfrm>
          </p:grpSpPr>
          <p:sp>
            <p:nvSpPr>
              <p:cNvPr id="121921" name="Rectangle 121"/>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1922" name="Text Box 122"/>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121918" name="Group 123"/>
            <p:cNvGrpSpPr>
              <a:grpSpLocks/>
            </p:cNvGrpSpPr>
            <p:nvPr/>
          </p:nvGrpSpPr>
          <p:grpSpPr bwMode="auto">
            <a:xfrm>
              <a:off x="3420" y="2457"/>
              <a:ext cx="228" cy="327"/>
              <a:chOff x="5328" y="1632"/>
              <a:chExt cx="228" cy="327"/>
            </a:xfrm>
          </p:grpSpPr>
          <p:sp>
            <p:nvSpPr>
              <p:cNvPr id="121919" name="Rectangle 124"/>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1920" name="Text Box 125"/>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grpSp>
        <p:nvGrpSpPr>
          <p:cNvPr id="8" name="Group 126"/>
          <p:cNvGrpSpPr>
            <a:grpSpLocks/>
          </p:cNvGrpSpPr>
          <p:nvPr/>
        </p:nvGrpSpPr>
        <p:grpSpPr bwMode="auto">
          <a:xfrm>
            <a:off x="7315200" y="2590800"/>
            <a:ext cx="361950" cy="519113"/>
            <a:chOff x="5328" y="1632"/>
            <a:chExt cx="228" cy="327"/>
          </a:xfrm>
        </p:grpSpPr>
        <p:sp>
          <p:nvSpPr>
            <p:cNvPr id="121915" name="Rectangle 127"/>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1916" name="Text Box 128"/>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sp>
        <p:nvSpPr>
          <p:cNvPr id="312449" name="Line 129"/>
          <p:cNvSpPr>
            <a:spLocks noChangeShapeType="1"/>
          </p:cNvSpPr>
          <p:nvPr/>
        </p:nvSpPr>
        <p:spPr bwMode="auto">
          <a:xfrm>
            <a:off x="7924800" y="41148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9" name="Group 130"/>
          <p:cNvGrpSpPr>
            <a:grpSpLocks/>
          </p:cNvGrpSpPr>
          <p:nvPr/>
        </p:nvGrpSpPr>
        <p:grpSpPr bwMode="auto">
          <a:xfrm>
            <a:off x="8229600" y="4114800"/>
            <a:ext cx="304800" cy="457200"/>
            <a:chOff x="5328" y="2736"/>
            <a:chExt cx="192" cy="288"/>
          </a:xfrm>
        </p:grpSpPr>
        <p:sp>
          <p:nvSpPr>
            <p:cNvPr id="121913" name="Line 131"/>
            <p:cNvSpPr>
              <a:spLocks noChangeShapeType="1"/>
            </p:cNvSpPr>
            <p:nvPr/>
          </p:nvSpPr>
          <p:spPr bwMode="auto">
            <a:xfrm>
              <a:off x="5328" y="2736"/>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914" name="Line 132"/>
            <p:cNvSpPr>
              <a:spLocks noChangeShapeType="1"/>
            </p:cNvSpPr>
            <p:nvPr/>
          </p:nvSpPr>
          <p:spPr bwMode="auto">
            <a:xfrm>
              <a:off x="5328" y="3024"/>
              <a:ext cx="1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 name="Group 133"/>
          <p:cNvGrpSpPr>
            <a:grpSpLocks/>
          </p:cNvGrpSpPr>
          <p:nvPr/>
        </p:nvGrpSpPr>
        <p:grpSpPr bwMode="auto">
          <a:xfrm>
            <a:off x="8534400" y="4114800"/>
            <a:ext cx="304800" cy="457200"/>
            <a:chOff x="5520" y="2736"/>
            <a:chExt cx="192" cy="288"/>
          </a:xfrm>
        </p:grpSpPr>
        <p:sp>
          <p:nvSpPr>
            <p:cNvPr id="121911" name="Line 134"/>
            <p:cNvSpPr>
              <a:spLocks noChangeShapeType="1"/>
            </p:cNvSpPr>
            <p:nvPr/>
          </p:nvSpPr>
          <p:spPr bwMode="auto">
            <a:xfrm flipH="1" flipV="1">
              <a:off x="5520" y="2736"/>
              <a:ext cx="1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912" name="Line 135"/>
            <p:cNvSpPr>
              <a:spLocks noChangeShapeType="1"/>
            </p:cNvSpPr>
            <p:nvPr/>
          </p:nvSpPr>
          <p:spPr bwMode="auto">
            <a:xfrm flipH="1" flipV="1">
              <a:off x="5520" y="2736"/>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12456" name="AutoShape 136" descr="40%"/>
          <p:cNvSpPr>
            <a:spLocks noChangeArrowheads="1"/>
          </p:cNvSpPr>
          <p:nvPr/>
        </p:nvSpPr>
        <p:spPr bwMode="auto">
          <a:xfrm>
            <a:off x="3279775" y="3200400"/>
            <a:ext cx="1368425" cy="609600"/>
          </a:xfrm>
          <a:prstGeom prst="wedgeEllipseCallout">
            <a:avLst>
              <a:gd name="adj1" fmla="val -82019"/>
              <a:gd name="adj2" fmla="val 78125"/>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&gt;2/3 U</a:t>
            </a:r>
            <a:r>
              <a:rPr lang="en-US" altLang="zh-CN" baseline="-25000">
                <a:solidFill>
                  <a:srgbClr val="FF3300"/>
                </a:solidFill>
                <a:cs typeface="Times New Roman" panose="02020603050405020304" pitchFamily="18" charset="0"/>
              </a:rPr>
              <a:t>CC</a:t>
            </a:r>
          </a:p>
        </p:txBody>
      </p:sp>
      <p:grpSp>
        <p:nvGrpSpPr>
          <p:cNvPr id="11" name="Group 139"/>
          <p:cNvGrpSpPr>
            <a:grpSpLocks/>
          </p:cNvGrpSpPr>
          <p:nvPr/>
        </p:nvGrpSpPr>
        <p:grpSpPr bwMode="auto">
          <a:xfrm>
            <a:off x="5988050" y="4068763"/>
            <a:ext cx="1136650" cy="1047750"/>
            <a:chOff x="3770" y="2707"/>
            <a:chExt cx="716" cy="660"/>
          </a:xfrm>
        </p:grpSpPr>
        <p:sp>
          <p:nvSpPr>
            <p:cNvPr id="121907" name="Rectangle 140" descr="40%"/>
            <p:cNvSpPr>
              <a:spLocks noChangeArrowheads="1"/>
            </p:cNvSpPr>
            <p:nvPr/>
          </p:nvSpPr>
          <p:spPr bwMode="auto">
            <a:xfrm>
              <a:off x="3825" y="2707"/>
              <a:ext cx="6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R</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=1</a:t>
              </a:r>
              <a:endParaRPr lang="en-US" altLang="zh-CN" sz="2800" baseline="-25000">
                <a:solidFill>
                  <a:schemeClr val="accent2"/>
                </a:solidFill>
                <a:cs typeface="Times New Roman" panose="02020603050405020304" pitchFamily="18" charset="0"/>
              </a:endParaRPr>
            </a:p>
          </p:txBody>
        </p:sp>
        <p:sp>
          <p:nvSpPr>
            <p:cNvPr id="121908" name="Rectangle 141" descr="40%"/>
            <p:cNvSpPr>
              <a:spLocks noChangeArrowheads="1"/>
            </p:cNvSpPr>
            <p:nvPr/>
          </p:nvSpPr>
          <p:spPr bwMode="auto">
            <a:xfrm>
              <a:off x="3770" y="3040"/>
              <a:ext cx="7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S</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=0</a:t>
              </a:r>
            </a:p>
          </p:txBody>
        </p:sp>
        <p:sp>
          <p:nvSpPr>
            <p:cNvPr id="121909" name="Line 142"/>
            <p:cNvSpPr>
              <a:spLocks noChangeShapeType="1"/>
            </p:cNvSpPr>
            <p:nvPr/>
          </p:nvSpPr>
          <p:spPr bwMode="auto">
            <a:xfrm>
              <a:off x="3856" y="2736"/>
              <a:ext cx="16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910" name="Line 143"/>
            <p:cNvSpPr>
              <a:spLocks noChangeShapeType="1"/>
            </p:cNvSpPr>
            <p:nvPr/>
          </p:nvSpPr>
          <p:spPr bwMode="auto">
            <a:xfrm>
              <a:off x="3865" y="3120"/>
              <a:ext cx="16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12464" name="Line 144"/>
          <p:cNvSpPr>
            <a:spLocks noChangeShapeType="1"/>
          </p:cNvSpPr>
          <p:nvPr/>
        </p:nvSpPr>
        <p:spPr bwMode="auto">
          <a:xfrm>
            <a:off x="4143375" y="1651000"/>
            <a:ext cx="2640013"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2465" name="Text Box 145"/>
          <p:cNvSpPr txBox="1">
            <a:spLocks noChangeArrowheads="1"/>
          </p:cNvSpPr>
          <p:nvPr/>
        </p:nvSpPr>
        <p:spPr bwMode="auto">
          <a:xfrm>
            <a:off x="1755775" y="187325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chemeClr val="accent2"/>
                </a:solidFill>
                <a:cs typeface="Times New Roman" panose="02020603050405020304" pitchFamily="18" charset="0"/>
              </a:rPr>
              <a:t>C</a:t>
            </a:r>
            <a:r>
              <a:rPr lang="zh-CN" altLang="en-US">
                <a:solidFill>
                  <a:schemeClr val="accent2"/>
                </a:solidFill>
                <a:cs typeface="Times New Roman" panose="02020603050405020304" pitchFamily="18" charset="0"/>
              </a:rPr>
              <a:t>充电</a:t>
            </a:r>
          </a:p>
        </p:txBody>
      </p:sp>
      <p:sp>
        <p:nvSpPr>
          <p:cNvPr id="312466" name="Text Box 146"/>
          <p:cNvSpPr txBox="1">
            <a:spLocks noChangeArrowheads="1"/>
          </p:cNvSpPr>
          <p:nvPr/>
        </p:nvSpPr>
        <p:spPr bwMode="auto">
          <a:xfrm>
            <a:off x="1752600" y="5745163"/>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0099"/>
                </a:solidFill>
                <a:cs typeface="Times New Roman" panose="02020603050405020304" pitchFamily="18" charset="0"/>
              </a:rPr>
              <a:t>C</a:t>
            </a:r>
            <a:r>
              <a:rPr lang="zh-CN" altLang="en-US">
                <a:solidFill>
                  <a:srgbClr val="000099"/>
                </a:solidFill>
                <a:cs typeface="Times New Roman" panose="02020603050405020304" pitchFamily="18" charset="0"/>
              </a:rPr>
              <a:t>放电</a:t>
            </a:r>
          </a:p>
        </p:txBody>
      </p:sp>
      <p:sp>
        <p:nvSpPr>
          <p:cNvPr id="312467" name="Text Box 147"/>
          <p:cNvSpPr txBox="1">
            <a:spLocks noChangeArrowheads="1"/>
          </p:cNvSpPr>
          <p:nvPr/>
        </p:nvSpPr>
        <p:spPr bwMode="auto">
          <a:xfrm>
            <a:off x="7924800" y="368776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1</a:t>
            </a:r>
          </a:p>
        </p:txBody>
      </p:sp>
      <p:sp>
        <p:nvSpPr>
          <p:cNvPr id="312468" name="AutoShape 148" descr="40%"/>
          <p:cNvSpPr>
            <a:spLocks noChangeArrowheads="1"/>
          </p:cNvSpPr>
          <p:nvPr/>
        </p:nvSpPr>
        <p:spPr bwMode="auto">
          <a:xfrm>
            <a:off x="3279775" y="3200400"/>
            <a:ext cx="1444625" cy="609600"/>
          </a:xfrm>
          <a:prstGeom prst="wedgeEllipseCallout">
            <a:avLst>
              <a:gd name="adj1" fmla="val -80329"/>
              <a:gd name="adj2" fmla="val 78125"/>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&lt;1/3 U</a:t>
            </a:r>
            <a:r>
              <a:rPr lang="en-US" altLang="zh-CN" baseline="-25000">
                <a:solidFill>
                  <a:srgbClr val="FF3300"/>
                </a:solidFill>
                <a:cs typeface="Times New Roman" panose="02020603050405020304" pitchFamily="18" charset="0"/>
              </a:rPr>
              <a:t>CC</a:t>
            </a:r>
          </a:p>
        </p:txBody>
      </p:sp>
      <p:grpSp>
        <p:nvGrpSpPr>
          <p:cNvPr id="12" name="Group 149"/>
          <p:cNvGrpSpPr>
            <a:grpSpLocks/>
          </p:cNvGrpSpPr>
          <p:nvPr/>
        </p:nvGrpSpPr>
        <p:grpSpPr bwMode="auto">
          <a:xfrm>
            <a:off x="919163" y="1651000"/>
            <a:ext cx="3146425" cy="4191000"/>
            <a:chOff x="579" y="1056"/>
            <a:chExt cx="1982" cy="2640"/>
          </a:xfrm>
        </p:grpSpPr>
        <p:sp>
          <p:nvSpPr>
            <p:cNvPr id="121883" name="Line 150"/>
            <p:cNvSpPr>
              <a:spLocks noChangeShapeType="1"/>
            </p:cNvSpPr>
            <p:nvPr/>
          </p:nvSpPr>
          <p:spPr bwMode="auto">
            <a:xfrm flipH="1">
              <a:off x="1383" y="3168"/>
              <a:ext cx="528"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4" name="Line 151"/>
            <p:cNvSpPr>
              <a:spLocks noChangeShapeType="1"/>
            </p:cNvSpPr>
            <p:nvPr/>
          </p:nvSpPr>
          <p:spPr bwMode="auto">
            <a:xfrm flipH="1">
              <a:off x="1767" y="1861"/>
              <a:ext cx="14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5" name="Line 152"/>
            <p:cNvSpPr>
              <a:spLocks noChangeShapeType="1"/>
            </p:cNvSpPr>
            <p:nvPr/>
          </p:nvSpPr>
          <p:spPr bwMode="auto">
            <a:xfrm>
              <a:off x="1776" y="1872"/>
              <a:ext cx="0" cy="672"/>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6" name="Line 153"/>
            <p:cNvSpPr>
              <a:spLocks noChangeShapeType="1"/>
            </p:cNvSpPr>
            <p:nvPr/>
          </p:nvSpPr>
          <p:spPr bwMode="auto">
            <a:xfrm flipH="1">
              <a:off x="1074" y="2544"/>
              <a:ext cx="86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7" name="Line 154"/>
            <p:cNvSpPr>
              <a:spLocks noChangeShapeType="1"/>
            </p:cNvSpPr>
            <p:nvPr/>
          </p:nvSpPr>
          <p:spPr bwMode="auto">
            <a:xfrm flipH="1">
              <a:off x="1081" y="1056"/>
              <a:ext cx="0" cy="336"/>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8" name="Line 155"/>
            <p:cNvSpPr>
              <a:spLocks noChangeShapeType="1"/>
            </p:cNvSpPr>
            <p:nvPr/>
          </p:nvSpPr>
          <p:spPr bwMode="auto">
            <a:xfrm>
              <a:off x="1081" y="1488"/>
              <a:ext cx="0" cy="816"/>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89" name="Rectangle 156"/>
            <p:cNvSpPr>
              <a:spLocks noChangeArrowheads="1"/>
            </p:cNvSpPr>
            <p:nvPr/>
          </p:nvSpPr>
          <p:spPr bwMode="auto">
            <a:xfrm>
              <a:off x="1034" y="1296"/>
              <a:ext cx="82" cy="253"/>
            </a:xfrm>
            <a:prstGeom prst="rect">
              <a:avLst/>
            </a:prstGeom>
            <a:solidFill>
              <a:srgbClr val="FFFFFF"/>
            </a:solidFill>
            <a:ln w="38100">
              <a:solidFill>
                <a:srgbClr val="CC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1890" name="Line 157"/>
            <p:cNvSpPr>
              <a:spLocks noChangeShapeType="1"/>
            </p:cNvSpPr>
            <p:nvPr/>
          </p:nvSpPr>
          <p:spPr bwMode="auto">
            <a:xfrm>
              <a:off x="1383" y="1833"/>
              <a:ext cx="1" cy="1344"/>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1" name="Line 158"/>
            <p:cNvSpPr>
              <a:spLocks noChangeShapeType="1"/>
            </p:cNvSpPr>
            <p:nvPr/>
          </p:nvSpPr>
          <p:spPr bwMode="auto">
            <a:xfrm flipH="1">
              <a:off x="1088" y="1824"/>
              <a:ext cx="309"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2" name="Text Box 159"/>
            <p:cNvSpPr txBox="1">
              <a:spLocks noChangeArrowheads="1"/>
            </p:cNvSpPr>
            <p:nvPr/>
          </p:nvSpPr>
          <p:spPr bwMode="auto">
            <a:xfrm>
              <a:off x="972" y="1449"/>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solidFill>
                  <a:srgbClr val="3333CC"/>
                </a:solidFill>
                <a:cs typeface="Times New Roman" panose="02020603050405020304" pitchFamily="18" charset="0"/>
              </a:endParaRPr>
            </a:p>
          </p:txBody>
        </p:sp>
        <p:sp>
          <p:nvSpPr>
            <p:cNvPr id="121893" name="Line 160"/>
            <p:cNvSpPr>
              <a:spLocks noChangeShapeType="1"/>
            </p:cNvSpPr>
            <p:nvPr/>
          </p:nvSpPr>
          <p:spPr bwMode="auto">
            <a:xfrm flipH="1">
              <a:off x="1080" y="2304"/>
              <a:ext cx="0" cy="768"/>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4" name="Line 161"/>
            <p:cNvSpPr>
              <a:spLocks noChangeShapeType="1"/>
            </p:cNvSpPr>
            <p:nvPr/>
          </p:nvSpPr>
          <p:spPr bwMode="auto">
            <a:xfrm>
              <a:off x="985" y="3072"/>
              <a:ext cx="19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5" name="Line 162"/>
            <p:cNvSpPr>
              <a:spLocks noChangeShapeType="1"/>
            </p:cNvSpPr>
            <p:nvPr/>
          </p:nvSpPr>
          <p:spPr bwMode="auto">
            <a:xfrm>
              <a:off x="983" y="3168"/>
              <a:ext cx="19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6" name="Line 163"/>
            <p:cNvSpPr>
              <a:spLocks noChangeShapeType="1"/>
            </p:cNvSpPr>
            <p:nvPr/>
          </p:nvSpPr>
          <p:spPr bwMode="auto">
            <a:xfrm>
              <a:off x="1079" y="3168"/>
              <a:ext cx="0" cy="528"/>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7" name="Line 164"/>
            <p:cNvSpPr>
              <a:spLocks noChangeShapeType="1"/>
            </p:cNvSpPr>
            <p:nvPr/>
          </p:nvSpPr>
          <p:spPr bwMode="auto">
            <a:xfrm>
              <a:off x="1008" y="3696"/>
              <a:ext cx="14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1898" name="Rectangle 165"/>
            <p:cNvSpPr>
              <a:spLocks noChangeArrowheads="1"/>
            </p:cNvSpPr>
            <p:nvPr/>
          </p:nvSpPr>
          <p:spPr bwMode="auto">
            <a:xfrm>
              <a:off x="1038" y="2064"/>
              <a:ext cx="82" cy="254"/>
            </a:xfrm>
            <a:prstGeom prst="rect">
              <a:avLst/>
            </a:prstGeom>
            <a:solidFill>
              <a:srgbClr val="FFFFFF"/>
            </a:solidFill>
            <a:ln w="38100">
              <a:solidFill>
                <a:srgbClr val="CC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1899" name="Text Box 166"/>
            <p:cNvSpPr txBox="1">
              <a:spLocks noChangeArrowheads="1"/>
            </p:cNvSpPr>
            <p:nvPr/>
          </p:nvSpPr>
          <p:spPr bwMode="auto">
            <a:xfrm>
              <a:off x="960" y="2160"/>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solidFill>
                  <a:srgbClr val="3333CC"/>
                </a:solidFill>
                <a:cs typeface="Times New Roman" panose="02020603050405020304" pitchFamily="18" charset="0"/>
              </a:endParaRPr>
            </a:p>
          </p:txBody>
        </p:sp>
        <p:sp>
          <p:nvSpPr>
            <p:cNvPr id="121900" name="Text Box 167"/>
            <p:cNvSpPr txBox="1">
              <a:spLocks noChangeArrowheads="1"/>
            </p:cNvSpPr>
            <p:nvPr/>
          </p:nvSpPr>
          <p:spPr bwMode="auto">
            <a:xfrm>
              <a:off x="579" y="2859"/>
              <a:ext cx="37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solidFill>
                    <a:srgbClr val="FF3300"/>
                  </a:solidFill>
                  <a:cs typeface="Times New Roman" panose="02020603050405020304" pitchFamily="18" charset="0"/>
                </a:rPr>
                <a:t>u</a:t>
              </a:r>
              <a:r>
                <a:rPr lang="en-US" altLang="zh-CN" sz="3200" i="1" baseline="-25000">
                  <a:solidFill>
                    <a:srgbClr val="FF3300"/>
                  </a:solidFill>
                  <a:cs typeface="Times New Roman" panose="02020603050405020304" pitchFamily="18" charset="0"/>
                </a:rPr>
                <a:t>C</a:t>
              </a:r>
              <a:endParaRPr lang="en-US" altLang="zh-CN" sz="2800" i="1">
                <a:solidFill>
                  <a:srgbClr val="FF3300"/>
                </a:solidFill>
                <a:cs typeface="Times New Roman" panose="02020603050405020304" pitchFamily="18" charset="0"/>
              </a:endParaRPr>
            </a:p>
          </p:txBody>
        </p:sp>
        <p:sp>
          <p:nvSpPr>
            <p:cNvPr id="121901" name="Rectangle 168"/>
            <p:cNvSpPr>
              <a:spLocks noChangeArrowheads="1"/>
            </p:cNvSpPr>
            <p:nvPr/>
          </p:nvSpPr>
          <p:spPr bwMode="auto">
            <a:xfrm>
              <a:off x="678" y="1248"/>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121902" name="Rectangle 169"/>
            <p:cNvSpPr>
              <a:spLocks noChangeArrowheads="1"/>
            </p:cNvSpPr>
            <p:nvPr/>
          </p:nvSpPr>
          <p:spPr bwMode="auto">
            <a:xfrm>
              <a:off x="678" y="1968"/>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2</a:t>
              </a:r>
              <a:endParaRPr lang="en-US" altLang="zh-CN" sz="2800">
                <a:cs typeface="Times New Roman" panose="02020603050405020304" pitchFamily="18" charset="0"/>
              </a:endParaRPr>
            </a:p>
          </p:txBody>
        </p:sp>
        <p:sp>
          <p:nvSpPr>
            <p:cNvPr id="121903" name="Text Box 170"/>
            <p:cNvSpPr txBox="1">
              <a:spLocks noChangeArrowheads="1"/>
            </p:cNvSpPr>
            <p:nvPr/>
          </p:nvSpPr>
          <p:spPr bwMode="auto">
            <a:xfrm>
              <a:off x="1663" y="2175"/>
              <a:ext cx="257"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800">
                  <a:solidFill>
                    <a:srgbClr val="CC3300"/>
                  </a:solidFill>
                  <a:cs typeface="Times New Roman" panose="02020603050405020304" pitchFamily="18" charset="0"/>
                </a:rPr>
                <a:t>.</a:t>
              </a:r>
              <a:endParaRPr lang="en-US" altLang="zh-CN" sz="2800">
                <a:solidFill>
                  <a:srgbClr val="3333CC"/>
                </a:solidFill>
                <a:cs typeface="Times New Roman" panose="02020603050405020304" pitchFamily="18" charset="0"/>
              </a:endParaRPr>
            </a:p>
          </p:txBody>
        </p:sp>
        <p:sp>
          <p:nvSpPr>
            <p:cNvPr id="121904" name="Text Box 171"/>
            <p:cNvSpPr txBox="1">
              <a:spLocks noChangeArrowheads="1"/>
            </p:cNvSpPr>
            <p:nvPr/>
          </p:nvSpPr>
          <p:spPr bwMode="auto">
            <a:xfrm>
              <a:off x="626" y="2645"/>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a:t>
              </a:r>
            </a:p>
          </p:txBody>
        </p:sp>
        <p:sp>
          <p:nvSpPr>
            <p:cNvPr id="121905" name="Text Box 172"/>
            <p:cNvSpPr txBox="1">
              <a:spLocks noChangeArrowheads="1"/>
            </p:cNvSpPr>
            <p:nvPr/>
          </p:nvSpPr>
          <p:spPr bwMode="auto">
            <a:xfrm>
              <a:off x="626" y="316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a:t>
              </a:r>
            </a:p>
          </p:txBody>
        </p:sp>
        <p:sp>
          <p:nvSpPr>
            <p:cNvPr id="121906" name="Line 173"/>
            <p:cNvSpPr>
              <a:spLocks noChangeShapeType="1"/>
            </p:cNvSpPr>
            <p:nvPr/>
          </p:nvSpPr>
          <p:spPr bwMode="auto">
            <a:xfrm flipH="1">
              <a:off x="1072" y="1056"/>
              <a:ext cx="1489"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1122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12464"/>
                                        </p:tgtEl>
                                        <p:attrNameLst>
                                          <p:attrName>style.visibility</p:attrName>
                                        </p:attrNameLst>
                                      </p:cBhvr>
                                      <p:to>
                                        <p:strVal val="visible"/>
                                      </p:to>
                                    </p:set>
                                    <p:animEffect transition="in" filter="wipe(right)">
                                      <p:cBhvr>
                                        <p:cTn id="11" dur="500"/>
                                        <p:tgtEl>
                                          <p:spTgt spid="3124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2434"/>
                                        </p:tgtEl>
                                        <p:attrNameLst>
                                          <p:attrName>style.visibility</p:attrName>
                                        </p:attrNameLst>
                                      </p:cBhvr>
                                      <p:to>
                                        <p:strVal val="visible"/>
                                      </p:to>
                                    </p:set>
                                    <p:animEffect transition="in" filter="wipe(left)">
                                      <p:cBhvr>
                                        <p:cTn id="16" dur="500"/>
                                        <p:tgtEl>
                                          <p:spTgt spid="312434"/>
                                        </p:tgtEl>
                                      </p:cBhvr>
                                    </p:animEffect>
                                  </p:childTnLst>
                                  <p:subTnLst>
                                    <p:set>
                                      <p:cBhvr override="childStyle">
                                        <p:cTn dur="1" fill="hold" display="0" masterRel="nextClick" afterEffect="1"/>
                                        <p:tgtEl>
                                          <p:spTgt spid="312434"/>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2449"/>
                                        </p:tgtEl>
                                        <p:attrNameLst>
                                          <p:attrName>style.visibility</p:attrName>
                                        </p:attrNameLst>
                                      </p:cBhvr>
                                      <p:to>
                                        <p:strVal val="visible"/>
                                      </p:to>
                                    </p:set>
                                    <p:animEffect transition="in" filter="wipe(left)">
                                      <p:cBhvr>
                                        <p:cTn id="26" dur="500"/>
                                        <p:tgtEl>
                                          <p:spTgt spid="312449"/>
                                        </p:tgtEl>
                                      </p:cBhvr>
                                    </p:animEffec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1246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2424"/>
                                        </p:tgtEl>
                                        <p:attrNameLst>
                                          <p:attrName>style.visibility</p:attrName>
                                        </p:attrNameLst>
                                      </p:cBhvr>
                                      <p:to>
                                        <p:strVal val="visible"/>
                                      </p:to>
                                    </p:set>
                                    <p:animEffect transition="in" filter="wipe(left)">
                                      <p:cBhvr>
                                        <p:cTn id="34" dur="500"/>
                                        <p:tgtEl>
                                          <p:spTgt spid="31242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12422"/>
                                        </p:tgtEl>
                                        <p:attrNameLst>
                                          <p:attrName>style.visibility</p:attrName>
                                        </p:attrNameLst>
                                      </p:cBhvr>
                                      <p:to>
                                        <p:strVal val="visible"/>
                                      </p:to>
                                    </p:set>
                                    <p:animEffect transition="in" filter="wipe(up)">
                                      <p:cBhvr>
                                        <p:cTn id="39" dur="500"/>
                                        <p:tgtEl>
                                          <p:spTgt spid="312422"/>
                                        </p:tgtEl>
                                      </p:cBhvr>
                                    </p:animEffect>
                                  </p:childTnLst>
                                </p:cTn>
                              </p:par>
                            </p:childTnLst>
                          </p:cTn>
                        </p:par>
                        <p:par>
                          <p:cTn id="40" fill="hold" nodeType="afterGroup">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12465"/>
                                        </p:tgtEl>
                                        <p:attrNameLst>
                                          <p:attrName>style.visibility</p:attrName>
                                        </p:attrNameLst>
                                      </p:cBhvr>
                                      <p:to>
                                        <p:strVal val="visible"/>
                                      </p:to>
                                    </p:set>
                                    <p:animEffect transition="in" filter="wipe(left)">
                                      <p:cBhvr>
                                        <p:cTn id="43" dur="500"/>
                                        <p:tgtEl>
                                          <p:spTgt spid="31246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312456"/>
                                        </p:tgtEl>
                                        <p:attrNameLst>
                                          <p:attrName>style.visibility</p:attrName>
                                        </p:attrNameLst>
                                      </p:cBhvr>
                                      <p:to>
                                        <p:strVal val="visible"/>
                                      </p:to>
                                    </p:set>
                                    <p:animEffect transition="in" filter="wipe(right)">
                                      <p:cBhvr>
                                        <p:cTn id="48" dur="500"/>
                                        <p:tgtEl>
                                          <p:spTgt spid="312456"/>
                                        </p:tgtEl>
                                      </p:cBhvr>
                                    </p:animEffect>
                                  </p:childTnLst>
                                  <p:subTnLst>
                                    <p:set>
                                      <p:cBhvr override="childStyle">
                                        <p:cTn dur="1" fill="hold" display="0" masterRel="nextClick" afterEffect="1"/>
                                        <p:tgtEl>
                                          <p:spTgt spid="312456"/>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up)">
                                      <p:cBhvr>
                                        <p:cTn id="53" dur="500"/>
                                        <p:tgtEl>
                                          <p:spTgt spid="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12438"/>
                                        </p:tgtEl>
                                        <p:attrNameLst>
                                          <p:attrName>style.visibility</p:attrName>
                                        </p:attrNameLst>
                                      </p:cBhvr>
                                      <p:to>
                                        <p:strVal val="visible"/>
                                      </p:to>
                                    </p:set>
                                    <p:animEffect transition="in" filter="wipe(left)">
                                      <p:cBhvr>
                                        <p:cTn id="63" dur="500"/>
                                        <p:tgtEl>
                                          <p:spTgt spid="31243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12425"/>
                                        </p:tgtEl>
                                        <p:attrNameLst>
                                          <p:attrName>style.visibility</p:attrName>
                                        </p:attrNameLst>
                                      </p:cBhvr>
                                      <p:to>
                                        <p:strVal val="visible"/>
                                      </p:to>
                                    </p:set>
                                    <p:animEffect transition="in" filter="wipe(down)">
                                      <p:cBhvr>
                                        <p:cTn id="68" dur="500"/>
                                        <p:tgtEl>
                                          <p:spTgt spid="312425"/>
                                        </p:tgtEl>
                                      </p:cBhvr>
                                    </p:animEffect>
                                  </p:childTnLst>
                                </p:cTn>
                              </p:par>
                            </p:childTnLst>
                          </p:cTn>
                        </p:par>
                        <p:par>
                          <p:cTn id="69" fill="hold" nodeType="afterGroup">
                            <p:stCondLst>
                              <p:cond delay="500"/>
                            </p:stCondLst>
                            <p:childTnLst>
                              <p:par>
                                <p:cTn id="70" presetID="18" presetClass="entr" presetSubtype="6" fill="hold" grpId="0" nodeType="afterEffect">
                                  <p:stCondLst>
                                    <p:cond delay="0"/>
                                  </p:stCondLst>
                                  <p:childTnLst>
                                    <p:set>
                                      <p:cBhvr>
                                        <p:cTn id="71" dur="1" fill="hold">
                                          <p:stCondLst>
                                            <p:cond delay="0"/>
                                          </p:stCondLst>
                                        </p:cTn>
                                        <p:tgtEl>
                                          <p:spTgt spid="312426"/>
                                        </p:tgtEl>
                                        <p:attrNameLst>
                                          <p:attrName>style.visibility</p:attrName>
                                        </p:attrNameLst>
                                      </p:cBhvr>
                                      <p:to>
                                        <p:strVal val="visible"/>
                                      </p:to>
                                    </p:set>
                                    <p:animEffect transition="in" filter="strips(downRight)">
                                      <p:cBhvr>
                                        <p:cTn id="72" dur="500"/>
                                        <p:tgtEl>
                                          <p:spTgt spid="312426"/>
                                        </p:tgtEl>
                                      </p:cBhvr>
                                    </p:animEffect>
                                  </p:childTnLst>
                                </p:cTn>
                              </p:par>
                            </p:childTnLst>
                          </p:cTn>
                        </p:par>
                        <p:par>
                          <p:cTn id="73" fill="hold" nodeType="afterGroup">
                            <p:stCondLst>
                              <p:cond delay="1000"/>
                            </p:stCondLst>
                            <p:childTnLst>
                              <p:par>
                                <p:cTn id="74" presetID="18" presetClass="entr" presetSubtype="6"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strips(downRight)">
                                      <p:cBhvr>
                                        <p:cTn id="76" dur="500"/>
                                        <p:tgtEl>
                                          <p:spTgt spid="3"/>
                                        </p:tgtEl>
                                      </p:cBhvr>
                                    </p:animEffect>
                                  </p:childTnLst>
                                </p:cTn>
                              </p:par>
                            </p:childTnLst>
                          </p:cTn>
                        </p:par>
                        <p:par>
                          <p:cTn id="77" fill="hold" nodeType="afterGroup">
                            <p:stCondLst>
                              <p:cond delay="1500"/>
                            </p:stCondLst>
                            <p:childTnLst>
                              <p:par>
                                <p:cTn id="78" presetID="22" presetClass="entr" presetSubtype="1" fill="hold" grpId="0" nodeType="afterEffect">
                                  <p:stCondLst>
                                    <p:cond delay="0"/>
                                  </p:stCondLst>
                                  <p:childTnLst>
                                    <p:set>
                                      <p:cBhvr>
                                        <p:cTn id="79" dur="1" fill="hold">
                                          <p:stCondLst>
                                            <p:cond delay="0"/>
                                          </p:stCondLst>
                                        </p:cTn>
                                        <p:tgtEl>
                                          <p:spTgt spid="312427"/>
                                        </p:tgtEl>
                                        <p:attrNameLst>
                                          <p:attrName>style.visibility</p:attrName>
                                        </p:attrNameLst>
                                      </p:cBhvr>
                                      <p:to>
                                        <p:strVal val="visible"/>
                                      </p:to>
                                    </p:set>
                                    <p:animEffect transition="in" filter="wipe(up)">
                                      <p:cBhvr>
                                        <p:cTn id="80" dur="500"/>
                                        <p:tgtEl>
                                          <p:spTgt spid="312427"/>
                                        </p:tgtEl>
                                      </p:cBhvr>
                                    </p:animEffect>
                                  </p:childTnLst>
                                </p:cTn>
                              </p:par>
                            </p:childTnLst>
                          </p:cTn>
                        </p:par>
                        <p:par>
                          <p:cTn id="81" fill="hold" nodeType="afterGroup">
                            <p:stCondLst>
                              <p:cond delay="2000"/>
                            </p:stCondLst>
                            <p:childTnLst>
                              <p:par>
                                <p:cTn id="82" presetID="18" presetClass="entr" presetSubtype="9"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strips(upLeft)">
                                      <p:cBhvr>
                                        <p:cTn id="84" dur="500"/>
                                        <p:tgtEl>
                                          <p:spTgt spid="2"/>
                                        </p:tgtEl>
                                      </p:cBhvr>
                                    </p:animEffect>
                                  </p:childTnLst>
                                </p:cTn>
                              </p:par>
                            </p:childTnLst>
                          </p:cTn>
                        </p:par>
                        <p:par>
                          <p:cTn id="85" fill="hold" nodeType="afterGroup">
                            <p:stCondLst>
                              <p:cond delay="2500"/>
                            </p:stCondLst>
                            <p:childTnLst>
                              <p:par>
                                <p:cTn id="86" presetID="22" presetClass="entr" presetSubtype="8" fill="hold" grpId="0" nodeType="afterEffect">
                                  <p:stCondLst>
                                    <p:cond delay="0"/>
                                  </p:stCondLst>
                                  <p:childTnLst>
                                    <p:set>
                                      <p:cBhvr>
                                        <p:cTn id="87" dur="1" fill="hold">
                                          <p:stCondLst>
                                            <p:cond delay="0"/>
                                          </p:stCondLst>
                                        </p:cTn>
                                        <p:tgtEl>
                                          <p:spTgt spid="312466"/>
                                        </p:tgtEl>
                                        <p:attrNameLst>
                                          <p:attrName>style.visibility</p:attrName>
                                        </p:attrNameLst>
                                      </p:cBhvr>
                                      <p:to>
                                        <p:strVal val="visible"/>
                                      </p:to>
                                    </p:set>
                                    <p:animEffect transition="in" filter="wipe(left)">
                                      <p:cBhvr>
                                        <p:cTn id="88" dur="500"/>
                                        <p:tgtEl>
                                          <p:spTgt spid="31246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312468"/>
                                        </p:tgtEl>
                                        <p:attrNameLst>
                                          <p:attrName>style.visibility</p:attrName>
                                        </p:attrNameLst>
                                      </p:cBhvr>
                                      <p:to>
                                        <p:strVal val="visible"/>
                                      </p:to>
                                    </p:set>
                                    <p:animEffect transition="in" filter="wipe(right)">
                                      <p:cBhvr>
                                        <p:cTn id="93" dur="500"/>
                                        <p:tgtEl>
                                          <p:spTgt spid="312468"/>
                                        </p:tgtEl>
                                      </p:cBhvr>
                                    </p:animEffect>
                                  </p:childTnLst>
                                  <p:subTnLst>
                                    <p:set>
                                      <p:cBhvr override="childStyle">
                                        <p:cTn dur="1" fill="hold" display="0" masterRel="nextClick" afterEffect="1"/>
                                        <p:tgtEl>
                                          <p:spTgt spid="312468"/>
                                        </p:tgtEl>
                                        <p:attrNameLst>
                                          <p:attrName>style.visibility</p:attrName>
                                        </p:attrNameLst>
                                      </p:cBhvr>
                                      <p:to>
                                        <p:strVal val="hidden"/>
                                      </p:to>
                                    </p:set>
                                  </p:sub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1" fill="hold" nodeType="click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wipe(up)">
                                      <p:cBhvr>
                                        <p:cTn id="98" dur="500"/>
                                        <p:tgtEl>
                                          <p:spTgt spid="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8" presetClass="entr" presetSubtype="3" fill="hold" nodeType="click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strips(upRight)">
                                      <p:cBhvr>
                                        <p:cTn id="103" dur="500"/>
                                        <p:tgtEl>
                                          <p:spTgt spid="1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wipe(left)">
                                      <p:cBhvr>
                                        <p:cTn id="10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422" grpId="0" animBg="1"/>
      <p:bldP spid="312424" grpId="0" animBg="1" autoUpdateAnimBg="0"/>
      <p:bldP spid="312425" grpId="0" animBg="1"/>
      <p:bldP spid="312426" grpId="0" animBg="1"/>
      <p:bldP spid="312427" grpId="0" animBg="1"/>
      <p:bldP spid="312434" grpId="0" animBg="1" autoUpdateAnimBg="0"/>
      <p:bldP spid="312438" grpId="0" autoUpdateAnimBg="0"/>
      <p:bldP spid="312449" grpId="0" animBg="1"/>
      <p:bldP spid="312456" grpId="0" animBg="1" autoUpdateAnimBg="0"/>
      <p:bldP spid="312464" grpId="0" animBg="1"/>
      <p:bldP spid="312465" grpId="0" autoUpdateAnimBg="0"/>
      <p:bldP spid="312466" grpId="0" autoUpdateAnimBg="0"/>
      <p:bldP spid="312467" grpId="0" autoUpdateAnimBg="0"/>
      <p:bldP spid="312468"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427" name="Line 59"/>
          <p:cNvSpPr>
            <a:spLocks noChangeShapeType="1"/>
          </p:cNvSpPr>
          <p:nvPr/>
        </p:nvSpPr>
        <p:spPr bwMode="auto">
          <a:xfrm>
            <a:off x="5686425" y="5035990"/>
            <a:ext cx="609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2" name="Group 60"/>
          <p:cNvGrpSpPr>
            <a:grpSpLocks/>
          </p:cNvGrpSpPr>
          <p:nvPr/>
        </p:nvGrpSpPr>
        <p:grpSpPr bwMode="auto">
          <a:xfrm>
            <a:off x="6296025" y="5035990"/>
            <a:ext cx="381000" cy="533400"/>
            <a:chOff x="3984" y="3024"/>
            <a:chExt cx="240" cy="336"/>
          </a:xfrm>
        </p:grpSpPr>
        <p:sp>
          <p:nvSpPr>
            <p:cNvPr id="122993" name="Line 61"/>
            <p:cNvSpPr>
              <a:spLocks noChangeShapeType="1"/>
            </p:cNvSpPr>
            <p:nvPr/>
          </p:nvSpPr>
          <p:spPr bwMode="auto">
            <a:xfrm>
              <a:off x="3984" y="3024"/>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94" name="Line 62"/>
            <p:cNvSpPr>
              <a:spLocks noChangeShapeType="1"/>
            </p:cNvSpPr>
            <p:nvPr/>
          </p:nvSpPr>
          <p:spPr bwMode="auto">
            <a:xfrm>
              <a:off x="3984" y="3360"/>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63"/>
          <p:cNvGrpSpPr>
            <a:grpSpLocks/>
          </p:cNvGrpSpPr>
          <p:nvPr/>
        </p:nvGrpSpPr>
        <p:grpSpPr bwMode="auto">
          <a:xfrm>
            <a:off x="6677025" y="5035990"/>
            <a:ext cx="609600" cy="533400"/>
            <a:chOff x="4224" y="3024"/>
            <a:chExt cx="384" cy="336"/>
          </a:xfrm>
        </p:grpSpPr>
        <p:sp>
          <p:nvSpPr>
            <p:cNvPr id="122991" name="Line 64"/>
            <p:cNvSpPr>
              <a:spLocks noChangeShapeType="1"/>
            </p:cNvSpPr>
            <p:nvPr/>
          </p:nvSpPr>
          <p:spPr bwMode="auto">
            <a:xfrm>
              <a:off x="4224" y="3024"/>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92" name="Line 65"/>
            <p:cNvSpPr>
              <a:spLocks noChangeShapeType="1"/>
            </p:cNvSpPr>
            <p:nvPr/>
          </p:nvSpPr>
          <p:spPr bwMode="auto">
            <a:xfrm>
              <a:off x="4224" y="3024"/>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66"/>
          <p:cNvGrpSpPr>
            <a:grpSpLocks/>
          </p:cNvGrpSpPr>
          <p:nvPr/>
        </p:nvGrpSpPr>
        <p:grpSpPr bwMode="auto">
          <a:xfrm>
            <a:off x="5686425" y="5569390"/>
            <a:ext cx="1143000" cy="900113"/>
            <a:chOff x="3600" y="3360"/>
            <a:chExt cx="720" cy="567"/>
          </a:xfrm>
        </p:grpSpPr>
        <p:grpSp>
          <p:nvGrpSpPr>
            <p:cNvPr id="122983" name="Group 67"/>
            <p:cNvGrpSpPr>
              <a:grpSpLocks/>
            </p:cNvGrpSpPr>
            <p:nvPr/>
          </p:nvGrpSpPr>
          <p:grpSpPr bwMode="auto">
            <a:xfrm>
              <a:off x="3600" y="3360"/>
              <a:ext cx="624" cy="384"/>
              <a:chOff x="3600" y="3360"/>
              <a:chExt cx="624" cy="384"/>
            </a:xfrm>
          </p:grpSpPr>
          <p:sp>
            <p:nvSpPr>
              <p:cNvPr id="122986" name="Line 68"/>
              <p:cNvSpPr>
                <a:spLocks noChangeShapeType="1"/>
              </p:cNvSpPr>
              <p:nvPr/>
            </p:nvSpPr>
            <p:spPr bwMode="auto">
              <a:xfrm>
                <a:off x="3600" y="3504"/>
                <a:ext cx="0" cy="24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87" name="Line 69"/>
              <p:cNvSpPr>
                <a:spLocks noChangeShapeType="1"/>
              </p:cNvSpPr>
              <p:nvPr/>
            </p:nvSpPr>
            <p:spPr bwMode="auto">
              <a:xfrm>
                <a:off x="3984" y="3360"/>
                <a:ext cx="0" cy="384"/>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88" name="Line 70"/>
              <p:cNvSpPr>
                <a:spLocks noChangeShapeType="1"/>
              </p:cNvSpPr>
              <p:nvPr/>
            </p:nvSpPr>
            <p:spPr bwMode="auto">
              <a:xfrm>
                <a:off x="4224" y="3360"/>
                <a:ext cx="0" cy="384"/>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89" name="Line 71"/>
              <p:cNvSpPr>
                <a:spLocks noChangeShapeType="1"/>
              </p:cNvSpPr>
              <p:nvPr/>
            </p:nvSpPr>
            <p:spPr bwMode="auto">
              <a:xfrm>
                <a:off x="3600" y="3600"/>
                <a:ext cx="384" cy="0"/>
              </a:xfrm>
              <a:prstGeom prst="line">
                <a:avLst/>
              </a:prstGeom>
              <a:noFill/>
              <a:ln w="28575">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90" name="Line 72"/>
              <p:cNvSpPr>
                <a:spLocks noChangeShapeType="1"/>
              </p:cNvSpPr>
              <p:nvPr/>
            </p:nvSpPr>
            <p:spPr bwMode="auto">
              <a:xfrm>
                <a:off x="3984" y="3600"/>
                <a:ext cx="240" cy="0"/>
              </a:xfrm>
              <a:prstGeom prst="line">
                <a:avLst/>
              </a:prstGeom>
              <a:noFill/>
              <a:ln w="28575">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2984" name="Rectangle 73"/>
            <p:cNvSpPr>
              <a:spLocks noChangeArrowheads="1"/>
            </p:cNvSpPr>
            <p:nvPr/>
          </p:nvSpPr>
          <p:spPr bwMode="auto">
            <a:xfrm>
              <a:off x="3600" y="360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3333CC"/>
                  </a:solidFill>
                  <a:cs typeface="Times New Roman" panose="02020603050405020304" pitchFamily="18" charset="0"/>
                </a:rPr>
                <a:t>t</a:t>
              </a:r>
              <a:r>
                <a:rPr lang="en-US" altLang="zh-CN" sz="2800" baseline="-25000">
                  <a:solidFill>
                    <a:srgbClr val="3333CC"/>
                  </a:solidFill>
                  <a:cs typeface="Times New Roman" panose="02020603050405020304" pitchFamily="18" charset="0"/>
                </a:rPr>
                <a:t>p1</a:t>
              </a:r>
            </a:p>
          </p:txBody>
        </p:sp>
        <p:sp>
          <p:nvSpPr>
            <p:cNvPr id="122985" name="Rectangle 74"/>
            <p:cNvSpPr>
              <a:spLocks noChangeArrowheads="1"/>
            </p:cNvSpPr>
            <p:nvPr/>
          </p:nvSpPr>
          <p:spPr bwMode="auto">
            <a:xfrm>
              <a:off x="3936" y="360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3333CC"/>
                  </a:solidFill>
                  <a:cs typeface="Times New Roman" panose="02020603050405020304" pitchFamily="18" charset="0"/>
                </a:rPr>
                <a:t>t</a:t>
              </a:r>
              <a:r>
                <a:rPr lang="en-US" altLang="zh-CN" sz="2800" baseline="-25000">
                  <a:solidFill>
                    <a:srgbClr val="3333CC"/>
                  </a:solidFill>
                  <a:cs typeface="Times New Roman" panose="02020603050405020304" pitchFamily="18" charset="0"/>
                </a:rPr>
                <a:t>p2</a:t>
              </a:r>
            </a:p>
          </p:txBody>
        </p:sp>
      </p:grpSp>
      <p:grpSp>
        <p:nvGrpSpPr>
          <p:cNvPr id="6" name="Group 75"/>
          <p:cNvGrpSpPr>
            <a:grpSpLocks/>
          </p:cNvGrpSpPr>
          <p:nvPr/>
        </p:nvGrpSpPr>
        <p:grpSpPr bwMode="auto">
          <a:xfrm>
            <a:off x="4841875" y="2003865"/>
            <a:ext cx="3282950" cy="881226"/>
            <a:chOff x="3068" y="1344"/>
            <a:chExt cx="2068" cy="528"/>
          </a:xfrm>
        </p:grpSpPr>
        <p:sp>
          <p:nvSpPr>
            <p:cNvPr id="122979" name="Line 76"/>
            <p:cNvSpPr>
              <a:spLocks noChangeShapeType="1"/>
            </p:cNvSpPr>
            <p:nvPr/>
          </p:nvSpPr>
          <p:spPr bwMode="auto">
            <a:xfrm>
              <a:off x="3600" y="1440"/>
              <a:ext cx="1536" cy="0"/>
            </a:xfrm>
            <a:prstGeom prst="line">
              <a:avLst/>
            </a:prstGeom>
            <a:noFill/>
            <a:ln w="28575">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80" name="Line 77"/>
            <p:cNvSpPr>
              <a:spLocks noChangeShapeType="1"/>
            </p:cNvSpPr>
            <p:nvPr/>
          </p:nvSpPr>
          <p:spPr bwMode="auto">
            <a:xfrm>
              <a:off x="3600" y="1776"/>
              <a:ext cx="1536" cy="0"/>
            </a:xfrm>
            <a:prstGeom prst="line">
              <a:avLst/>
            </a:prstGeom>
            <a:noFill/>
            <a:ln w="28575">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81" name="Rectangle 78"/>
            <p:cNvSpPr>
              <a:spLocks noChangeArrowheads="1"/>
            </p:cNvSpPr>
            <p:nvPr/>
          </p:nvSpPr>
          <p:spPr bwMode="auto">
            <a:xfrm>
              <a:off x="3068" y="1344"/>
              <a:ext cx="5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solidFill>
                    <a:srgbClr val="3333CC"/>
                  </a:solidFill>
                  <a:cs typeface="Times New Roman" panose="02020603050405020304" pitchFamily="18" charset="0"/>
                </a:rPr>
                <a:t>2/3</a:t>
              </a:r>
              <a:r>
                <a:rPr lang="en-US" altLang="zh-CN" sz="2000" i="1">
                  <a:solidFill>
                    <a:srgbClr val="3333CC"/>
                  </a:solidFill>
                  <a:cs typeface="Times New Roman" panose="02020603050405020304" pitchFamily="18" charset="0"/>
                </a:rPr>
                <a:t>U</a:t>
              </a:r>
              <a:r>
                <a:rPr lang="en-US" altLang="zh-CN" sz="2000" baseline="-25000">
                  <a:solidFill>
                    <a:srgbClr val="3333CC"/>
                  </a:solidFill>
                  <a:cs typeface="Times New Roman" panose="02020603050405020304" pitchFamily="18" charset="0"/>
                </a:rPr>
                <a:t>CC</a:t>
              </a:r>
            </a:p>
          </p:txBody>
        </p:sp>
        <p:sp>
          <p:nvSpPr>
            <p:cNvPr id="122982" name="Rectangle 79"/>
            <p:cNvSpPr>
              <a:spLocks noChangeArrowheads="1"/>
            </p:cNvSpPr>
            <p:nvPr/>
          </p:nvSpPr>
          <p:spPr bwMode="auto">
            <a:xfrm>
              <a:off x="3068" y="1632"/>
              <a:ext cx="5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solidFill>
                    <a:srgbClr val="3333CC"/>
                  </a:solidFill>
                  <a:cs typeface="Times New Roman" panose="02020603050405020304" pitchFamily="18" charset="0"/>
                </a:rPr>
                <a:t>1/3</a:t>
              </a:r>
              <a:r>
                <a:rPr lang="en-US" altLang="zh-CN" sz="2000" i="1">
                  <a:solidFill>
                    <a:srgbClr val="3333CC"/>
                  </a:solidFill>
                  <a:cs typeface="Times New Roman" panose="02020603050405020304" pitchFamily="18" charset="0"/>
                </a:rPr>
                <a:t>U</a:t>
              </a:r>
              <a:r>
                <a:rPr lang="en-US" altLang="zh-CN" sz="2000" baseline="-25000">
                  <a:solidFill>
                    <a:srgbClr val="3333CC"/>
                  </a:solidFill>
                  <a:cs typeface="Times New Roman" panose="02020603050405020304" pitchFamily="18" charset="0"/>
                </a:rPr>
                <a:t>CC</a:t>
              </a:r>
            </a:p>
          </p:txBody>
        </p:sp>
      </p:grpSp>
      <p:grpSp>
        <p:nvGrpSpPr>
          <p:cNvPr id="7" name="Group 80"/>
          <p:cNvGrpSpPr>
            <a:grpSpLocks/>
          </p:cNvGrpSpPr>
          <p:nvPr/>
        </p:nvGrpSpPr>
        <p:grpSpPr bwMode="auto">
          <a:xfrm>
            <a:off x="6143625" y="3483415"/>
            <a:ext cx="1295400" cy="1052513"/>
            <a:chOff x="1008" y="3264"/>
            <a:chExt cx="816" cy="663"/>
          </a:xfrm>
        </p:grpSpPr>
        <p:sp>
          <p:nvSpPr>
            <p:cNvPr id="122974" name="Text Box 81"/>
            <p:cNvSpPr txBox="1">
              <a:spLocks noChangeArrowheads="1"/>
            </p:cNvSpPr>
            <p:nvPr/>
          </p:nvSpPr>
          <p:spPr bwMode="auto">
            <a:xfrm>
              <a:off x="1248" y="32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CC0000"/>
                  </a:solidFill>
                  <a:cs typeface="Times New Roman" panose="02020603050405020304" pitchFamily="18" charset="0"/>
                </a:rPr>
                <a:t>Q</a:t>
              </a:r>
              <a:r>
                <a:rPr lang="en-US" altLang="zh-CN" sz="2800">
                  <a:solidFill>
                    <a:srgbClr val="CC0000"/>
                  </a:solidFill>
                  <a:cs typeface="Times New Roman" panose="02020603050405020304" pitchFamily="18" charset="0"/>
                </a:rPr>
                <a:t>=1</a:t>
              </a:r>
            </a:p>
          </p:txBody>
        </p:sp>
        <p:sp>
          <p:nvSpPr>
            <p:cNvPr id="122975" name="AutoShape 82"/>
            <p:cNvSpPr>
              <a:spLocks noChangeArrowheads="1"/>
            </p:cNvSpPr>
            <p:nvPr/>
          </p:nvSpPr>
          <p:spPr bwMode="auto">
            <a:xfrm>
              <a:off x="1008" y="3504"/>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122976" name="Group 83"/>
            <p:cNvGrpSpPr>
              <a:grpSpLocks/>
            </p:cNvGrpSpPr>
            <p:nvPr/>
          </p:nvGrpSpPr>
          <p:grpSpPr bwMode="auto">
            <a:xfrm>
              <a:off x="1254" y="3600"/>
              <a:ext cx="518" cy="327"/>
              <a:chOff x="1254" y="3600"/>
              <a:chExt cx="518" cy="327"/>
            </a:xfrm>
          </p:grpSpPr>
          <p:sp>
            <p:nvSpPr>
              <p:cNvPr id="122977" name="Rectangle 84"/>
              <p:cNvSpPr>
                <a:spLocks noChangeArrowheads="1"/>
              </p:cNvSpPr>
              <p:nvPr/>
            </p:nvSpPr>
            <p:spPr bwMode="auto">
              <a:xfrm>
                <a:off x="1254" y="3600"/>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CC0000"/>
                    </a:solidFill>
                    <a:cs typeface="Times New Roman" panose="02020603050405020304" pitchFamily="18" charset="0"/>
                  </a:rPr>
                  <a:t>Q</a:t>
                </a:r>
                <a:r>
                  <a:rPr lang="en-US" altLang="zh-CN" sz="2800">
                    <a:solidFill>
                      <a:srgbClr val="CC0000"/>
                    </a:solidFill>
                    <a:cs typeface="Times New Roman" panose="02020603050405020304" pitchFamily="18" charset="0"/>
                  </a:rPr>
                  <a:t>=0</a:t>
                </a:r>
              </a:p>
            </p:txBody>
          </p:sp>
          <p:sp>
            <p:nvSpPr>
              <p:cNvPr id="122978" name="Line 85"/>
              <p:cNvSpPr>
                <a:spLocks noChangeShapeType="1"/>
              </p:cNvSpPr>
              <p:nvPr/>
            </p:nvSpPr>
            <p:spPr bwMode="auto">
              <a:xfrm>
                <a:off x="1296" y="3648"/>
                <a:ext cx="144" cy="0"/>
              </a:xfrm>
              <a:prstGeom prst="line">
                <a:avLst/>
              </a:prstGeom>
              <a:noFill/>
              <a:ln w="28575">
                <a:solidFill>
                  <a:srgbClr val="FF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9" name="Group 86"/>
          <p:cNvGrpSpPr>
            <a:grpSpLocks/>
          </p:cNvGrpSpPr>
          <p:nvPr/>
        </p:nvGrpSpPr>
        <p:grpSpPr bwMode="auto">
          <a:xfrm>
            <a:off x="6424613" y="770378"/>
            <a:ext cx="1262062" cy="966787"/>
            <a:chOff x="4065" y="337"/>
            <a:chExt cx="795" cy="609"/>
          </a:xfrm>
        </p:grpSpPr>
        <p:sp>
          <p:nvSpPr>
            <p:cNvPr id="122969" name="AutoShape 87"/>
            <p:cNvSpPr>
              <a:spLocks noChangeArrowheads="1"/>
            </p:cNvSpPr>
            <p:nvPr/>
          </p:nvSpPr>
          <p:spPr bwMode="auto">
            <a:xfrm>
              <a:off x="4065" y="595"/>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2970" name="Text Box 88"/>
            <p:cNvSpPr txBox="1">
              <a:spLocks noChangeArrowheads="1"/>
            </p:cNvSpPr>
            <p:nvPr/>
          </p:nvSpPr>
          <p:spPr bwMode="auto">
            <a:xfrm>
              <a:off x="4284" y="337"/>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CC0000"/>
                  </a:solidFill>
                  <a:cs typeface="Times New Roman" panose="02020603050405020304" pitchFamily="18" charset="0"/>
                </a:rPr>
                <a:t>Q</a:t>
              </a:r>
              <a:r>
                <a:rPr lang="en-US" altLang="zh-CN" sz="2800">
                  <a:solidFill>
                    <a:srgbClr val="CC0000"/>
                  </a:solidFill>
                  <a:cs typeface="Times New Roman" panose="02020603050405020304" pitchFamily="18" charset="0"/>
                </a:rPr>
                <a:t>=0</a:t>
              </a:r>
            </a:p>
          </p:txBody>
        </p:sp>
        <p:grpSp>
          <p:nvGrpSpPr>
            <p:cNvPr id="122971" name="Group 89"/>
            <p:cNvGrpSpPr>
              <a:grpSpLocks/>
            </p:cNvGrpSpPr>
            <p:nvPr/>
          </p:nvGrpSpPr>
          <p:grpSpPr bwMode="auto">
            <a:xfrm>
              <a:off x="4281" y="619"/>
              <a:ext cx="518" cy="327"/>
              <a:chOff x="4182" y="691"/>
              <a:chExt cx="518" cy="327"/>
            </a:xfrm>
          </p:grpSpPr>
          <p:sp>
            <p:nvSpPr>
              <p:cNvPr id="122972" name="Rectangle 90"/>
              <p:cNvSpPr>
                <a:spLocks noChangeArrowheads="1"/>
              </p:cNvSpPr>
              <p:nvPr/>
            </p:nvSpPr>
            <p:spPr bwMode="auto">
              <a:xfrm>
                <a:off x="4182" y="691"/>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CC0000"/>
                    </a:solidFill>
                    <a:cs typeface="Times New Roman" panose="02020603050405020304" pitchFamily="18" charset="0"/>
                  </a:rPr>
                  <a:t>Q</a:t>
                </a:r>
                <a:r>
                  <a:rPr lang="en-US" altLang="zh-CN" sz="2800">
                    <a:solidFill>
                      <a:srgbClr val="CC0000"/>
                    </a:solidFill>
                    <a:cs typeface="Times New Roman" panose="02020603050405020304" pitchFamily="18" charset="0"/>
                  </a:rPr>
                  <a:t>=1</a:t>
                </a:r>
              </a:p>
            </p:txBody>
          </p:sp>
          <p:sp>
            <p:nvSpPr>
              <p:cNvPr id="122973" name="Line 91"/>
              <p:cNvSpPr>
                <a:spLocks noChangeShapeType="1"/>
              </p:cNvSpPr>
              <p:nvPr/>
            </p:nvSpPr>
            <p:spPr bwMode="auto">
              <a:xfrm>
                <a:off x="4278" y="739"/>
                <a:ext cx="144"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314460" name="Line 92"/>
          <p:cNvSpPr>
            <a:spLocks noChangeShapeType="1"/>
          </p:cNvSpPr>
          <p:nvPr/>
        </p:nvSpPr>
        <p:spPr bwMode="auto">
          <a:xfrm>
            <a:off x="6296025" y="2216590"/>
            <a:ext cx="0" cy="2819400"/>
          </a:xfrm>
          <a:prstGeom prst="line">
            <a:avLst/>
          </a:prstGeom>
          <a:noFill/>
          <a:ln w="28575">
            <a:solidFill>
              <a:srgbClr val="CC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4461" name="Line 93"/>
          <p:cNvSpPr>
            <a:spLocks noChangeShapeType="1"/>
          </p:cNvSpPr>
          <p:nvPr/>
        </p:nvSpPr>
        <p:spPr bwMode="auto">
          <a:xfrm flipH="1">
            <a:off x="6067425" y="2703953"/>
            <a:ext cx="609600" cy="808037"/>
          </a:xfrm>
          <a:prstGeom prst="line">
            <a:avLst/>
          </a:prstGeom>
          <a:noFill/>
          <a:ln w="38100">
            <a:solidFill>
              <a:srgbClr val="FF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4462" name="Line 94"/>
          <p:cNvSpPr>
            <a:spLocks noChangeShapeType="1"/>
          </p:cNvSpPr>
          <p:nvPr/>
        </p:nvSpPr>
        <p:spPr bwMode="auto">
          <a:xfrm>
            <a:off x="6677025" y="2749990"/>
            <a:ext cx="0" cy="2286000"/>
          </a:xfrm>
          <a:prstGeom prst="line">
            <a:avLst/>
          </a:prstGeom>
          <a:noFill/>
          <a:ln w="28575">
            <a:solidFill>
              <a:srgbClr val="CC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1" name="Group 95"/>
          <p:cNvGrpSpPr>
            <a:grpSpLocks/>
          </p:cNvGrpSpPr>
          <p:nvPr/>
        </p:nvGrpSpPr>
        <p:grpSpPr bwMode="auto">
          <a:xfrm>
            <a:off x="371475" y="4431153"/>
            <a:ext cx="5781675" cy="595312"/>
            <a:chOff x="294" y="2784"/>
            <a:chExt cx="3642" cy="375"/>
          </a:xfrm>
        </p:grpSpPr>
        <p:sp>
          <p:nvSpPr>
            <p:cNvPr id="314464" name="Rectangle 96"/>
            <p:cNvSpPr>
              <a:spLocks noChangeArrowheads="1"/>
            </p:cNvSpPr>
            <p:nvPr/>
          </p:nvSpPr>
          <p:spPr bwMode="auto">
            <a:xfrm>
              <a:off x="294" y="2784"/>
              <a:ext cx="339" cy="327"/>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p1</a:t>
              </a:r>
            </a:p>
          </p:txBody>
        </p:sp>
        <p:sp>
          <p:nvSpPr>
            <p:cNvPr id="314465" name="Text Box 97"/>
            <p:cNvSpPr txBox="1">
              <a:spLocks noChangeArrowheads="1"/>
            </p:cNvSpPr>
            <p:nvPr/>
          </p:nvSpPr>
          <p:spPr bwMode="auto">
            <a:xfrm>
              <a:off x="528" y="2832"/>
              <a:ext cx="3408" cy="327"/>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ln2=0.7(</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endPar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nvGrpSpPr>
          <p:cNvPr id="12" name="Group 98"/>
          <p:cNvGrpSpPr>
            <a:grpSpLocks/>
          </p:cNvGrpSpPr>
          <p:nvPr/>
        </p:nvGrpSpPr>
        <p:grpSpPr bwMode="auto">
          <a:xfrm>
            <a:off x="314325" y="4921690"/>
            <a:ext cx="3281363" cy="595313"/>
            <a:chOff x="288" y="3216"/>
            <a:chExt cx="2067" cy="375"/>
          </a:xfrm>
        </p:grpSpPr>
        <p:sp>
          <p:nvSpPr>
            <p:cNvPr id="314467" name="Rectangle 99"/>
            <p:cNvSpPr>
              <a:spLocks noChangeArrowheads="1"/>
            </p:cNvSpPr>
            <p:nvPr/>
          </p:nvSpPr>
          <p:spPr bwMode="auto">
            <a:xfrm>
              <a:off x="288" y="3216"/>
              <a:ext cx="384" cy="327"/>
            </a:xfrm>
            <a:prstGeom prst="rect">
              <a:avLst/>
            </a:prstGeom>
            <a:noFill/>
            <a:ln w="9525">
              <a:noFill/>
              <a:miter lim="800000"/>
              <a:headEnd/>
              <a:tailEnd/>
            </a:ln>
            <a:effectLst/>
          </p:spPr>
          <p:txBody>
            <a:bodyPr>
              <a:spAutoFit/>
            </a:bodyPr>
            <a:lstStyle/>
            <a:p>
              <a:pPr algn="ctr">
                <a:spcBef>
                  <a:spcPct val="50000"/>
                </a:spcBef>
                <a:defRPr/>
              </a:pP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p2</a:t>
              </a:r>
            </a:p>
          </p:txBody>
        </p:sp>
        <p:sp>
          <p:nvSpPr>
            <p:cNvPr id="314468" name="Rectangle 100"/>
            <p:cNvSpPr>
              <a:spLocks noChangeArrowheads="1"/>
            </p:cNvSpPr>
            <p:nvPr/>
          </p:nvSpPr>
          <p:spPr bwMode="auto">
            <a:xfrm>
              <a:off x="600" y="3264"/>
              <a:ext cx="1755" cy="327"/>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ln2=0.7</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endPar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nvGrpSpPr>
          <p:cNvPr id="13" name="Group 101"/>
          <p:cNvGrpSpPr>
            <a:grpSpLocks/>
          </p:cNvGrpSpPr>
          <p:nvPr/>
        </p:nvGrpSpPr>
        <p:grpSpPr bwMode="auto">
          <a:xfrm>
            <a:off x="304800" y="5502715"/>
            <a:ext cx="3878263" cy="519113"/>
            <a:chOff x="336" y="3600"/>
            <a:chExt cx="2443" cy="327"/>
          </a:xfrm>
        </p:grpSpPr>
        <p:sp>
          <p:nvSpPr>
            <p:cNvPr id="314470" name="Text Box 102"/>
            <p:cNvSpPr txBox="1">
              <a:spLocks noChangeArrowheads="1"/>
            </p:cNvSpPr>
            <p:nvPr/>
          </p:nvSpPr>
          <p:spPr bwMode="auto">
            <a:xfrm>
              <a:off x="336" y="3600"/>
              <a:ext cx="1056" cy="327"/>
            </a:xfrm>
            <a:prstGeom prst="rect">
              <a:avLst/>
            </a:prstGeom>
            <a:noFill/>
            <a:ln w="9525">
              <a:noFill/>
              <a:miter lim="800000"/>
              <a:headEnd/>
              <a:tailEnd/>
            </a:ln>
            <a:effectLst/>
          </p:spPr>
          <p:txBody>
            <a:bodyPr>
              <a:spAutoFit/>
            </a:bodyPr>
            <a:lstStyle/>
            <a:p>
              <a:pPr>
                <a:spcBef>
                  <a:spcPct val="50000"/>
                </a:spcBef>
                <a:defRPr/>
              </a:pP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p1</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p2</a:t>
              </a:r>
              <a:endPar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314471" name="Rectangle 103"/>
            <p:cNvSpPr>
              <a:spLocks noChangeArrowheads="1"/>
            </p:cNvSpPr>
            <p:nvPr/>
          </p:nvSpPr>
          <p:spPr bwMode="auto">
            <a:xfrm>
              <a:off x="1266" y="3600"/>
              <a:ext cx="1513" cy="327"/>
            </a:xfrm>
            <a:prstGeom prst="rect">
              <a:avLst/>
            </a:prstGeom>
            <a:noFill/>
            <a:ln w="9525">
              <a:noFill/>
              <a:miter lim="800000"/>
              <a:headEnd/>
              <a:tailEnd/>
            </a:ln>
            <a:effectLst/>
          </p:spPr>
          <p:txBody>
            <a:bodyPr wrap="none">
              <a:spAutoFit/>
            </a:bodyPr>
            <a:lstStyle/>
            <a:p>
              <a:pPr algn="ctr">
                <a:spcBef>
                  <a:spcPct val="50000"/>
                </a:spcBef>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=0.7(</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800" b="1" baseline="-2500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endParaRPr lang="en-US" altLang="zh-CN" sz="2800" b="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sp>
        <p:nvSpPr>
          <p:cNvPr id="122895" name="AutoShape 104"/>
          <p:cNvSpPr>
            <a:spLocks noChangeArrowheads="1"/>
          </p:cNvSpPr>
          <p:nvPr/>
        </p:nvSpPr>
        <p:spPr bwMode="auto">
          <a:xfrm>
            <a:off x="1495425" y="616390"/>
            <a:ext cx="1828800" cy="609600"/>
          </a:xfrm>
          <a:prstGeom prst="wedgeEllipseCallout">
            <a:avLst>
              <a:gd name="adj1" fmla="val 92273"/>
              <a:gd name="adj2" fmla="val 61718"/>
            </a:avLst>
          </a:prstGeom>
          <a:solidFill>
            <a:srgbClr val="0099C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chemeClr val="bg1"/>
                </a:solidFill>
                <a:cs typeface="Times New Roman" panose="02020603050405020304" pitchFamily="18" charset="0"/>
              </a:rPr>
              <a:t>接通电源</a:t>
            </a:r>
          </a:p>
        </p:txBody>
      </p:sp>
      <p:grpSp>
        <p:nvGrpSpPr>
          <p:cNvPr id="14" name="Group 105"/>
          <p:cNvGrpSpPr>
            <a:grpSpLocks/>
          </p:cNvGrpSpPr>
          <p:nvPr/>
        </p:nvGrpSpPr>
        <p:grpSpPr bwMode="auto">
          <a:xfrm>
            <a:off x="7315200" y="3645340"/>
            <a:ext cx="1828800" cy="838200"/>
            <a:chOff x="4626" y="2148"/>
            <a:chExt cx="1152" cy="528"/>
          </a:xfrm>
        </p:grpSpPr>
        <p:grpSp>
          <p:nvGrpSpPr>
            <p:cNvPr id="122959" name="Group 106"/>
            <p:cNvGrpSpPr>
              <a:grpSpLocks/>
            </p:cNvGrpSpPr>
            <p:nvPr/>
          </p:nvGrpSpPr>
          <p:grpSpPr bwMode="auto">
            <a:xfrm>
              <a:off x="4626" y="2148"/>
              <a:ext cx="1152" cy="288"/>
              <a:chOff x="1776" y="3552"/>
              <a:chExt cx="1152" cy="288"/>
            </a:xfrm>
          </p:grpSpPr>
          <p:sp>
            <p:nvSpPr>
              <p:cNvPr id="122961" name="AutoShape 107"/>
              <p:cNvSpPr>
                <a:spLocks noChangeArrowheads="1"/>
              </p:cNvSpPr>
              <p:nvPr/>
            </p:nvSpPr>
            <p:spPr bwMode="auto">
              <a:xfrm>
                <a:off x="1776" y="3696"/>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2962" name="Text Box 108"/>
              <p:cNvSpPr txBox="1">
                <a:spLocks noChangeArrowheads="1"/>
              </p:cNvSpPr>
              <p:nvPr/>
            </p:nvSpPr>
            <p:spPr bwMode="auto">
              <a:xfrm>
                <a:off x="2064" y="355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3333CC"/>
                    </a:solidFill>
                    <a:cs typeface="Times New Roman" panose="02020603050405020304" pitchFamily="18" charset="0"/>
                  </a:rPr>
                  <a:t>T</a:t>
                </a:r>
                <a:r>
                  <a:rPr lang="zh-CN" altLang="en-US">
                    <a:solidFill>
                      <a:srgbClr val="3333CC"/>
                    </a:solidFill>
                    <a:cs typeface="Times New Roman" panose="02020603050405020304" pitchFamily="18" charset="0"/>
                  </a:rPr>
                  <a:t>截止</a:t>
                </a:r>
                <a:endParaRPr lang="zh-CN" altLang="en-US" sz="2800">
                  <a:solidFill>
                    <a:srgbClr val="3333CC"/>
                  </a:solidFill>
                  <a:cs typeface="Times New Roman" panose="02020603050405020304" pitchFamily="18" charset="0"/>
                </a:endParaRPr>
              </a:p>
            </p:txBody>
          </p:sp>
        </p:grpSp>
        <p:sp>
          <p:nvSpPr>
            <p:cNvPr id="122960" name="Rectangle 109"/>
            <p:cNvSpPr>
              <a:spLocks noChangeArrowheads="1"/>
            </p:cNvSpPr>
            <p:nvPr/>
          </p:nvSpPr>
          <p:spPr bwMode="auto">
            <a:xfrm>
              <a:off x="4921" y="2388"/>
              <a:ext cx="6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FF3300"/>
                  </a:solidFill>
                  <a:cs typeface="Times New Roman" panose="02020603050405020304" pitchFamily="18" charset="0"/>
                </a:rPr>
                <a:t>C</a:t>
              </a:r>
              <a:r>
                <a:rPr lang="zh-CN" altLang="en-US">
                  <a:solidFill>
                    <a:srgbClr val="FF3300"/>
                  </a:solidFill>
                  <a:cs typeface="Times New Roman" panose="02020603050405020304" pitchFamily="18" charset="0"/>
                </a:rPr>
                <a:t>充电</a:t>
              </a:r>
            </a:p>
          </p:txBody>
        </p:sp>
      </p:grpSp>
      <p:grpSp>
        <p:nvGrpSpPr>
          <p:cNvPr id="16" name="Group 110"/>
          <p:cNvGrpSpPr>
            <a:grpSpLocks/>
          </p:cNvGrpSpPr>
          <p:nvPr/>
        </p:nvGrpSpPr>
        <p:grpSpPr bwMode="auto">
          <a:xfrm>
            <a:off x="7515225" y="873565"/>
            <a:ext cx="1528763" cy="827088"/>
            <a:chOff x="4752" y="402"/>
            <a:chExt cx="963" cy="521"/>
          </a:xfrm>
        </p:grpSpPr>
        <p:sp>
          <p:nvSpPr>
            <p:cNvPr id="122955" name="AutoShape 111"/>
            <p:cNvSpPr>
              <a:spLocks noChangeArrowheads="1"/>
            </p:cNvSpPr>
            <p:nvPr/>
          </p:nvSpPr>
          <p:spPr bwMode="auto">
            <a:xfrm>
              <a:off x="4752" y="597"/>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122956" name="Group 112"/>
            <p:cNvGrpSpPr>
              <a:grpSpLocks/>
            </p:cNvGrpSpPr>
            <p:nvPr/>
          </p:nvGrpSpPr>
          <p:grpSpPr bwMode="auto">
            <a:xfrm>
              <a:off x="4874" y="402"/>
              <a:ext cx="841" cy="521"/>
              <a:chOff x="4919" y="384"/>
              <a:chExt cx="841" cy="482"/>
            </a:xfrm>
          </p:grpSpPr>
          <p:sp>
            <p:nvSpPr>
              <p:cNvPr id="122957" name="Rectangle 113"/>
              <p:cNvSpPr>
                <a:spLocks noChangeArrowheads="1"/>
              </p:cNvSpPr>
              <p:nvPr/>
            </p:nvSpPr>
            <p:spPr bwMode="auto">
              <a:xfrm>
                <a:off x="4919" y="384"/>
                <a:ext cx="84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3333CC"/>
                    </a:solidFill>
                    <a:cs typeface="Times New Roman" panose="02020603050405020304" pitchFamily="18" charset="0"/>
                  </a:rPr>
                  <a:t>  T</a:t>
                </a:r>
                <a:r>
                  <a:rPr lang="zh-CN" altLang="en-US">
                    <a:solidFill>
                      <a:srgbClr val="3333CC"/>
                    </a:solidFill>
                    <a:cs typeface="Times New Roman" panose="02020603050405020304" pitchFamily="18" charset="0"/>
                  </a:rPr>
                  <a:t>导通</a:t>
                </a:r>
              </a:p>
            </p:txBody>
          </p:sp>
          <p:sp>
            <p:nvSpPr>
              <p:cNvPr id="122958" name="Rectangle 114"/>
              <p:cNvSpPr>
                <a:spLocks noChangeArrowheads="1"/>
              </p:cNvSpPr>
              <p:nvPr/>
            </p:nvSpPr>
            <p:spPr bwMode="auto">
              <a:xfrm>
                <a:off x="5016" y="597"/>
                <a:ext cx="63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FF3300"/>
                    </a:solidFill>
                    <a:cs typeface="Times New Roman" panose="02020603050405020304" pitchFamily="18" charset="0"/>
                  </a:rPr>
                  <a:t>C</a:t>
                </a:r>
                <a:r>
                  <a:rPr lang="zh-CN" altLang="en-US">
                    <a:solidFill>
                      <a:srgbClr val="FF3300"/>
                    </a:solidFill>
                    <a:cs typeface="Times New Roman" panose="02020603050405020304" pitchFamily="18" charset="0"/>
                  </a:rPr>
                  <a:t>放电</a:t>
                </a:r>
              </a:p>
            </p:txBody>
          </p:sp>
        </p:grpSp>
      </p:grpSp>
      <p:grpSp>
        <p:nvGrpSpPr>
          <p:cNvPr id="18" name="Group 115"/>
          <p:cNvGrpSpPr>
            <a:grpSpLocks/>
          </p:cNvGrpSpPr>
          <p:nvPr/>
        </p:nvGrpSpPr>
        <p:grpSpPr bwMode="auto">
          <a:xfrm>
            <a:off x="5305425" y="3435790"/>
            <a:ext cx="985838" cy="1020763"/>
            <a:chOff x="3360" y="2016"/>
            <a:chExt cx="621" cy="643"/>
          </a:xfrm>
        </p:grpSpPr>
        <p:grpSp>
          <p:nvGrpSpPr>
            <p:cNvPr id="122950" name="Group 116"/>
            <p:cNvGrpSpPr>
              <a:grpSpLocks/>
            </p:cNvGrpSpPr>
            <p:nvPr/>
          </p:nvGrpSpPr>
          <p:grpSpPr bwMode="auto">
            <a:xfrm>
              <a:off x="3360" y="2016"/>
              <a:ext cx="621" cy="643"/>
              <a:chOff x="384" y="3264"/>
              <a:chExt cx="621" cy="683"/>
            </a:xfrm>
          </p:grpSpPr>
          <p:sp>
            <p:nvSpPr>
              <p:cNvPr id="122953" name="Rectangle 117"/>
              <p:cNvSpPr>
                <a:spLocks noChangeArrowheads="1"/>
              </p:cNvSpPr>
              <p:nvPr/>
            </p:nvSpPr>
            <p:spPr bwMode="auto">
              <a:xfrm>
                <a:off x="390" y="3264"/>
                <a:ext cx="61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R</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=1</a:t>
                </a:r>
                <a:endParaRPr lang="en-US" altLang="zh-CN" sz="2800" baseline="-25000">
                  <a:solidFill>
                    <a:schemeClr val="accent2"/>
                  </a:solidFill>
                  <a:cs typeface="Times New Roman" panose="02020603050405020304" pitchFamily="18" charset="0"/>
                </a:endParaRPr>
              </a:p>
            </p:txBody>
          </p:sp>
          <p:sp>
            <p:nvSpPr>
              <p:cNvPr id="122954" name="Rectangle 118"/>
              <p:cNvSpPr>
                <a:spLocks noChangeArrowheads="1"/>
              </p:cNvSpPr>
              <p:nvPr/>
            </p:nvSpPr>
            <p:spPr bwMode="auto">
              <a:xfrm>
                <a:off x="384" y="3600"/>
                <a:ext cx="59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S</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=0</a:t>
                </a:r>
              </a:p>
            </p:txBody>
          </p:sp>
        </p:grpSp>
        <p:sp>
          <p:nvSpPr>
            <p:cNvPr id="122951" name="Line 119"/>
            <p:cNvSpPr>
              <a:spLocks noChangeShapeType="1"/>
            </p:cNvSpPr>
            <p:nvPr/>
          </p:nvSpPr>
          <p:spPr bwMode="auto">
            <a:xfrm>
              <a:off x="3443" y="2076"/>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52" name="Line 120"/>
            <p:cNvSpPr>
              <a:spLocks noChangeShapeType="1"/>
            </p:cNvSpPr>
            <p:nvPr/>
          </p:nvSpPr>
          <p:spPr bwMode="auto">
            <a:xfrm>
              <a:off x="3429" y="2385"/>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0" name="Group 121"/>
          <p:cNvGrpSpPr>
            <a:grpSpLocks/>
          </p:cNvGrpSpPr>
          <p:nvPr/>
        </p:nvGrpSpPr>
        <p:grpSpPr bwMode="auto">
          <a:xfrm>
            <a:off x="5457825" y="798953"/>
            <a:ext cx="990600" cy="1371600"/>
            <a:chOff x="3456" y="355"/>
            <a:chExt cx="624" cy="864"/>
          </a:xfrm>
        </p:grpSpPr>
        <p:grpSp>
          <p:nvGrpSpPr>
            <p:cNvPr id="122943" name="Group 122"/>
            <p:cNvGrpSpPr>
              <a:grpSpLocks/>
            </p:cNvGrpSpPr>
            <p:nvPr/>
          </p:nvGrpSpPr>
          <p:grpSpPr bwMode="auto">
            <a:xfrm>
              <a:off x="3456" y="355"/>
              <a:ext cx="624" cy="864"/>
              <a:chOff x="3456" y="576"/>
              <a:chExt cx="624" cy="864"/>
            </a:xfrm>
          </p:grpSpPr>
          <p:grpSp>
            <p:nvGrpSpPr>
              <p:cNvPr id="122946" name="Group 123"/>
              <p:cNvGrpSpPr>
                <a:grpSpLocks/>
              </p:cNvGrpSpPr>
              <p:nvPr/>
            </p:nvGrpSpPr>
            <p:grpSpPr bwMode="auto">
              <a:xfrm>
                <a:off x="3456" y="576"/>
                <a:ext cx="624" cy="615"/>
                <a:chOff x="3456" y="576"/>
                <a:chExt cx="624" cy="615"/>
              </a:xfrm>
            </p:grpSpPr>
            <p:sp>
              <p:nvSpPr>
                <p:cNvPr id="122948" name="Rectangle 124"/>
                <p:cNvSpPr>
                  <a:spLocks noChangeArrowheads="1"/>
                </p:cNvSpPr>
                <p:nvPr/>
              </p:nvSpPr>
              <p:spPr bwMode="auto">
                <a:xfrm>
                  <a:off x="3462" y="576"/>
                  <a:ext cx="6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R</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=0</a:t>
                  </a:r>
                  <a:endParaRPr lang="en-US" altLang="zh-CN" sz="2800" baseline="-25000">
                    <a:solidFill>
                      <a:schemeClr val="accent2"/>
                    </a:solidFill>
                    <a:cs typeface="Times New Roman" panose="02020603050405020304" pitchFamily="18" charset="0"/>
                  </a:endParaRPr>
                </a:p>
              </p:txBody>
            </p:sp>
            <p:sp>
              <p:nvSpPr>
                <p:cNvPr id="122949" name="Rectangle 125"/>
                <p:cNvSpPr>
                  <a:spLocks noChangeArrowheads="1"/>
                </p:cNvSpPr>
                <p:nvPr/>
              </p:nvSpPr>
              <p:spPr bwMode="auto">
                <a:xfrm>
                  <a:off x="3456" y="864"/>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S</a:t>
                  </a:r>
                  <a:r>
                    <a:rPr lang="en-US" altLang="zh-CN" sz="2800" baseline="-25000">
                      <a:solidFill>
                        <a:schemeClr val="accent2"/>
                      </a:solidFill>
                      <a:cs typeface="Times New Roman" panose="02020603050405020304" pitchFamily="18" charset="0"/>
                    </a:rPr>
                    <a:t>D</a:t>
                  </a:r>
                  <a:r>
                    <a:rPr lang="en-US" altLang="zh-CN" sz="2800">
                      <a:solidFill>
                        <a:schemeClr val="accent2"/>
                      </a:solidFill>
                      <a:cs typeface="Times New Roman" panose="02020603050405020304" pitchFamily="18" charset="0"/>
                    </a:rPr>
                    <a:t>=1</a:t>
                  </a:r>
                </a:p>
              </p:txBody>
            </p:sp>
          </p:grpSp>
          <p:sp>
            <p:nvSpPr>
              <p:cNvPr id="122947" name="Line 126"/>
              <p:cNvSpPr>
                <a:spLocks noChangeShapeType="1"/>
              </p:cNvSpPr>
              <p:nvPr/>
            </p:nvSpPr>
            <p:spPr bwMode="auto">
              <a:xfrm flipH="1" flipV="1">
                <a:off x="3840" y="1152"/>
                <a:ext cx="144" cy="288"/>
              </a:xfrm>
              <a:prstGeom prst="line">
                <a:avLst/>
              </a:prstGeom>
              <a:noFill/>
              <a:ln w="38100">
                <a:solidFill>
                  <a:srgbClr val="FF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2944" name="Line 127"/>
            <p:cNvSpPr>
              <a:spLocks noChangeShapeType="1"/>
            </p:cNvSpPr>
            <p:nvPr/>
          </p:nvSpPr>
          <p:spPr bwMode="auto">
            <a:xfrm>
              <a:off x="3540" y="409"/>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45" name="Line 128"/>
            <p:cNvSpPr>
              <a:spLocks noChangeShapeType="1"/>
            </p:cNvSpPr>
            <p:nvPr/>
          </p:nvSpPr>
          <p:spPr bwMode="auto">
            <a:xfrm>
              <a:off x="3552" y="709"/>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3" name="Group 129"/>
          <p:cNvGrpSpPr>
            <a:grpSpLocks/>
          </p:cNvGrpSpPr>
          <p:nvPr/>
        </p:nvGrpSpPr>
        <p:grpSpPr bwMode="auto">
          <a:xfrm>
            <a:off x="885825" y="1454590"/>
            <a:ext cx="3657600" cy="2667000"/>
            <a:chOff x="624" y="1344"/>
            <a:chExt cx="2304" cy="1680"/>
          </a:xfrm>
        </p:grpSpPr>
        <p:sp>
          <p:nvSpPr>
            <p:cNvPr id="122941" name="Line 130"/>
            <p:cNvSpPr>
              <a:spLocks noChangeShapeType="1"/>
            </p:cNvSpPr>
            <p:nvPr/>
          </p:nvSpPr>
          <p:spPr bwMode="auto">
            <a:xfrm>
              <a:off x="624" y="1344"/>
              <a:ext cx="2304"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42" name="Line 131"/>
            <p:cNvSpPr>
              <a:spLocks noChangeShapeType="1"/>
            </p:cNvSpPr>
            <p:nvPr/>
          </p:nvSpPr>
          <p:spPr bwMode="auto">
            <a:xfrm>
              <a:off x="624" y="1344"/>
              <a:ext cx="0" cy="168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4" name="Group 132"/>
          <p:cNvGrpSpPr>
            <a:grpSpLocks/>
          </p:cNvGrpSpPr>
          <p:nvPr/>
        </p:nvGrpSpPr>
        <p:grpSpPr bwMode="auto">
          <a:xfrm>
            <a:off x="962025" y="2368990"/>
            <a:ext cx="228600" cy="1143000"/>
            <a:chOff x="480" y="1920"/>
            <a:chExt cx="144" cy="720"/>
          </a:xfrm>
        </p:grpSpPr>
        <p:sp>
          <p:nvSpPr>
            <p:cNvPr id="122939" name="Line 133"/>
            <p:cNvSpPr>
              <a:spLocks noChangeShapeType="1"/>
            </p:cNvSpPr>
            <p:nvPr/>
          </p:nvSpPr>
          <p:spPr bwMode="auto">
            <a:xfrm flipV="1">
              <a:off x="480" y="1920"/>
              <a:ext cx="0" cy="72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40" name="Line 134"/>
            <p:cNvSpPr>
              <a:spLocks noChangeShapeType="1"/>
            </p:cNvSpPr>
            <p:nvPr/>
          </p:nvSpPr>
          <p:spPr bwMode="auto">
            <a:xfrm>
              <a:off x="480" y="1920"/>
              <a:ext cx="144" cy="0"/>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5" name="Group 135"/>
          <p:cNvGrpSpPr>
            <a:grpSpLocks/>
          </p:cNvGrpSpPr>
          <p:nvPr/>
        </p:nvGrpSpPr>
        <p:grpSpPr bwMode="auto">
          <a:xfrm>
            <a:off x="962025" y="3740590"/>
            <a:ext cx="2286000" cy="457200"/>
            <a:chOff x="480" y="2784"/>
            <a:chExt cx="1440" cy="288"/>
          </a:xfrm>
        </p:grpSpPr>
        <p:sp>
          <p:nvSpPr>
            <p:cNvPr id="122936" name="Line 136"/>
            <p:cNvSpPr>
              <a:spLocks noChangeShapeType="1"/>
            </p:cNvSpPr>
            <p:nvPr/>
          </p:nvSpPr>
          <p:spPr bwMode="auto">
            <a:xfrm>
              <a:off x="480" y="3072"/>
              <a:ext cx="1392" cy="0"/>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37" name="Line 137"/>
            <p:cNvSpPr>
              <a:spLocks noChangeShapeType="1"/>
            </p:cNvSpPr>
            <p:nvPr/>
          </p:nvSpPr>
          <p:spPr bwMode="auto">
            <a:xfrm>
              <a:off x="1920" y="2880"/>
              <a:ext cx="0" cy="192"/>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38" name="Line 138"/>
            <p:cNvSpPr>
              <a:spLocks noChangeShapeType="1"/>
            </p:cNvSpPr>
            <p:nvPr/>
          </p:nvSpPr>
          <p:spPr bwMode="auto">
            <a:xfrm flipV="1">
              <a:off x="480" y="2784"/>
              <a:ext cx="0" cy="288"/>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6" name="Group 139"/>
          <p:cNvGrpSpPr>
            <a:grpSpLocks/>
          </p:cNvGrpSpPr>
          <p:nvPr/>
        </p:nvGrpSpPr>
        <p:grpSpPr bwMode="auto">
          <a:xfrm>
            <a:off x="1190625" y="2368990"/>
            <a:ext cx="1600200" cy="1295400"/>
            <a:chOff x="624" y="1920"/>
            <a:chExt cx="1008" cy="816"/>
          </a:xfrm>
        </p:grpSpPr>
        <p:sp>
          <p:nvSpPr>
            <p:cNvPr id="122934" name="Line 140"/>
            <p:cNvSpPr>
              <a:spLocks noChangeShapeType="1"/>
            </p:cNvSpPr>
            <p:nvPr/>
          </p:nvSpPr>
          <p:spPr bwMode="auto">
            <a:xfrm flipV="1">
              <a:off x="624" y="1920"/>
              <a:ext cx="0" cy="816"/>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35" name="Line 141"/>
            <p:cNvSpPr>
              <a:spLocks noChangeShapeType="1"/>
            </p:cNvSpPr>
            <p:nvPr/>
          </p:nvSpPr>
          <p:spPr bwMode="auto">
            <a:xfrm>
              <a:off x="624" y="2736"/>
              <a:ext cx="1008" cy="0"/>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2904" name="Group 142"/>
          <p:cNvGrpSpPr>
            <a:grpSpLocks/>
          </p:cNvGrpSpPr>
          <p:nvPr/>
        </p:nvGrpSpPr>
        <p:grpSpPr bwMode="auto">
          <a:xfrm>
            <a:off x="5102226" y="1637153"/>
            <a:ext cx="4013201" cy="1890712"/>
            <a:chOff x="3232" y="883"/>
            <a:chExt cx="2528" cy="1191"/>
          </a:xfrm>
        </p:grpSpPr>
        <p:grpSp>
          <p:nvGrpSpPr>
            <p:cNvPr id="122927" name="Group 143"/>
            <p:cNvGrpSpPr>
              <a:grpSpLocks/>
            </p:cNvGrpSpPr>
            <p:nvPr/>
          </p:nvGrpSpPr>
          <p:grpSpPr bwMode="auto">
            <a:xfrm>
              <a:off x="3232" y="883"/>
              <a:ext cx="2528" cy="1191"/>
              <a:chOff x="3232" y="240"/>
              <a:chExt cx="2528" cy="1191"/>
            </a:xfrm>
          </p:grpSpPr>
          <p:grpSp>
            <p:nvGrpSpPr>
              <p:cNvPr id="122929" name="Group 144"/>
              <p:cNvGrpSpPr>
                <a:grpSpLocks/>
              </p:cNvGrpSpPr>
              <p:nvPr/>
            </p:nvGrpSpPr>
            <p:grpSpPr bwMode="auto">
              <a:xfrm>
                <a:off x="3600" y="384"/>
                <a:ext cx="1968" cy="864"/>
                <a:chOff x="3600" y="384"/>
                <a:chExt cx="1968" cy="864"/>
              </a:xfrm>
            </p:grpSpPr>
            <p:sp>
              <p:nvSpPr>
                <p:cNvPr id="122932" name="Line 145"/>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33" name="Line 146"/>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2930" name="Rectangle 147"/>
              <p:cNvSpPr>
                <a:spLocks noChangeArrowheads="1"/>
              </p:cNvSpPr>
              <p:nvPr/>
            </p:nvSpPr>
            <p:spPr bwMode="auto">
              <a:xfrm>
                <a:off x="3232" y="240"/>
                <a:ext cx="36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cs typeface="Times New Roman" panose="02020603050405020304" pitchFamily="18" charset="0"/>
                  </a:rPr>
                  <a:t>u</a:t>
                </a:r>
                <a:r>
                  <a:rPr lang="en-US" altLang="zh-CN" sz="2800" baseline="-25000">
                    <a:cs typeface="Times New Roman" panose="02020603050405020304" pitchFamily="18" charset="0"/>
                  </a:rPr>
                  <a:t>C</a:t>
                </a:r>
              </a:p>
            </p:txBody>
          </p:sp>
          <p:sp>
            <p:nvSpPr>
              <p:cNvPr id="122931" name="Text Box 148"/>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3200">
                  <a:cs typeface="Times New Roman" panose="02020603050405020304" pitchFamily="18" charset="0"/>
                </a:endParaRPr>
              </a:p>
            </p:txBody>
          </p:sp>
        </p:grpSp>
        <p:sp>
          <p:nvSpPr>
            <p:cNvPr id="122928" name="Text Box 149"/>
            <p:cNvSpPr txBox="1">
              <a:spLocks noChangeArrowheads="1"/>
            </p:cNvSpPr>
            <p:nvPr/>
          </p:nvSpPr>
          <p:spPr bwMode="auto">
            <a:xfrm>
              <a:off x="3408" y="1663"/>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cs typeface="Times New Roman" panose="02020603050405020304" pitchFamily="18" charset="0"/>
                </a:rPr>
                <a:t>O</a:t>
              </a:r>
            </a:p>
          </p:txBody>
        </p:sp>
      </p:grpSp>
      <p:grpSp>
        <p:nvGrpSpPr>
          <p:cNvPr id="122905" name="Group 150"/>
          <p:cNvGrpSpPr>
            <a:grpSpLocks/>
          </p:cNvGrpSpPr>
          <p:nvPr/>
        </p:nvGrpSpPr>
        <p:grpSpPr bwMode="auto">
          <a:xfrm>
            <a:off x="5108575" y="4197790"/>
            <a:ext cx="4006849" cy="1890713"/>
            <a:chOff x="3236" y="2496"/>
            <a:chExt cx="2524" cy="1191"/>
          </a:xfrm>
        </p:grpSpPr>
        <p:grpSp>
          <p:nvGrpSpPr>
            <p:cNvPr id="122920" name="Group 151"/>
            <p:cNvGrpSpPr>
              <a:grpSpLocks/>
            </p:cNvGrpSpPr>
            <p:nvPr/>
          </p:nvGrpSpPr>
          <p:grpSpPr bwMode="auto">
            <a:xfrm>
              <a:off x="3236" y="2496"/>
              <a:ext cx="2524" cy="1191"/>
              <a:chOff x="3236" y="240"/>
              <a:chExt cx="2524" cy="1191"/>
            </a:xfrm>
          </p:grpSpPr>
          <p:grpSp>
            <p:nvGrpSpPr>
              <p:cNvPr id="5" name="Group 152"/>
              <p:cNvGrpSpPr>
                <a:grpSpLocks/>
              </p:cNvGrpSpPr>
              <p:nvPr/>
            </p:nvGrpSpPr>
            <p:grpSpPr bwMode="auto">
              <a:xfrm>
                <a:off x="3600" y="384"/>
                <a:ext cx="1968" cy="864"/>
                <a:chOff x="3600" y="384"/>
                <a:chExt cx="1968" cy="864"/>
              </a:xfrm>
            </p:grpSpPr>
            <p:sp>
              <p:nvSpPr>
                <p:cNvPr id="122925" name="Line 153"/>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26" name="Line 154"/>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2923" name="Rectangle 155"/>
              <p:cNvSpPr>
                <a:spLocks noChangeArrowheads="1"/>
              </p:cNvSpPr>
              <p:nvPr/>
            </p:nvSpPr>
            <p:spPr bwMode="auto">
              <a:xfrm>
                <a:off x="3236" y="240"/>
                <a:ext cx="36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cs typeface="Times New Roman" panose="02020603050405020304" pitchFamily="18" charset="0"/>
                  </a:rPr>
                  <a:t>u</a:t>
                </a:r>
                <a:r>
                  <a:rPr lang="en-US" altLang="zh-CN" baseline="-25000">
                    <a:cs typeface="Times New Roman" panose="02020603050405020304" pitchFamily="18" charset="0"/>
                  </a:rPr>
                  <a:t>O</a:t>
                </a:r>
              </a:p>
            </p:txBody>
          </p:sp>
          <p:sp>
            <p:nvSpPr>
              <p:cNvPr id="122924" name="Text Box 156"/>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3200">
                  <a:cs typeface="Times New Roman" panose="02020603050405020304" pitchFamily="18" charset="0"/>
                </a:endParaRPr>
              </a:p>
            </p:txBody>
          </p:sp>
        </p:grpSp>
        <p:sp>
          <p:nvSpPr>
            <p:cNvPr id="122921" name="Rectangle 157"/>
            <p:cNvSpPr>
              <a:spLocks noChangeArrowheads="1"/>
            </p:cNvSpPr>
            <p:nvPr/>
          </p:nvSpPr>
          <p:spPr bwMode="auto">
            <a:xfrm>
              <a:off x="3368" y="3302"/>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cs typeface="Times New Roman" panose="02020603050405020304" pitchFamily="18" charset="0"/>
                </a:rPr>
                <a:t>O</a:t>
              </a:r>
            </a:p>
          </p:txBody>
        </p:sp>
      </p:grpSp>
      <p:sp>
        <p:nvSpPr>
          <p:cNvPr id="314526" name="Freeform 158"/>
          <p:cNvSpPr>
            <a:spLocks/>
          </p:cNvSpPr>
          <p:nvPr/>
        </p:nvSpPr>
        <p:spPr bwMode="auto">
          <a:xfrm>
            <a:off x="5686425" y="2140390"/>
            <a:ext cx="636588" cy="604838"/>
          </a:xfrm>
          <a:custGeom>
            <a:avLst/>
            <a:gdLst>
              <a:gd name="T0" fmla="*/ 0 w 341"/>
              <a:gd name="T1" fmla="*/ 945294682 h 387"/>
              <a:gd name="T2" fmla="*/ 97580907 w 341"/>
              <a:gd name="T3" fmla="*/ 674163045 h 387"/>
              <a:gd name="T4" fmla="*/ 257892837 w 341"/>
              <a:gd name="T5" fmla="*/ 449443137 h 387"/>
              <a:gd name="T6" fmla="*/ 512302177 w 341"/>
              <a:gd name="T7" fmla="*/ 246705157 h 387"/>
              <a:gd name="T8" fmla="*/ 836409360 w 341"/>
              <a:gd name="T9" fmla="*/ 90377172 h 387"/>
              <a:gd name="T10" fmla="*/ 1188399694 w 341"/>
              <a:gd name="T11" fmla="*/ 0 h 387"/>
              <a:gd name="T12" fmla="*/ 0 60000 65536"/>
              <a:gd name="T13" fmla="*/ 0 60000 65536"/>
              <a:gd name="T14" fmla="*/ 0 60000 65536"/>
              <a:gd name="T15" fmla="*/ 0 60000 65536"/>
              <a:gd name="T16" fmla="*/ 0 60000 65536"/>
              <a:gd name="T17" fmla="*/ 0 60000 65536"/>
              <a:gd name="T18" fmla="*/ 0 w 341"/>
              <a:gd name="T19" fmla="*/ 0 h 387"/>
              <a:gd name="T20" fmla="*/ 341 w 341"/>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341" h="387">
                <a:moveTo>
                  <a:pt x="0" y="387"/>
                </a:moveTo>
                <a:lnTo>
                  <a:pt x="28" y="276"/>
                </a:lnTo>
                <a:lnTo>
                  <a:pt x="74" y="184"/>
                </a:lnTo>
                <a:lnTo>
                  <a:pt x="147" y="101"/>
                </a:lnTo>
                <a:lnTo>
                  <a:pt x="240" y="37"/>
                </a:lnTo>
                <a:lnTo>
                  <a:pt x="34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4527" name="Freeform 159"/>
          <p:cNvSpPr>
            <a:spLocks/>
          </p:cNvSpPr>
          <p:nvPr/>
        </p:nvSpPr>
        <p:spPr bwMode="auto">
          <a:xfrm flipV="1">
            <a:off x="6296025" y="2140390"/>
            <a:ext cx="417513" cy="593725"/>
          </a:xfrm>
          <a:custGeom>
            <a:avLst/>
            <a:gdLst>
              <a:gd name="T0" fmla="*/ 0 w 341"/>
              <a:gd name="T1" fmla="*/ 910877036 h 387"/>
              <a:gd name="T2" fmla="*/ 41975365 w 341"/>
              <a:gd name="T3" fmla="*/ 649617982 h 387"/>
              <a:gd name="T4" fmla="*/ 110933570 w 341"/>
              <a:gd name="T5" fmla="*/ 433078719 h 387"/>
              <a:gd name="T6" fmla="*/ 220368501 w 341"/>
              <a:gd name="T7" fmla="*/ 237721681 h 387"/>
              <a:gd name="T8" fmla="*/ 359784812 w 341"/>
              <a:gd name="T9" fmla="*/ 87085800 h 387"/>
              <a:gd name="T10" fmla="*/ 511193827 w 341"/>
              <a:gd name="T11" fmla="*/ 0 h 387"/>
              <a:gd name="T12" fmla="*/ 0 60000 65536"/>
              <a:gd name="T13" fmla="*/ 0 60000 65536"/>
              <a:gd name="T14" fmla="*/ 0 60000 65536"/>
              <a:gd name="T15" fmla="*/ 0 60000 65536"/>
              <a:gd name="T16" fmla="*/ 0 60000 65536"/>
              <a:gd name="T17" fmla="*/ 0 60000 65536"/>
              <a:gd name="T18" fmla="*/ 0 w 341"/>
              <a:gd name="T19" fmla="*/ 0 h 387"/>
              <a:gd name="T20" fmla="*/ 341 w 341"/>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341" h="387">
                <a:moveTo>
                  <a:pt x="0" y="387"/>
                </a:moveTo>
                <a:lnTo>
                  <a:pt x="28" y="276"/>
                </a:lnTo>
                <a:lnTo>
                  <a:pt x="74" y="184"/>
                </a:lnTo>
                <a:lnTo>
                  <a:pt x="147" y="101"/>
                </a:lnTo>
                <a:lnTo>
                  <a:pt x="240" y="37"/>
                </a:lnTo>
                <a:lnTo>
                  <a:pt x="34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4528" name="Freeform 160"/>
          <p:cNvSpPr>
            <a:spLocks/>
          </p:cNvSpPr>
          <p:nvPr/>
        </p:nvSpPr>
        <p:spPr bwMode="auto">
          <a:xfrm>
            <a:off x="6688138" y="2140390"/>
            <a:ext cx="636587" cy="604838"/>
          </a:xfrm>
          <a:custGeom>
            <a:avLst/>
            <a:gdLst>
              <a:gd name="T0" fmla="*/ 0 w 341"/>
              <a:gd name="T1" fmla="*/ 945294682 h 387"/>
              <a:gd name="T2" fmla="*/ 97580754 w 341"/>
              <a:gd name="T3" fmla="*/ 674163045 h 387"/>
              <a:gd name="T4" fmla="*/ 257892432 w 341"/>
              <a:gd name="T5" fmla="*/ 449443137 h 387"/>
              <a:gd name="T6" fmla="*/ 512299505 w 341"/>
              <a:gd name="T7" fmla="*/ 246705157 h 387"/>
              <a:gd name="T8" fmla="*/ 836408046 w 341"/>
              <a:gd name="T9" fmla="*/ 90377172 h 387"/>
              <a:gd name="T10" fmla="*/ 1188395961 w 341"/>
              <a:gd name="T11" fmla="*/ 0 h 387"/>
              <a:gd name="T12" fmla="*/ 0 60000 65536"/>
              <a:gd name="T13" fmla="*/ 0 60000 65536"/>
              <a:gd name="T14" fmla="*/ 0 60000 65536"/>
              <a:gd name="T15" fmla="*/ 0 60000 65536"/>
              <a:gd name="T16" fmla="*/ 0 60000 65536"/>
              <a:gd name="T17" fmla="*/ 0 60000 65536"/>
              <a:gd name="T18" fmla="*/ 0 w 341"/>
              <a:gd name="T19" fmla="*/ 0 h 387"/>
              <a:gd name="T20" fmla="*/ 341 w 341"/>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341" h="387">
                <a:moveTo>
                  <a:pt x="0" y="387"/>
                </a:moveTo>
                <a:lnTo>
                  <a:pt x="28" y="276"/>
                </a:lnTo>
                <a:lnTo>
                  <a:pt x="74" y="184"/>
                </a:lnTo>
                <a:lnTo>
                  <a:pt x="147" y="101"/>
                </a:lnTo>
                <a:lnTo>
                  <a:pt x="240" y="37"/>
                </a:lnTo>
                <a:lnTo>
                  <a:pt x="34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122922" name="Group 161"/>
          <p:cNvGrpSpPr>
            <a:grpSpLocks/>
          </p:cNvGrpSpPr>
          <p:nvPr/>
        </p:nvGrpSpPr>
        <p:grpSpPr bwMode="auto">
          <a:xfrm>
            <a:off x="7286625" y="2111815"/>
            <a:ext cx="1031875" cy="3457575"/>
            <a:chOff x="4608" y="1182"/>
            <a:chExt cx="650" cy="2178"/>
          </a:xfrm>
        </p:grpSpPr>
        <p:sp>
          <p:nvSpPr>
            <p:cNvPr id="122912" name="Line 162"/>
            <p:cNvSpPr>
              <a:spLocks noChangeShapeType="1"/>
            </p:cNvSpPr>
            <p:nvPr/>
          </p:nvSpPr>
          <p:spPr bwMode="auto">
            <a:xfrm>
              <a:off x="4848" y="3019"/>
              <a:ext cx="0" cy="341"/>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3" name="Line 163"/>
            <p:cNvSpPr>
              <a:spLocks noChangeShapeType="1"/>
            </p:cNvSpPr>
            <p:nvPr/>
          </p:nvSpPr>
          <p:spPr bwMode="auto">
            <a:xfrm>
              <a:off x="4617" y="1204"/>
              <a:ext cx="0" cy="1770"/>
            </a:xfrm>
            <a:prstGeom prst="line">
              <a:avLst/>
            </a:prstGeom>
            <a:noFill/>
            <a:ln w="28575">
              <a:solidFill>
                <a:srgbClr val="99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4" name="Line 164"/>
            <p:cNvSpPr>
              <a:spLocks noChangeShapeType="1"/>
            </p:cNvSpPr>
            <p:nvPr/>
          </p:nvSpPr>
          <p:spPr bwMode="auto">
            <a:xfrm>
              <a:off x="4608" y="3003"/>
              <a:ext cx="0" cy="357"/>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5" name="Line 165"/>
            <p:cNvSpPr>
              <a:spLocks noChangeShapeType="1"/>
            </p:cNvSpPr>
            <p:nvPr/>
          </p:nvSpPr>
          <p:spPr bwMode="auto">
            <a:xfrm>
              <a:off x="4608" y="3360"/>
              <a:ext cx="249"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6" name="Line 166"/>
            <p:cNvSpPr>
              <a:spLocks noChangeShapeType="1"/>
            </p:cNvSpPr>
            <p:nvPr/>
          </p:nvSpPr>
          <p:spPr bwMode="auto">
            <a:xfrm>
              <a:off x="4848" y="3019"/>
              <a:ext cx="2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7" name="Line 167"/>
            <p:cNvSpPr>
              <a:spLocks noChangeShapeType="1"/>
            </p:cNvSpPr>
            <p:nvPr/>
          </p:nvSpPr>
          <p:spPr bwMode="auto">
            <a:xfrm>
              <a:off x="4857" y="1541"/>
              <a:ext cx="0" cy="1478"/>
            </a:xfrm>
            <a:prstGeom prst="line">
              <a:avLst/>
            </a:prstGeom>
            <a:noFill/>
            <a:ln w="28575">
              <a:solidFill>
                <a:srgbClr val="99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2918" name="Freeform 168"/>
            <p:cNvSpPr>
              <a:spLocks/>
            </p:cNvSpPr>
            <p:nvPr/>
          </p:nvSpPr>
          <p:spPr bwMode="auto">
            <a:xfrm flipV="1">
              <a:off x="4615" y="1182"/>
              <a:ext cx="263" cy="374"/>
            </a:xfrm>
            <a:custGeom>
              <a:avLst/>
              <a:gdLst>
                <a:gd name="T0" fmla="*/ 0 w 341"/>
                <a:gd name="T1" fmla="*/ 361 h 387"/>
                <a:gd name="T2" fmla="*/ 17 w 341"/>
                <a:gd name="T3" fmla="*/ 258 h 387"/>
                <a:gd name="T4" fmla="*/ 44 w 341"/>
                <a:gd name="T5" fmla="*/ 172 h 387"/>
                <a:gd name="T6" fmla="*/ 87 w 341"/>
                <a:gd name="T7" fmla="*/ 95 h 387"/>
                <a:gd name="T8" fmla="*/ 143 w 341"/>
                <a:gd name="T9" fmla="*/ 35 h 387"/>
                <a:gd name="T10" fmla="*/ 203 w 341"/>
                <a:gd name="T11" fmla="*/ 0 h 387"/>
                <a:gd name="T12" fmla="*/ 0 60000 65536"/>
                <a:gd name="T13" fmla="*/ 0 60000 65536"/>
                <a:gd name="T14" fmla="*/ 0 60000 65536"/>
                <a:gd name="T15" fmla="*/ 0 60000 65536"/>
                <a:gd name="T16" fmla="*/ 0 60000 65536"/>
                <a:gd name="T17" fmla="*/ 0 60000 65536"/>
                <a:gd name="T18" fmla="*/ 0 w 341"/>
                <a:gd name="T19" fmla="*/ 0 h 387"/>
                <a:gd name="T20" fmla="*/ 341 w 341"/>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341" h="387">
                  <a:moveTo>
                    <a:pt x="0" y="387"/>
                  </a:moveTo>
                  <a:lnTo>
                    <a:pt x="28" y="276"/>
                  </a:lnTo>
                  <a:lnTo>
                    <a:pt x="74" y="184"/>
                  </a:lnTo>
                  <a:lnTo>
                    <a:pt x="147" y="101"/>
                  </a:lnTo>
                  <a:lnTo>
                    <a:pt x="240" y="37"/>
                  </a:lnTo>
                  <a:lnTo>
                    <a:pt x="34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22919" name="Freeform 169"/>
            <p:cNvSpPr>
              <a:spLocks/>
            </p:cNvSpPr>
            <p:nvPr/>
          </p:nvSpPr>
          <p:spPr bwMode="auto">
            <a:xfrm>
              <a:off x="4857" y="1182"/>
              <a:ext cx="401" cy="381"/>
            </a:xfrm>
            <a:custGeom>
              <a:avLst/>
              <a:gdLst>
                <a:gd name="T0" fmla="*/ 0 w 341"/>
                <a:gd name="T1" fmla="*/ 375 h 387"/>
                <a:gd name="T2" fmla="*/ 39 w 341"/>
                <a:gd name="T3" fmla="*/ 268 h 387"/>
                <a:gd name="T4" fmla="*/ 102 w 341"/>
                <a:gd name="T5" fmla="*/ 178 h 387"/>
                <a:gd name="T6" fmla="*/ 203 w 341"/>
                <a:gd name="T7" fmla="*/ 97 h 387"/>
                <a:gd name="T8" fmla="*/ 332 w 341"/>
                <a:gd name="T9" fmla="*/ 35 h 387"/>
                <a:gd name="T10" fmla="*/ 472 w 341"/>
                <a:gd name="T11" fmla="*/ 0 h 387"/>
                <a:gd name="T12" fmla="*/ 0 60000 65536"/>
                <a:gd name="T13" fmla="*/ 0 60000 65536"/>
                <a:gd name="T14" fmla="*/ 0 60000 65536"/>
                <a:gd name="T15" fmla="*/ 0 60000 65536"/>
                <a:gd name="T16" fmla="*/ 0 60000 65536"/>
                <a:gd name="T17" fmla="*/ 0 60000 65536"/>
                <a:gd name="T18" fmla="*/ 0 w 341"/>
                <a:gd name="T19" fmla="*/ 0 h 387"/>
                <a:gd name="T20" fmla="*/ 341 w 341"/>
                <a:gd name="T21" fmla="*/ 387 h 387"/>
              </a:gdLst>
              <a:ahLst/>
              <a:cxnLst>
                <a:cxn ang="T12">
                  <a:pos x="T0" y="T1"/>
                </a:cxn>
                <a:cxn ang="T13">
                  <a:pos x="T2" y="T3"/>
                </a:cxn>
                <a:cxn ang="T14">
                  <a:pos x="T4" y="T5"/>
                </a:cxn>
                <a:cxn ang="T15">
                  <a:pos x="T6" y="T7"/>
                </a:cxn>
                <a:cxn ang="T16">
                  <a:pos x="T8" y="T9"/>
                </a:cxn>
                <a:cxn ang="T17">
                  <a:pos x="T10" y="T11"/>
                </a:cxn>
              </a:cxnLst>
              <a:rect l="T18" t="T19" r="T20" b="T21"/>
              <a:pathLst>
                <a:path w="341" h="387">
                  <a:moveTo>
                    <a:pt x="0" y="387"/>
                  </a:moveTo>
                  <a:lnTo>
                    <a:pt x="28" y="276"/>
                  </a:lnTo>
                  <a:lnTo>
                    <a:pt x="74" y="184"/>
                  </a:lnTo>
                  <a:lnTo>
                    <a:pt x="147" y="101"/>
                  </a:lnTo>
                  <a:lnTo>
                    <a:pt x="240" y="37"/>
                  </a:lnTo>
                  <a:lnTo>
                    <a:pt x="341"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314538" name="Rectangle 170" descr="小棋盘"/>
          <p:cNvSpPr>
            <a:spLocks noChangeArrowheads="1"/>
          </p:cNvSpPr>
          <p:nvPr/>
        </p:nvSpPr>
        <p:spPr bwMode="auto">
          <a:xfrm>
            <a:off x="276225" y="6102790"/>
            <a:ext cx="6781800" cy="519113"/>
          </a:xfrm>
          <a:prstGeom prst="rect">
            <a:avLst/>
          </a:prstGeom>
          <a:pattFill prst="smCheck">
            <a:fgClr>
              <a:srgbClr val="FFFF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tx2"/>
                </a:solidFill>
                <a:cs typeface="Times New Roman" panose="02020603050405020304" pitchFamily="18" charset="0"/>
              </a:rPr>
              <a:t>本电路只能产生占空比大于</a:t>
            </a:r>
            <a:r>
              <a:rPr lang="en-US" altLang="zh-CN" sz="2800">
                <a:solidFill>
                  <a:schemeClr val="tx2"/>
                </a:solidFill>
                <a:cs typeface="Times New Roman" panose="02020603050405020304" pitchFamily="18" charset="0"/>
              </a:rPr>
              <a:t>0.5</a:t>
            </a:r>
            <a:r>
              <a:rPr lang="zh-CN" altLang="en-US" sz="2800">
                <a:solidFill>
                  <a:schemeClr val="tx2"/>
                </a:solidFill>
                <a:cs typeface="Times New Roman" panose="02020603050405020304" pitchFamily="18" charset="0"/>
              </a:rPr>
              <a:t>的矩形波</a:t>
            </a:r>
          </a:p>
        </p:txBody>
      </p:sp>
      <p:pic>
        <p:nvPicPr>
          <p:cNvPr id="122911" name="Picture 171" descr="图片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88" y="843403"/>
            <a:ext cx="51181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319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4427"/>
                                        </p:tgtEl>
                                        <p:attrNameLst>
                                          <p:attrName>style.visibility</p:attrName>
                                        </p:attrNameLst>
                                      </p:cBhvr>
                                      <p:to>
                                        <p:strVal val="visible"/>
                                      </p:to>
                                    </p:set>
                                    <p:animEffect transition="in" filter="wipe(left)">
                                      <p:cBhvr>
                                        <p:cTn id="17" dur="500"/>
                                        <p:tgtEl>
                                          <p:spTgt spid="3144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nodeType="afterGroup">
                            <p:stCondLst>
                              <p:cond delay="500"/>
                            </p:stCondLst>
                            <p:childTnLst>
                              <p:par>
                                <p:cTn id="24" presetID="18" presetClass="entr" presetSubtype="12"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Left)">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4526"/>
                                        </p:tgtEl>
                                        <p:attrNameLst>
                                          <p:attrName>style.visibility</p:attrName>
                                        </p:attrNameLst>
                                      </p:cBhvr>
                                      <p:to>
                                        <p:strVal val="visible"/>
                                      </p:to>
                                    </p:set>
                                    <p:animEffect transition="in" filter="wipe(left)">
                                      <p:cBhvr>
                                        <p:cTn id="36" dur="500"/>
                                        <p:tgtEl>
                                          <p:spTgt spid="314526"/>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14460"/>
                                        </p:tgtEl>
                                        <p:attrNameLst>
                                          <p:attrName>style.visibility</p:attrName>
                                        </p:attrNameLst>
                                      </p:cBhvr>
                                      <p:to>
                                        <p:strVal val="visible"/>
                                      </p:to>
                                    </p:set>
                                    <p:animEffect transition="in" filter="wipe(up)">
                                      <p:cBhvr>
                                        <p:cTn id="50" dur="500"/>
                                        <p:tgtEl>
                                          <p:spTgt spid="31446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nodeType="afterGroup">
                            <p:stCondLst>
                              <p:cond delay="1000"/>
                            </p:stCondLst>
                            <p:childTnLst>
                              <p:par>
                                <p:cTn id="70" presetID="22" presetClass="entr" presetSubtype="2"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right)">
                                      <p:cBhvr>
                                        <p:cTn id="72" dur="5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4527"/>
                                        </p:tgtEl>
                                        <p:attrNameLst>
                                          <p:attrName>style.visibility</p:attrName>
                                        </p:attrNameLst>
                                      </p:cBhvr>
                                      <p:to>
                                        <p:strVal val="visible"/>
                                      </p:to>
                                    </p:set>
                                    <p:animEffect transition="in" filter="wipe(left)">
                                      <p:cBhvr>
                                        <p:cTn id="77" dur="500"/>
                                        <p:tgtEl>
                                          <p:spTgt spid="31452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314461"/>
                                        </p:tgtEl>
                                        <p:attrNameLst>
                                          <p:attrName>style.visibility</p:attrName>
                                        </p:attrNameLst>
                                      </p:cBhvr>
                                      <p:to>
                                        <p:strVal val="visible"/>
                                      </p:to>
                                    </p:set>
                                    <p:animEffect transition="in" filter="wipe(right)">
                                      <p:cBhvr>
                                        <p:cTn id="82" dur="500"/>
                                        <p:tgtEl>
                                          <p:spTgt spid="31446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314462"/>
                                        </p:tgtEl>
                                        <p:attrNameLst>
                                          <p:attrName>style.visibility</p:attrName>
                                        </p:attrNameLst>
                                      </p:cBhvr>
                                      <p:to>
                                        <p:strVal val="visible"/>
                                      </p:to>
                                    </p:set>
                                    <p:animEffect transition="in" filter="wipe(up)">
                                      <p:cBhvr>
                                        <p:cTn id="87" dur="500"/>
                                        <p:tgtEl>
                                          <p:spTgt spid="314462"/>
                                        </p:tgtEl>
                                      </p:cBhvr>
                                    </p:animEffect>
                                  </p:childTnLst>
                                </p:cTn>
                              </p:par>
                            </p:childTnLst>
                          </p:cTn>
                        </p:par>
                        <p:par>
                          <p:cTn id="88" fill="hold" nodeType="afterGroup">
                            <p:stCondLst>
                              <p:cond delay="500"/>
                            </p:stCondLst>
                            <p:childTnLst>
                              <p:par>
                                <p:cTn id="89" presetID="22" presetClass="entr" presetSubtype="4"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down)">
                                      <p:cBhvr>
                                        <p:cTn id="91" dur="500"/>
                                        <p:tgtEl>
                                          <p:spTgt spid="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14528"/>
                                        </p:tgtEl>
                                        <p:attrNameLst>
                                          <p:attrName>style.visibility</p:attrName>
                                        </p:attrNameLst>
                                      </p:cBhvr>
                                      <p:to>
                                        <p:strVal val="visible"/>
                                      </p:to>
                                    </p:set>
                                    <p:animEffect transition="in" filter="wipe(left)">
                                      <p:cBhvr>
                                        <p:cTn id="96" dur="500"/>
                                        <p:tgtEl>
                                          <p:spTgt spid="314528"/>
                                        </p:tgtEl>
                                      </p:cBhvr>
                                    </p:animEffect>
                                  </p:childTnLst>
                                </p:cTn>
                              </p:par>
                            </p:childTnLst>
                          </p:cTn>
                        </p:par>
                        <p:par>
                          <p:cTn id="97" fill="hold" nodeType="afterGroup">
                            <p:stCondLst>
                              <p:cond delay="500"/>
                            </p:stCondLst>
                            <p:childTnLst>
                              <p:par>
                                <p:cTn id="98" presetID="22" presetClass="entr" presetSubtype="8" fill="hold" nodeType="afterEffect">
                                  <p:stCondLst>
                                    <p:cond delay="0"/>
                                  </p:stCondLst>
                                  <p:childTnLst>
                                    <p:set>
                                      <p:cBhvr>
                                        <p:cTn id="99" dur="1" fill="hold">
                                          <p:stCondLst>
                                            <p:cond delay="0"/>
                                          </p:stCondLst>
                                        </p:cTn>
                                        <p:tgtEl>
                                          <p:spTgt spid="122922"/>
                                        </p:tgtEl>
                                        <p:attrNameLst>
                                          <p:attrName>style.visibility</p:attrName>
                                        </p:attrNameLst>
                                      </p:cBhvr>
                                      <p:to>
                                        <p:strVal val="visible"/>
                                      </p:to>
                                    </p:set>
                                    <p:animEffect transition="in" filter="wipe(left)">
                                      <p:cBhvr>
                                        <p:cTn id="100" dur="500"/>
                                        <p:tgtEl>
                                          <p:spTgt spid="12292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4"/>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wipe(left)">
                                      <p:cBhvr>
                                        <p:cTn id="109" dur="500"/>
                                        <p:tgtEl>
                                          <p:spTgt spid="1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wipe(left)">
                                      <p:cBhvr>
                                        <p:cTn id="114" dur="500"/>
                                        <p:tgtEl>
                                          <p:spTgt spid="1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left)">
                                      <p:cBhvr>
                                        <p:cTn id="119" dur="500"/>
                                        <p:tgtEl>
                                          <p:spTgt spid="1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14538"/>
                                        </p:tgtEl>
                                        <p:attrNameLst>
                                          <p:attrName>style.visibility</p:attrName>
                                        </p:attrNameLst>
                                      </p:cBhvr>
                                      <p:to>
                                        <p:strVal val="visible"/>
                                      </p:to>
                                    </p:set>
                                    <p:animEffect transition="in" filter="wipe(left)">
                                      <p:cBhvr>
                                        <p:cTn id="124" dur="500"/>
                                        <p:tgtEl>
                                          <p:spTgt spid="314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427" grpId="0" animBg="1"/>
      <p:bldP spid="314460" grpId="0" animBg="1"/>
      <p:bldP spid="314461" grpId="0" animBg="1"/>
      <p:bldP spid="314462" grpId="0" animBg="1"/>
      <p:bldP spid="314526" grpId="0" animBg="1"/>
      <p:bldP spid="314527" grpId="0" animBg="1"/>
      <p:bldP spid="314528" grpId="0" animBg="1"/>
      <p:bldP spid="314538"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533400" y="5268834"/>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t>        </a:t>
            </a:r>
            <a:r>
              <a:rPr lang="zh-CN" altLang="en-US" sz="2800"/>
              <a:t>本电路可以产生占空比处于</a:t>
            </a:r>
            <a:r>
              <a:rPr lang="en-US" altLang="zh-CN" sz="2800"/>
              <a:t>0</a:t>
            </a:r>
            <a:r>
              <a:rPr lang="zh-CN" altLang="en-US" sz="2800"/>
              <a:t>和</a:t>
            </a:r>
            <a:r>
              <a:rPr lang="en-US" altLang="zh-CN" sz="2800"/>
              <a:t>1</a:t>
            </a:r>
            <a:r>
              <a:rPr lang="zh-CN" altLang="en-US" sz="2800"/>
              <a:t>之间的矩形波。</a:t>
            </a:r>
          </a:p>
          <a:p>
            <a:pPr eaLnBrk="1" hangingPunct="1">
              <a:lnSpc>
                <a:spcPct val="110000"/>
              </a:lnSpc>
            </a:pPr>
            <a:r>
              <a:rPr lang="zh-CN" altLang="en-US" sz="2800"/>
              <a:t>这是因为它的充放电的路径不同。</a:t>
            </a:r>
          </a:p>
        </p:txBody>
      </p:sp>
      <p:sp>
        <p:nvSpPr>
          <p:cNvPr id="316480" name="Rectangle 64"/>
          <p:cNvSpPr>
            <a:spLocks noChangeArrowheads="1"/>
          </p:cNvSpPr>
          <p:nvPr/>
        </p:nvSpPr>
        <p:spPr bwMode="auto">
          <a:xfrm>
            <a:off x="468313" y="573009"/>
            <a:ext cx="4134465" cy="535596"/>
          </a:xfrm>
          <a:prstGeom prst="rect">
            <a:avLst/>
          </a:prstGeom>
          <a:noFill/>
          <a:ln w="9525">
            <a:noFill/>
            <a:miter lim="800000"/>
            <a:headEnd/>
            <a:tailEnd/>
          </a:ln>
          <a:effectLst/>
        </p:spPr>
        <p:txBody>
          <a:bodyPr wrap="none">
            <a:spAutoFit/>
          </a:bodyPr>
          <a:lstStyle/>
          <a:p>
            <a:pPr>
              <a:lnSpc>
                <a:spcPct val="110000"/>
              </a:lnSpc>
              <a:defRPr/>
            </a:pPr>
            <a:r>
              <a:rPr lang="zh-CN" altLang="en-US" sz="2800" b="1">
                <a:solidFill>
                  <a:srgbClr val="E60000"/>
                </a:solidFill>
              </a:rPr>
              <a:t>占空比可调的多谐振荡器</a:t>
            </a:r>
          </a:p>
        </p:txBody>
      </p:sp>
      <p:pic>
        <p:nvPicPr>
          <p:cNvPr id="123908" name="Picture 65" descr="图片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3063" y="1296909"/>
            <a:ext cx="5449887"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044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wipe(left)">
                                      <p:cBhvr>
                                        <p:cTn id="7" dur="500"/>
                                        <p:tgtEl>
                                          <p:spTgt spid="316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p:cNvSpPr txBox="1">
            <a:spLocks noChangeArrowheads="1"/>
          </p:cNvSpPr>
          <p:nvPr/>
        </p:nvSpPr>
        <p:spPr bwMode="auto">
          <a:xfrm>
            <a:off x="114300" y="670193"/>
            <a:ext cx="72390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E60000"/>
                </a:solidFill>
              </a:rPr>
              <a:t>应用</a:t>
            </a:r>
            <a:r>
              <a:rPr lang="en-US" altLang="zh-CN" sz="2800" b="1">
                <a:solidFill>
                  <a:srgbClr val="E60000"/>
                </a:solidFill>
              </a:rPr>
              <a:t>1</a:t>
            </a:r>
            <a:r>
              <a:rPr lang="zh-CN" altLang="en-US" sz="2800" b="1">
                <a:solidFill>
                  <a:srgbClr val="E60000"/>
                </a:solidFill>
              </a:rPr>
              <a:t>：多谐振荡器构成水位监控报警电路</a:t>
            </a:r>
          </a:p>
        </p:txBody>
      </p:sp>
      <p:sp>
        <p:nvSpPr>
          <p:cNvPr id="318467" name="Text Box 3"/>
          <p:cNvSpPr txBox="1">
            <a:spLocks noChangeArrowheads="1"/>
          </p:cNvSpPr>
          <p:nvPr/>
        </p:nvSpPr>
        <p:spPr bwMode="auto">
          <a:xfrm>
            <a:off x="395288" y="5034230"/>
            <a:ext cx="849788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    </a:t>
            </a:r>
            <a:r>
              <a:rPr lang="zh-CN" altLang="en-US" sz="2800">
                <a:solidFill>
                  <a:srgbClr val="000099"/>
                </a:solidFill>
              </a:rPr>
              <a:t>水位正常情况下，电容</a:t>
            </a:r>
            <a:r>
              <a:rPr lang="en-US" altLang="zh-CN" sz="2800" i="1">
                <a:solidFill>
                  <a:srgbClr val="000099"/>
                </a:solidFill>
              </a:rPr>
              <a:t>C</a:t>
            </a:r>
            <a:r>
              <a:rPr lang="zh-CN" altLang="en-US" sz="2800">
                <a:solidFill>
                  <a:srgbClr val="000099"/>
                </a:solidFill>
              </a:rPr>
              <a:t>被短接</a:t>
            </a:r>
            <a:r>
              <a:rPr lang="en-US" altLang="zh-CN" sz="2800">
                <a:solidFill>
                  <a:srgbClr val="000099"/>
                </a:solidFill>
              </a:rPr>
              <a:t>, </a:t>
            </a:r>
            <a:r>
              <a:rPr lang="zh-CN" altLang="en-US" sz="2800">
                <a:solidFill>
                  <a:srgbClr val="000099"/>
                </a:solidFill>
              </a:rPr>
              <a:t>扬声器不发音</a:t>
            </a:r>
            <a:r>
              <a:rPr lang="en-US" altLang="zh-CN" sz="2800">
                <a:solidFill>
                  <a:srgbClr val="000099"/>
                </a:solidFill>
              </a:rPr>
              <a:t>;  </a:t>
            </a:r>
            <a:r>
              <a:rPr lang="zh-CN" altLang="en-US" sz="2800">
                <a:solidFill>
                  <a:srgbClr val="000099"/>
                </a:solidFill>
              </a:rPr>
              <a:t>水位下降到探测器以下时，多谐振荡器开始工作，扬声器发出报警。</a:t>
            </a:r>
          </a:p>
        </p:txBody>
      </p:sp>
      <p:pic>
        <p:nvPicPr>
          <p:cNvPr id="124932" name="Picture 73" descr="图片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1154380"/>
            <a:ext cx="6354762"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512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7"/>
                                        </p:tgtEl>
                                        <p:attrNameLst>
                                          <p:attrName>style.visibility</p:attrName>
                                        </p:attrNameLst>
                                      </p:cBhvr>
                                      <p:to>
                                        <p:strVal val="visible"/>
                                      </p:to>
                                    </p:set>
                                    <p:animEffect transition="in" filter="wipe(left)">
                                      <p:cBhvr>
                                        <p:cTn id="7" dur="500"/>
                                        <p:tgtEl>
                                          <p:spTgt spid="318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ChangeArrowheads="1"/>
          </p:cNvSpPr>
          <p:nvPr/>
        </p:nvSpPr>
        <p:spPr bwMode="auto">
          <a:xfrm>
            <a:off x="609600" y="381000"/>
            <a:ext cx="4267200" cy="533400"/>
          </a:xfrm>
          <a:prstGeom prst="rect">
            <a:avLst/>
          </a:prstGeom>
          <a:noFill/>
          <a:ln w="9525">
            <a:noFill/>
            <a:miter lim="800000"/>
            <a:headEnd/>
            <a:tailEnd/>
          </a:ln>
        </p:spPr>
        <p:txBody>
          <a:bodyPr/>
          <a:lstStyle/>
          <a:p>
            <a:pPr marL="342900" indent="-342900" algn="just">
              <a:lnSpc>
                <a:spcPct val="131000"/>
              </a:lnSpc>
              <a:spcBef>
                <a:spcPct val="20000"/>
              </a:spcBef>
              <a:defRPr/>
            </a:pPr>
            <a:r>
              <a:rPr lang="zh-CN" altLang="en-US" sz="2800" b="1">
                <a:solidFill>
                  <a:srgbClr val="FF3300"/>
                </a:solidFill>
                <a:latin typeface="Times New Roman" panose="02020603050405020304" pitchFamily="18" charset="0"/>
                <a:cs typeface="Times New Roman" panose="02020603050405020304" pitchFamily="18" charset="0"/>
              </a:rPr>
              <a:t>应用</a:t>
            </a:r>
            <a:r>
              <a:rPr lang="en-US" altLang="zh-CN" sz="2800" b="1">
                <a:solidFill>
                  <a:srgbClr val="FF3300"/>
                </a:solidFill>
                <a:latin typeface="Times New Roman" panose="02020603050405020304" pitchFamily="18" charset="0"/>
                <a:cs typeface="Times New Roman" panose="02020603050405020304" pitchFamily="18" charset="0"/>
              </a:rPr>
              <a:t>2</a:t>
            </a:r>
            <a:r>
              <a:rPr lang="zh-CN" altLang="en-US" sz="2800" b="1">
                <a:solidFill>
                  <a:srgbClr val="FF33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双音门铃</a:t>
            </a:r>
          </a:p>
        </p:txBody>
      </p:sp>
      <p:pic>
        <p:nvPicPr>
          <p:cNvPr id="125955" name="Picture 117" descr="图片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981075"/>
            <a:ext cx="6313488" cy="52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9990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60" descr="图片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775" y="1314450"/>
            <a:ext cx="741045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3832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539750" y="822325"/>
            <a:ext cx="4343400" cy="51911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21.4.2   </a:t>
            </a:r>
            <a:r>
              <a:rPr lang="zh-CN" altLang="en-US" sz="2800" b="1">
                <a:solidFill>
                  <a:srgbClr val="000099"/>
                </a:solidFill>
                <a:latin typeface="Times New Roman" panose="02020603050405020304" pitchFamily="18" charset="0"/>
                <a:cs typeface="Times New Roman" panose="02020603050405020304" pitchFamily="18" charset="0"/>
              </a:rPr>
              <a:t>定时器电路的应用</a:t>
            </a:r>
          </a:p>
        </p:txBody>
      </p:sp>
      <p:sp>
        <p:nvSpPr>
          <p:cNvPr id="324611" name="Text Box 3"/>
          <p:cNvSpPr txBox="1">
            <a:spLocks noChangeArrowheads="1"/>
          </p:cNvSpPr>
          <p:nvPr/>
        </p:nvSpPr>
        <p:spPr bwMode="auto">
          <a:xfrm>
            <a:off x="539750" y="1914525"/>
            <a:ext cx="8280400" cy="1971675"/>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800" b="1">
                <a:solidFill>
                  <a:srgbClr val="CC33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单稳态触发器</a:t>
            </a:r>
            <a:r>
              <a:rPr lang="zh-CN" altLang="en-US" sz="2800" b="1">
                <a:solidFill>
                  <a:srgbClr val="CC0000"/>
                </a:solidFill>
                <a:latin typeface="Times New Roman" panose="02020603050405020304" pitchFamily="18" charset="0"/>
                <a:cs typeface="Times New Roman" panose="02020603050405020304" pitchFamily="18" charset="0"/>
              </a:rPr>
              <a:t>只有一个</a:t>
            </a:r>
            <a:r>
              <a:rPr lang="zh-CN" altLang="en-US" sz="2800" b="1">
                <a:solidFill>
                  <a:srgbClr val="CC3300"/>
                </a:solidFill>
                <a:latin typeface="Times New Roman" panose="02020603050405020304" pitchFamily="18" charset="0"/>
                <a:cs typeface="Times New Roman" panose="02020603050405020304" pitchFamily="18" charset="0"/>
              </a:rPr>
              <a:t>稳定状态</a:t>
            </a:r>
            <a:r>
              <a:rPr lang="zh-CN" altLang="en-US" sz="2800" b="1">
                <a:latin typeface="Times New Roman" panose="02020603050405020304" pitchFamily="18" charset="0"/>
                <a:cs typeface="Times New Roman" panose="02020603050405020304" pitchFamily="18" charset="0"/>
              </a:rPr>
              <a:t>。在未加触发脉冲前，电路处于稳定状态；在触发脉冲作用下，电路由稳定状态翻转为暂稳定状态，停留一段时间后，电路又自动返回稳定状态。</a:t>
            </a:r>
          </a:p>
        </p:txBody>
      </p:sp>
      <p:sp>
        <p:nvSpPr>
          <p:cNvPr id="324612" name="Text Box 4"/>
          <p:cNvSpPr txBox="1">
            <a:spLocks noChangeArrowheads="1"/>
          </p:cNvSpPr>
          <p:nvPr/>
        </p:nvSpPr>
        <p:spPr bwMode="auto">
          <a:xfrm>
            <a:off x="539750" y="3810000"/>
            <a:ext cx="82089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a:solidFill>
                  <a:schemeClr val="tx2"/>
                </a:solidFill>
                <a:cs typeface="Times New Roman" panose="02020603050405020304" pitchFamily="18" charset="0"/>
              </a:rPr>
              <a:t>        </a:t>
            </a:r>
            <a:r>
              <a:rPr lang="zh-CN" altLang="en-US" sz="2800">
                <a:solidFill>
                  <a:srgbClr val="000099"/>
                </a:solidFill>
                <a:cs typeface="Times New Roman" panose="02020603050405020304" pitchFamily="18" charset="0"/>
              </a:rPr>
              <a:t>暂稳定状态的长短，取决于电路的参数</a:t>
            </a:r>
            <a:r>
              <a:rPr lang="zh-CN" altLang="en-US" sz="2800">
                <a:solidFill>
                  <a:schemeClr val="tx2"/>
                </a:solidFill>
                <a:cs typeface="Times New Roman" panose="02020603050405020304" pitchFamily="18" charset="0"/>
              </a:rPr>
              <a:t>，</a:t>
            </a:r>
            <a:r>
              <a:rPr lang="zh-CN" altLang="en-US" sz="2800">
                <a:solidFill>
                  <a:srgbClr val="000099"/>
                </a:solidFill>
                <a:cs typeface="Times New Roman" panose="02020603050405020304" pitchFamily="18" charset="0"/>
              </a:rPr>
              <a:t>与触发脉冲无关。</a:t>
            </a:r>
          </a:p>
        </p:txBody>
      </p:sp>
      <p:sp>
        <p:nvSpPr>
          <p:cNvPr id="324641" name="Rectangle 33"/>
          <p:cNvSpPr>
            <a:spLocks noChangeArrowheads="1"/>
          </p:cNvSpPr>
          <p:nvPr/>
        </p:nvSpPr>
        <p:spPr bwMode="auto">
          <a:xfrm>
            <a:off x="581879" y="1339384"/>
            <a:ext cx="5864106" cy="52322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由</a:t>
            </a:r>
            <a:r>
              <a:rPr lang="en-US" altLang="zh-CN" sz="2800" b="1">
                <a:solidFill>
                  <a:srgbClr val="E60000"/>
                </a:solidFill>
                <a:latin typeface="Times New Roman" panose="02020603050405020304" pitchFamily="18" charset="0"/>
                <a:cs typeface="Times New Roman" panose="02020603050405020304" pitchFamily="18" charset="0"/>
              </a:rPr>
              <a:t>555</a:t>
            </a:r>
            <a:r>
              <a:rPr lang="zh-CN" altLang="en-US" sz="2800" b="1">
                <a:solidFill>
                  <a:srgbClr val="E60000"/>
                </a:solidFill>
                <a:latin typeface="Times New Roman" panose="02020603050405020304" pitchFamily="18" charset="0"/>
                <a:cs typeface="Times New Roman" panose="02020603050405020304" pitchFamily="18" charset="0"/>
              </a:rPr>
              <a:t>定时器组成的单稳态触发器</a:t>
            </a:r>
          </a:p>
        </p:txBody>
      </p:sp>
      <p:sp>
        <p:nvSpPr>
          <p:cNvPr id="324645" name="Rectangle 37"/>
          <p:cNvSpPr>
            <a:spLocks noChangeArrowheads="1"/>
          </p:cNvSpPr>
          <p:nvPr/>
        </p:nvSpPr>
        <p:spPr bwMode="auto">
          <a:xfrm>
            <a:off x="1201738" y="4800600"/>
            <a:ext cx="6970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单稳态触发器一般用做定时、整形及延时。</a:t>
            </a:r>
          </a:p>
        </p:txBody>
      </p:sp>
    </p:spTree>
    <p:extLst>
      <p:ext uri="{BB962C8B-B14F-4D97-AF65-F5344CB8AC3E}">
        <p14:creationId xmlns:p14="http://schemas.microsoft.com/office/powerpoint/2010/main" val="2837340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4641"/>
                                        </p:tgtEl>
                                        <p:attrNameLst>
                                          <p:attrName>style.visibility</p:attrName>
                                        </p:attrNameLst>
                                      </p:cBhvr>
                                      <p:to>
                                        <p:strVal val="visible"/>
                                      </p:to>
                                    </p:set>
                                    <p:animEffect transition="in" filter="wipe(left)">
                                      <p:cBhvr>
                                        <p:cTn id="7" dur="500"/>
                                        <p:tgtEl>
                                          <p:spTgt spid="324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4611"/>
                                        </p:tgtEl>
                                        <p:attrNameLst>
                                          <p:attrName>style.visibility</p:attrName>
                                        </p:attrNameLst>
                                      </p:cBhvr>
                                      <p:to>
                                        <p:strVal val="visible"/>
                                      </p:to>
                                    </p:set>
                                    <p:animEffect transition="in" filter="blinds(horizontal)">
                                      <p:cBhvr>
                                        <p:cTn id="12" dur="500"/>
                                        <p:tgtEl>
                                          <p:spTgt spid="324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24612"/>
                                        </p:tgtEl>
                                        <p:attrNameLst>
                                          <p:attrName>style.visibility</p:attrName>
                                        </p:attrNameLst>
                                      </p:cBhvr>
                                      <p:to>
                                        <p:strVal val="visible"/>
                                      </p:to>
                                    </p:set>
                                    <p:animEffect transition="in" filter="box(out)">
                                      <p:cBhvr>
                                        <p:cTn id="17" dur="500"/>
                                        <p:tgtEl>
                                          <p:spTgt spid="3246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4645"/>
                                        </p:tgtEl>
                                        <p:attrNameLst>
                                          <p:attrName>style.visibility</p:attrName>
                                        </p:attrNameLst>
                                      </p:cBhvr>
                                      <p:to>
                                        <p:strVal val="visible"/>
                                      </p:to>
                                    </p:set>
                                    <p:animEffect transition="in" filter="wipe(left)">
                                      <p:cBhvr>
                                        <p:cTn id="22" dur="500"/>
                                        <p:tgtEl>
                                          <p:spTgt spid="32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utoUpdateAnimBg="0"/>
      <p:bldP spid="324612" grpId="0" autoUpdateAnimBg="0"/>
      <p:bldP spid="324641" grpId="0" autoUpdateAnimBg="0"/>
      <p:bldP spid="32464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descr="40%"/>
          <p:cNvSpPr txBox="1">
            <a:spLocks noChangeArrowheads="1"/>
          </p:cNvSpPr>
          <p:nvPr/>
        </p:nvSpPr>
        <p:spPr bwMode="auto">
          <a:xfrm>
            <a:off x="1219199" y="762000"/>
            <a:ext cx="2963501" cy="538163"/>
          </a:xfrm>
          <a:prstGeom prst="rect">
            <a:avLst/>
          </a:prstGeom>
          <a:pattFill prst="pct40">
            <a:fgClr>
              <a:srgbClr val="FFFF00"/>
            </a:fgClr>
            <a:bgClr>
              <a:srgbClr val="FFFFFF"/>
            </a:bgClr>
          </a:pattFill>
          <a:ln w="19050">
            <a:solidFill>
              <a:srgbClr val="FF33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设原态为“</a:t>
            </a:r>
            <a:r>
              <a:rPr lang="en-US" altLang="zh-CN" sz="2800">
                <a:solidFill>
                  <a:srgbClr val="FF3300"/>
                </a:solidFill>
              </a:rPr>
              <a:t>1”</a:t>
            </a:r>
            <a:r>
              <a:rPr lang="zh-CN" altLang="en-US" sz="2800">
                <a:solidFill>
                  <a:srgbClr val="FF3300"/>
                </a:solidFill>
              </a:rPr>
              <a:t>态</a:t>
            </a:r>
          </a:p>
        </p:txBody>
      </p:sp>
      <p:grpSp>
        <p:nvGrpSpPr>
          <p:cNvPr id="33795" name="Group 3"/>
          <p:cNvGrpSpPr>
            <a:grpSpLocks/>
          </p:cNvGrpSpPr>
          <p:nvPr/>
        </p:nvGrpSpPr>
        <p:grpSpPr bwMode="auto">
          <a:xfrm>
            <a:off x="5118100" y="4610100"/>
            <a:ext cx="3181350" cy="566738"/>
            <a:chOff x="3260" y="3187"/>
            <a:chExt cx="2004" cy="357"/>
          </a:xfrm>
        </p:grpSpPr>
        <p:sp>
          <p:nvSpPr>
            <p:cNvPr id="33809" name="Text Box 4"/>
            <p:cNvSpPr txBox="1">
              <a:spLocks noChangeArrowheads="1"/>
            </p:cNvSpPr>
            <p:nvPr/>
          </p:nvSpPr>
          <p:spPr bwMode="auto">
            <a:xfrm>
              <a:off x="3260" y="318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rPr>
                <a:t>1</a:t>
              </a:r>
              <a:endParaRPr lang="en-US" altLang="zh-CN" sz="2800" b="0">
                <a:solidFill>
                  <a:srgbClr val="FF3300"/>
                </a:solidFill>
              </a:endParaRPr>
            </a:p>
          </p:txBody>
        </p:sp>
        <p:sp>
          <p:nvSpPr>
            <p:cNvPr id="103429" name="Rectangle 5"/>
            <p:cNvSpPr>
              <a:spLocks noChangeArrowheads="1"/>
            </p:cNvSpPr>
            <p:nvPr/>
          </p:nvSpPr>
          <p:spPr bwMode="auto">
            <a:xfrm>
              <a:off x="5036" y="3217"/>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grpSp>
        <p:nvGrpSpPr>
          <p:cNvPr id="3" name="Group 6"/>
          <p:cNvGrpSpPr>
            <a:grpSpLocks/>
          </p:cNvGrpSpPr>
          <p:nvPr/>
        </p:nvGrpSpPr>
        <p:grpSpPr bwMode="auto">
          <a:xfrm>
            <a:off x="4749800" y="2155825"/>
            <a:ext cx="3105150" cy="519113"/>
            <a:chOff x="2928" y="1086"/>
            <a:chExt cx="1956" cy="327"/>
          </a:xfrm>
        </p:grpSpPr>
        <p:sp>
          <p:nvSpPr>
            <p:cNvPr id="103431" name="Rectangle 7"/>
            <p:cNvSpPr>
              <a:spLocks noChangeArrowheads="1"/>
            </p:cNvSpPr>
            <p:nvPr/>
          </p:nvSpPr>
          <p:spPr bwMode="auto">
            <a:xfrm>
              <a:off x="2928"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1</a:t>
              </a:r>
            </a:p>
          </p:txBody>
        </p:sp>
        <p:sp>
          <p:nvSpPr>
            <p:cNvPr id="103432" name="Rectangle 8"/>
            <p:cNvSpPr>
              <a:spLocks noChangeArrowheads="1"/>
            </p:cNvSpPr>
            <p:nvPr/>
          </p:nvSpPr>
          <p:spPr bwMode="auto">
            <a:xfrm>
              <a:off x="4656"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0</a:t>
              </a:r>
            </a:p>
          </p:txBody>
        </p:sp>
      </p:grpSp>
      <p:sp>
        <p:nvSpPr>
          <p:cNvPr id="103433" name="Rectangle 9"/>
          <p:cNvSpPr>
            <a:spLocks noChangeArrowheads="1"/>
          </p:cNvSpPr>
          <p:nvPr/>
        </p:nvSpPr>
        <p:spPr bwMode="auto">
          <a:xfrm>
            <a:off x="7480300" y="25400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103434" name="Rectangle 10"/>
          <p:cNvSpPr>
            <a:spLocks noChangeArrowheads="1"/>
          </p:cNvSpPr>
          <p:nvPr/>
        </p:nvSpPr>
        <p:spPr bwMode="auto">
          <a:xfrm>
            <a:off x="5499100" y="40640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103435" name="Rectangle 11"/>
          <p:cNvSpPr>
            <a:spLocks noChangeArrowheads="1"/>
          </p:cNvSpPr>
          <p:nvPr/>
        </p:nvSpPr>
        <p:spPr bwMode="auto">
          <a:xfrm>
            <a:off x="6642100" y="40640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103436" name="Text Box 12" descr="40%"/>
          <p:cNvSpPr txBox="1">
            <a:spLocks noChangeArrowheads="1"/>
          </p:cNvSpPr>
          <p:nvPr/>
        </p:nvSpPr>
        <p:spPr bwMode="auto">
          <a:xfrm>
            <a:off x="5105400" y="990600"/>
            <a:ext cx="2133600" cy="965200"/>
          </a:xfrm>
          <a:prstGeom prst="rect">
            <a:avLst/>
          </a:prstGeom>
          <a:pattFill prst="pct40">
            <a:fgClr>
              <a:srgbClr val="FFCCCC"/>
            </a:fgClr>
            <a:bgClr>
              <a:srgbClr val="FFFFFF"/>
            </a:bgClr>
          </a:pattFill>
          <a:ln w="19050">
            <a:solidFill>
              <a:srgbClr val="000099"/>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触发器保持“</a:t>
            </a:r>
            <a:r>
              <a:rPr lang="en-US" altLang="zh-CN" sz="2800">
                <a:solidFill>
                  <a:srgbClr val="FF3300"/>
                </a:solidFill>
              </a:rPr>
              <a:t>1”</a:t>
            </a:r>
            <a:r>
              <a:rPr lang="zh-CN" altLang="en-US" sz="2800">
                <a:solidFill>
                  <a:srgbClr val="FF3300"/>
                </a:solidFill>
              </a:rPr>
              <a:t>态不变</a:t>
            </a:r>
          </a:p>
        </p:txBody>
      </p:sp>
      <p:sp>
        <p:nvSpPr>
          <p:cNvPr id="103437" name="Rectangle 13"/>
          <p:cNvSpPr>
            <a:spLocks noChangeArrowheads="1"/>
          </p:cNvSpPr>
          <p:nvPr/>
        </p:nvSpPr>
        <p:spPr bwMode="auto">
          <a:xfrm>
            <a:off x="4737100" y="25400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nvGrpSpPr>
          <p:cNvPr id="4" name="Group 56"/>
          <p:cNvGrpSpPr>
            <a:grpSpLocks/>
          </p:cNvGrpSpPr>
          <p:nvPr/>
        </p:nvGrpSpPr>
        <p:grpSpPr bwMode="auto">
          <a:xfrm>
            <a:off x="838200" y="1524000"/>
            <a:ext cx="3200400" cy="4065588"/>
            <a:chOff x="528" y="960"/>
            <a:chExt cx="2016" cy="2561"/>
          </a:xfrm>
        </p:grpSpPr>
        <p:sp>
          <p:nvSpPr>
            <p:cNvPr id="33804" name="AutoShape 15" descr="40%"/>
            <p:cNvSpPr>
              <a:spLocks noChangeArrowheads="1"/>
            </p:cNvSpPr>
            <p:nvPr/>
          </p:nvSpPr>
          <p:spPr bwMode="auto">
            <a:xfrm>
              <a:off x="528" y="960"/>
              <a:ext cx="2016" cy="2561"/>
            </a:xfrm>
            <a:prstGeom prst="verticalScroll">
              <a:avLst>
                <a:gd name="adj" fmla="val 12500"/>
              </a:avLst>
            </a:prstGeom>
            <a:pattFill prst="pct40">
              <a:fgClr>
                <a:srgbClr val="00FF00"/>
              </a:fgClr>
              <a:bgClr>
                <a:schemeClr val="bg1"/>
              </a:bgClr>
            </a:pattFill>
            <a:ln w="28575">
              <a:solidFill>
                <a:srgbClr val="000099"/>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a:solidFill>
                    <a:srgbClr val="3333CC"/>
                  </a:solidFill>
                </a:rPr>
                <a:t>  </a:t>
              </a:r>
              <a:r>
                <a:rPr lang="zh-CN" altLang="en-US" sz="2800">
                  <a:solidFill>
                    <a:srgbClr val="3333CC"/>
                  </a:solidFill>
                </a:rPr>
                <a:t>当 </a:t>
              </a:r>
              <a:r>
                <a:rPr lang="en-US" altLang="zh-CN" sz="2800" i="1">
                  <a:solidFill>
                    <a:srgbClr val="FF3300"/>
                  </a:solidFill>
                </a:rPr>
                <a:t>S</a:t>
              </a:r>
              <a:r>
                <a:rPr lang="en-US" altLang="zh-CN" sz="2800" baseline="-25000">
                  <a:solidFill>
                    <a:srgbClr val="FF3300"/>
                  </a:solidFill>
                </a:rPr>
                <a:t>D</a:t>
              </a:r>
              <a:r>
                <a:rPr lang="en-US" altLang="zh-CN" sz="2800">
                  <a:solidFill>
                    <a:srgbClr val="FF3300"/>
                  </a:solidFill>
                </a:rPr>
                <a:t>=1</a:t>
              </a:r>
              <a:r>
                <a:rPr lang="zh-CN" altLang="en-US" sz="2800">
                  <a:solidFill>
                    <a:srgbClr val="FF3300"/>
                  </a:solidFill>
                </a:rPr>
                <a:t>，</a:t>
              </a:r>
            </a:p>
            <a:p>
              <a:pPr eaLnBrk="1" hangingPunct="1">
                <a:spcBef>
                  <a:spcPct val="20000"/>
                </a:spcBef>
              </a:pPr>
              <a:r>
                <a:rPr lang="zh-CN" altLang="en-US" sz="2800">
                  <a:solidFill>
                    <a:srgbClr val="FF3300"/>
                  </a:solidFill>
                </a:rPr>
                <a:t>        </a:t>
              </a:r>
              <a:r>
                <a:rPr lang="en-US" altLang="zh-CN" sz="2800" i="1">
                  <a:solidFill>
                    <a:srgbClr val="FF3300"/>
                  </a:solidFill>
                </a:rPr>
                <a:t>R</a:t>
              </a:r>
              <a:r>
                <a:rPr lang="en-US" altLang="zh-CN" sz="2800" baseline="-25000">
                  <a:solidFill>
                    <a:srgbClr val="FF3300"/>
                  </a:solidFill>
                </a:rPr>
                <a:t>D</a:t>
              </a:r>
              <a:r>
                <a:rPr lang="en-US" altLang="zh-CN" sz="2800">
                  <a:solidFill>
                    <a:srgbClr val="FF3300"/>
                  </a:solidFill>
                </a:rPr>
                <a:t>=1</a:t>
              </a:r>
              <a:r>
                <a:rPr lang="zh-CN" altLang="en-US" sz="2800">
                  <a:solidFill>
                    <a:srgbClr val="FF3300"/>
                  </a:solidFill>
                </a:rPr>
                <a:t>时</a:t>
              </a:r>
              <a:r>
                <a:rPr lang="zh-CN" altLang="en-US" sz="2800">
                  <a:solidFill>
                    <a:srgbClr val="3333CC"/>
                  </a:solidFill>
                </a:rPr>
                <a:t>，</a:t>
              </a:r>
            </a:p>
            <a:p>
              <a:pPr eaLnBrk="1" hangingPunct="1">
                <a:spcBef>
                  <a:spcPct val="20000"/>
                </a:spcBef>
              </a:pPr>
              <a:r>
                <a:rPr lang="zh-CN" altLang="en-US" sz="2800">
                  <a:solidFill>
                    <a:srgbClr val="3333CC"/>
                  </a:solidFill>
                </a:rPr>
                <a:t>  触发器保持</a:t>
              </a:r>
            </a:p>
            <a:p>
              <a:pPr eaLnBrk="1" hangingPunct="1">
                <a:spcBef>
                  <a:spcPct val="20000"/>
                </a:spcBef>
              </a:pPr>
              <a:r>
                <a:rPr lang="zh-CN" altLang="en-US" sz="2800">
                  <a:solidFill>
                    <a:srgbClr val="3333CC"/>
                  </a:solidFill>
                </a:rPr>
                <a:t>  原来的状态，</a:t>
              </a:r>
            </a:p>
            <a:p>
              <a:pPr eaLnBrk="1" hangingPunct="1">
                <a:spcBef>
                  <a:spcPct val="20000"/>
                </a:spcBef>
              </a:pPr>
              <a:r>
                <a:rPr lang="zh-CN" altLang="en-US" sz="2800">
                  <a:solidFill>
                    <a:srgbClr val="3333CC"/>
                  </a:solidFill>
                </a:rPr>
                <a:t>  </a:t>
              </a:r>
              <a:r>
                <a:rPr lang="zh-CN" altLang="en-US" sz="2800">
                  <a:solidFill>
                    <a:schemeClr val="accent2"/>
                  </a:solidFill>
                </a:rPr>
                <a:t>即</a:t>
              </a:r>
              <a:r>
                <a:rPr lang="zh-CN" altLang="en-US" sz="2800">
                  <a:solidFill>
                    <a:srgbClr val="FF3300"/>
                  </a:solidFill>
                </a:rPr>
                <a:t>触发器具</a:t>
              </a:r>
            </a:p>
            <a:p>
              <a:pPr eaLnBrk="1" hangingPunct="1">
                <a:spcBef>
                  <a:spcPct val="20000"/>
                </a:spcBef>
              </a:pPr>
              <a:r>
                <a:rPr lang="zh-CN" altLang="en-US" sz="2800">
                  <a:solidFill>
                    <a:srgbClr val="FF3300"/>
                  </a:solidFill>
                </a:rPr>
                <a:t>  有保持、记</a:t>
              </a:r>
            </a:p>
            <a:p>
              <a:pPr eaLnBrk="1" hangingPunct="1">
                <a:spcBef>
                  <a:spcPct val="20000"/>
                </a:spcBef>
              </a:pPr>
              <a:r>
                <a:rPr lang="zh-CN" altLang="en-US" sz="2800">
                  <a:solidFill>
                    <a:srgbClr val="FF3300"/>
                  </a:solidFill>
                </a:rPr>
                <a:t>  忆功能</a:t>
              </a:r>
              <a:r>
                <a:rPr lang="zh-CN" altLang="en-US" sz="2800">
                  <a:solidFill>
                    <a:srgbClr val="3333CC"/>
                  </a:solidFill>
                </a:rPr>
                <a:t>。</a:t>
              </a:r>
            </a:p>
          </p:txBody>
        </p:sp>
        <p:sp>
          <p:nvSpPr>
            <p:cNvPr id="33805" name="Line 16"/>
            <p:cNvSpPr>
              <a:spLocks noChangeShapeType="1"/>
            </p:cNvSpPr>
            <p:nvPr/>
          </p:nvSpPr>
          <p:spPr bwMode="auto">
            <a:xfrm>
              <a:off x="1239" y="1226"/>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6" name="Line 17"/>
            <p:cNvSpPr>
              <a:spLocks noChangeShapeType="1"/>
            </p:cNvSpPr>
            <p:nvPr/>
          </p:nvSpPr>
          <p:spPr bwMode="auto">
            <a:xfrm>
              <a:off x="1287" y="1546"/>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3803" name="Picture 55"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916113"/>
            <a:ext cx="36068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453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box(out)">
                                      <p:cBhvr>
                                        <p:cTn id="7" dur="500"/>
                                        <p:tgtEl>
                                          <p:spTgt spid="103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3437"/>
                                        </p:tgtEl>
                                        <p:attrNameLst>
                                          <p:attrName>style.visibility</p:attrName>
                                        </p:attrNameLst>
                                      </p:cBhvr>
                                      <p:to>
                                        <p:strVal val="visible"/>
                                      </p:to>
                                    </p:set>
                                    <p:animEffect transition="in" filter="wipe(left)">
                                      <p:cBhvr>
                                        <p:cTn id="17" dur="500"/>
                                        <p:tgtEl>
                                          <p:spTgt spid="1034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3435"/>
                                        </p:tgtEl>
                                        <p:attrNameLst>
                                          <p:attrName>style.visibility</p:attrName>
                                        </p:attrNameLst>
                                      </p:cBhvr>
                                      <p:to>
                                        <p:strVal val="visible"/>
                                      </p:to>
                                    </p:set>
                                    <p:animEffect transition="in" filter="wipe(left)">
                                      <p:cBhvr>
                                        <p:cTn id="22" dur="500"/>
                                        <p:tgtEl>
                                          <p:spTgt spid="1034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433"/>
                                        </p:tgtEl>
                                        <p:attrNameLst>
                                          <p:attrName>style.visibility</p:attrName>
                                        </p:attrNameLst>
                                      </p:cBhvr>
                                      <p:to>
                                        <p:strVal val="visible"/>
                                      </p:to>
                                    </p:set>
                                    <p:animEffect transition="in" filter="wipe(left)">
                                      <p:cBhvr>
                                        <p:cTn id="27" dur="500"/>
                                        <p:tgtEl>
                                          <p:spTgt spid="1034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3434"/>
                                        </p:tgtEl>
                                        <p:attrNameLst>
                                          <p:attrName>style.visibility</p:attrName>
                                        </p:attrNameLst>
                                      </p:cBhvr>
                                      <p:to>
                                        <p:strVal val="visible"/>
                                      </p:to>
                                    </p:set>
                                    <p:animEffect transition="in" filter="wipe(left)">
                                      <p:cBhvr>
                                        <p:cTn id="32" dur="500"/>
                                        <p:tgtEl>
                                          <p:spTgt spid="1034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3436"/>
                                        </p:tgtEl>
                                        <p:attrNameLst>
                                          <p:attrName>style.visibility</p:attrName>
                                        </p:attrNameLst>
                                      </p:cBhvr>
                                      <p:to>
                                        <p:strVal val="visible"/>
                                      </p:to>
                                    </p:set>
                                    <p:animEffect transition="in" filter="wipe(left)">
                                      <p:cBhvr>
                                        <p:cTn id="37" dur="500"/>
                                        <p:tgtEl>
                                          <p:spTgt spid="1034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nimBg="1" autoUpdateAnimBg="0"/>
      <p:bldP spid="103433" grpId="0" autoUpdateAnimBg="0"/>
      <p:bldP spid="103434" grpId="0" autoUpdateAnimBg="0"/>
      <p:bldP spid="103435" grpId="0" autoUpdateAnimBg="0"/>
      <p:bldP spid="103436" grpId="0" animBg="1" autoUpdateAnimBg="0"/>
      <p:bldP spid="103437"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154" descr="图片7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053" y="1432711"/>
            <a:ext cx="75057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784" name="Rectangle 128"/>
          <p:cNvSpPr>
            <a:spLocks noGrp="1" noChangeArrowheads="1"/>
          </p:cNvSpPr>
          <p:nvPr>
            <p:ph type="ctrTitle"/>
          </p:nvPr>
        </p:nvSpPr>
        <p:spPr bwMode="auto">
          <a:xfrm>
            <a:off x="482128" y="653249"/>
            <a:ext cx="5791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由</a:t>
            </a:r>
            <a:r>
              <a:rPr lang="en-US" altLang="zh-CN" sz="2800" b="1" smtClean="0">
                <a:solidFill>
                  <a:srgbClr val="E60000"/>
                </a:solidFill>
                <a:latin typeface="Times New Roman" panose="02020603050405020304" pitchFamily="18" charset="0"/>
                <a:cs typeface="Times New Roman" panose="02020603050405020304" pitchFamily="18" charset="0"/>
              </a:rPr>
              <a:t>555</a:t>
            </a:r>
            <a:r>
              <a:rPr lang="zh-CN" altLang="en-US" sz="2800" b="1" smtClean="0">
                <a:solidFill>
                  <a:srgbClr val="E60000"/>
                </a:solidFill>
                <a:latin typeface="Times New Roman" panose="02020603050405020304" pitchFamily="18" charset="0"/>
                <a:cs typeface="Times New Roman" panose="02020603050405020304" pitchFamily="18" charset="0"/>
              </a:rPr>
              <a:t>定时器组成的单稳态触发器</a:t>
            </a:r>
          </a:p>
        </p:txBody>
      </p:sp>
      <p:sp>
        <p:nvSpPr>
          <p:cNvPr id="16389" name="Rectangle 129"/>
          <p:cNvSpPr>
            <a:spLocks noChangeArrowheads="1"/>
          </p:cNvSpPr>
          <p:nvPr/>
        </p:nvSpPr>
        <p:spPr bwMode="auto">
          <a:xfrm>
            <a:off x="3353916" y="6080911"/>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t>
            </a:r>
            <a:r>
              <a:rPr lang="zh-CN" altLang="en-US">
                <a:cs typeface="Times New Roman" panose="02020603050405020304" pitchFamily="18" charset="0"/>
              </a:rPr>
              <a:t>地</a:t>
            </a:r>
            <a:r>
              <a:rPr lang="en-US" altLang="zh-CN">
                <a:cs typeface="Times New Roman" panose="02020603050405020304" pitchFamily="18" charset="0"/>
              </a:rPr>
              <a:t>)</a:t>
            </a:r>
          </a:p>
        </p:txBody>
      </p:sp>
      <p:sp>
        <p:nvSpPr>
          <p:cNvPr id="326786" name="AutoShape 130"/>
          <p:cNvSpPr>
            <a:spLocks noChangeArrowheads="1"/>
          </p:cNvSpPr>
          <p:nvPr/>
        </p:nvSpPr>
        <p:spPr bwMode="auto">
          <a:xfrm>
            <a:off x="3225328" y="1186649"/>
            <a:ext cx="1471613" cy="457200"/>
          </a:xfrm>
          <a:prstGeom prst="wedgeEllipseCallout">
            <a:avLst>
              <a:gd name="adj1" fmla="val -116667"/>
              <a:gd name="adj2" fmla="val 105208"/>
            </a:avLst>
          </a:prstGeom>
          <a:solidFill>
            <a:srgbClr val="0099C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bg1"/>
                </a:solidFill>
                <a:cs typeface="Times New Roman" panose="02020603050405020304" pitchFamily="18" charset="0"/>
              </a:rPr>
              <a:t>接通电源</a:t>
            </a:r>
          </a:p>
        </p:txBody>
      </p:sp>
      <p:sp>
        <p:nvSpPr>
          <p:cNvPr id="326787" name="Line 131"/>
          <p:cNvSpPr>
            <a:spLocks noChangeShapeType="1"/>
          </p:cNvSpPr>
          <p:nvPr/>
        </p:nvSpPr>
        <p:spPr bwMode="auto">
          <a:xfrm>
            <a:off x="2310928" y="2253449"/>
            <a:ext cx="0" cy="350520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26788" name="AutoShape 132" descr="40%"/>
          <p:cNvSpPr>
            <a:spLocks noChangeArrowheads="1"/>
          </p:cNvSpPr>
          <p:nvPr/>
        </p:nvSpPr>
        <p:spPr bwMode="auto">
          <a:xfrm>
            <a:off x="405928" y="5682449"/>
            <a:ext cx="1447800" cy="457200"/>
          </a:xfrm>
          <a:prstGeom prst="wedgeEllipseCallout">
            <a:avLst>
              <a:gd name="adj1" fmla="val 69958"/>
              <a:gd name="adj2" fmla="val -207639"/>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&gt;2/3 </a:t>
            </a:r>
            <a:r>
              <a:rPr lang="en-US" altLang="zh-CN" i="1">
                <a:solidFill>
                  <a:srgbClr val="006666"/>
                </a:solidFill>
                <a:cs typeface="Times New Roman" panose="02020603050405020304" pitchFamily="18" charset="0"/>
              </a:rPr>
              <a:t>U</a:t>
            </a:r>
            <a:r>
              <a:rPr lang="en-US" altLang="zh-CN" baseline="-25000">
                <a:solidFill>
                  <a:srgbClr val="006666"/>
                </a:solidFill>
                <a:cs typeface="Times New Roman" panose="02020603050405020304" pitchFamily="18" charset="0"/>
              </a:rPr>
              <a:t>CC</a:t>
            </a:r>
          </a:p>
        </p:txBody>
      </p:sp>
      <p:sp>
        <p:nvSpPr>
          <p:cNvPr id="326789" name="Text Box 133"/>
          <p:cNvSpPr txBox="1">
            <a:spLocks noChangeArrowheads="1"/>
          </p:cNvSpPr>
          <p:nvPr/>
        </p:nvSpPr>
        <p:spPr bwMode="auto">
          <a:xfrm>
            <a:off x="5333528" y="2786849"/>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0</a:t>
            </a:r>
            <a:endParaRPr lang="en-US" altLang="zh-CN" sz="2800">
              <a:solidFill>
                <a:srgbClr val="FF3300"/>
              </a:solidFill>
              <a:cs typeface="Times New Roman" panose="02020603050405020304" pitchFamily="18" charset="0"/>
            </a:endParaRPr>
          </a:p>
        </p:txBody>
      </p:sp>
      <p:sp>
        <p:nvSpPr>
          <p:cNvPr id="326790" name="Rectangle 134"/>
          <p:cNvSpPr>
            <a:spLocks noChangeArrowheads="1"/>
          </p:cNvSpPr>
          <p:nvPr/>
        </p:nvSpPr>
        <p:spPr bwMode="auto">
          <a:xfrm>
            <a:off x="1625128" y="39298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sp>
        <p:nvSpPr>
          <p:cNvPr id="326791" name="Rectangle 135"/>
          <p:cNvSpPr>
            <a:spLocks noChangeArrowheads="1"/>
          </p:cNvSpPr>
          <p:nvPr/>
        </p:nvSpPr>
        <p:spPr bwMode="auto">
          <a:xfrm>
            <a:off x="5333528" y="40822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nvGrpSpPr>
          <p:cNvPr id="2" name="Group 136"/>
          <p:cNvGrpSpPr>
            <a:grpSpLocks/>
          </p:cNvGrpSpPr>
          <p:nvPr/>
        </p:nvGrpSpPr>
        <p:grpSpPr bwMode="auto">
          <a:xfrm>
            <a:off x="7009928" y="3023386"/>
            <a:ext cx="361950" cy="1427163"/>
            <a:chOff x="4464" y="1620"/>
            <a:chExt cx="228" cy="977"/>
          </a:xfrm>
        </p:grpSpPr>
        <p:sp>
          <p:nvSpPr>
            <p:cNvPr id="16411" name="Text Box 137"/>
            <p:cNvSpPr txBox="1">
              <a:spLocks noChangeArrowheads="1"/>
            </p:cNvSpPr>
            <p:nvPr/>
          </p:nvSpPr>
          <p:spPr bwMode="auto">
            <a:xfrm>
              <a:off x="4464" y="2242"/>
              <a:ext cx="22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0</a:t>
              </a:r>
              <a:endParaRPr lang="en-US" altLang="zh-CN" sz="2800">
                <a:solidFill>
                  <a:srgbClr val="FF3300"/>
                </a:solidFill>
                <a:cs typeface="Times New Roman" panose="02020603050405020304" pitchFamily="18" charset="0"/>
              </a:endParaRPr>
            </a:p>
          </p:txBody>
        </p:sp>
        <p:sp>
          <p:nvSpPr>
            <p:cNvPr id="16412" name="Rectangle 138"/>
            <p:cNvSpPr>
              <a:spLocks noChangeArrowheads="1"/>
            </p:cNvSpPr>
            <p:nvPr/>
          </p:nvSpPr>
          <p:spPr bwMode="auto">
            <a:xfrm>
              <a:off x="4464" y="1620"/>
              <a:ext cx="21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sp>
        <p:nvSpPr>
          <p:cNvPr id="326795" name="Rectangle 139"/>
          <p:cNvSpPr>
            <a:spLocks noChangeArrowheads="1"/>
          </p:cNvSpPr>
          <p:nvPr/>
        </p:nvSpPr>
        <p:spPr bwMode="auto">
          <a:xfrm>
            <a:off x="8025928" y="4158449"/>
            <a:ext cx="82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8000"/>
                </a:solidFill>
                <a:cs typeface="Times New Roman" panose="02020603050405020304" pitchFamily="18" charset="0"/>
              </a:rPr>
              <a:t>Q</a:t>
            </a:r>
            <a:r>
              <a:rPr lang="en-US" altLang="zh-CN" sz="2800">
                <a:solidFill>
                  <a:srgbClr val="008000"/>
                </a:solidFill>
                <a:cs typeface="Times New Roman" panose="02020603050405020304" pitchFamily="18" charset="0"/>
              </a:rPr>
              <a:t>=0</a:t>
            </a:r>
          </a:p>
        </p:txBody>
      </p:sp>
      <p:grpSp>
        <p:nvGrpSpPr>
          <p:cNvPr id="3" name="Group 140"/>
          <p:cNvGrpSpPr>
            <a:grpSpLocks/>
          </p:cNvGrpSpPr>
          <p:nvPr/>
        </p:nvGrpSpPr>
        <p:grpSpPr bwMode="auto">
          <a:xfrm>
            <a:off x="2310928" y="4996649"/>
            <a:ext cx="1066800" cy="914400"/>
            <a:chOff x="1152" y="3120"/>
            <a:chExt cx="864" cy="576"/>
          </a:xfrm>
        </p:grpSpPr>
        <p:sp>
          <p:nvSpPr>
            <p:cNvPr id="16408" name="Line 141"/>
            <p:cNvSpPr>
              <a:spLocks noChangeShapeType="1"/>
            </p:cNvSpPr>
            <p:nvPr/>
          </p:nvSpPr>
          <p:spPr bwMode="auto">
            <a:xfrm flipV="1">
              <a:off x="1152" y="3120"/>
              <a:ext cx="0" cy="528"/>
            </a:xfrm>
            <a:prstGeom prst="line">
              <a:avLst/>
            </a:prstGeom>
            <a:noFill/>
            <a:ln w="38100">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6409" name="Line 142"/>
            <p:cNvSpPr>
              <a:spLocks noChangeShapeType="1"/>
            </p:cNvSpPr>
            <p:nvPr/>
          </p:nvSpPr>
          <p:spPr bwMode="auto">
            <a:xfrm>
              <a:off x="2016" y="3456"/>
              <a:ext cx="0" cy="240"/>
            </a:xfrm>
            <a:prstGeom prst="line">
              <a:avLst/>
            </a:prstGeom>
            <a:noFill/>
            <a:ln w="38100">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6410" name="Line 143"/>
            <p:cNvSpPr>
              <a:spLocks noChangeShapeType="1"/>
            </p:cNvSpPr>
            <p:nvPr/>
          </p:nvSpPr>
          <p:spPr bwMode="auto">
            <a:xfrm>
              <a:off x="1152" y="3696"/>
              <a:ext cx="864" cy="0"/>
            </a:xfrm>
            <a:prstGeom prst="line">
              <a:avLst/>
            </a:prstGeom>
            <a:noFill/>
            <a:ln w="38100">
              <a:solidFill>
                <a:srgbClr val="008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144"/>
          <p:cNvGrpSpPr>
            <a:grpSpLocks/>
          </p:cNvGrpSpPr>
          <p:nvPr/>
        </p:nvGrpSpPr>
        <p:grpSpPr bwMode="auto">
          <a:xfrm>
            <a:off x="2310928" y="5072849"/>
            <a:ext cx="1143000" cy="304800"/>
            <a:chOff x="1152" y="3168"/>
            <a:chExt cx="912" cy="240"/>
          </a:xfrm>
        </p:grpSpPr>
        <p:grpSp>
          <p:nvGrpSpPr>
            <p:cNvPr id="16404" name="Group 145"/>
            <p:cNvGrpSpPr>
              <a:grpSpLocks/>
            </p:cNvGrpSpPr>
            <p:nvPr/>
          </p:nvGrpSpPr>
          <p:grpSpPr bwMode="auto">
            <a:xfrm>
              <a:off x="1344" y="3168"/>
              <a:ext cx="720" cy="240"/>
              <a:chOff x="624" y="1920"/>
              <a:chExt cx="1008" cy="816"/>
            </a:xfrm>
          </p:grpSpPr>
          <p:sp>
            <p:nvSpPr>
              <p:cNvPr id="16406" name="Line 146"/>
              <p:cNvSpPr>
                <a:spLocks noChangeShapeType="1"/>
              </p:cNvSpPr>
              <p:nvPr/>
            </p:nvSpPr>
            <p:spPr bwMode="auto">
              <a:xfrm flipV="1">
                <a:off x="624" y="1920"/>
                <a:ext cx="0" cy="816"/>
              </a:xfrm>
              <a:prstGeom prst="line">
                <a:avLst/>
              </a:prstGeom>
              <a:noFill/>
              <a:ln w="38100">
                <a:solidFill>
                  <a:srgbClr val="008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6407" name="Line 147"/>
              <p:cNvSpPr>
                <a:spLocks noChangeShapeType="1"/>
              </p:cNvSpPr>
              <p:nvPr/>
            </p:nvSpPr>
            <p:spPr bwMode="auto">
              <a:xfrm>
                <a:off x="624" y="2736"/>
                <a:ext cx="1008" cy="0"/>
              </a:xfrm>
              <a:prstGeom prst="line">
                <a:avLst/>
              </a:prstGeom>
              <a:noFill/>
              <a:ln w="38100">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6405" name="Line 148"/>
            <p:cNvSpPr>
              <a:spLocks noChangeShapeType="1"/>
            </p:cNvSpPr>
            <p:nvPr/>
          </p:nvSpPr>
          <p:spPr bwMode="auto">
            <a:xfrm flipV="1">
              <a:off x="1152" y="3168"/>
              <a:ext cx="192" cy="0"/>
            </a:xfrm>
            <a:prstGeom prst="line">
              <a:avLst/>
            </a:prstGeom>
            <a:noFill/>
            <a:ln w="38100">
              <a:solidFill>
                <a:srgbClr val="008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26805" name="AutoShape 149" descr="40%"/>
          <p:cNvSpPr>
            <a:spLocks noChangeArrowheads="1"/>
          </p:cNvSpPr>
          <p:nvPr/>
        </p:nvSpPr>
        <p:spPr bwMode="auto">
          <a:xfrm>
            <a:off x="2234728" y="6063449"/>
            <a:ext cx="990600" cy="457200"/>
          </a:xfrm>
          <a:prstGeom prst="wedgeEllipseCallout">
            <a:avLst>
              <a:gd name="adj1" fmla="val 95032"/>
              <a:gd name="adj2" fmla="val -183681"/>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solidFill>
                  <a:srgbClr val="006666"/>
                </a:solidFill>
                <a:cs typeface="Times New Roman" panose="02020603050405020304" pitchFamily="18" charset="0"/>
              </a:rPr>
              <a:t>导通</a:t>
            </a:r>
            <a:endParaRPr lang="zh-CN" altLang="en-US">
              <a:solidFill>
                <a:srgbClr val="006666"/>
              </a:solidFill>
              <a:cs typeface="Times New Roman" panose="02020603050405020304" pitchFamily="18" charset="0"/>
            </a:endParaRPr>
          </a:p>
        </p:txBody>
      </p:sp>
      <p:grpSp>
        <p:nvGrpSpPr>
          <p:cNvPr id="6" name="Group 150"/>
          <p:cNvGrpSpPr>
            <a:grpSpLocks/>
          </p:cNvGrpSpPr>
          <p:nvPr/>
        </p:nvGrpSpPr>
        <p:grpSpPr bwMode="auto">
          <a:xfrm>
            <a:off x="5408141" y="2691599"/>
            <a:ext cx="381000" cy="498475"/>
            <a:chOff x="3360" y="1392"/>
            <a:chExt cx="240" cy="314"/>
          </a:xfrm>
        </p:grpSpPr>
        <p:graphicFrame>
          <p:nvGraphicFramePr>
            <p:cNvPr id="16386" name="Object 151"/>
            <p:cNvGraphicFramePr>
              <a:graphicFrameLocks noChangeAspect="1"/>
            </p:cNvGraphicFramePr>
            <p:nvPr/>
          </p:nvGraphicFramePr>
          <p:xfrm>
            <a:off x="3360" y="1392"/>
            <a:ext cx="240" cy="314"/>
          </p:xfrm>
          <a:graphic>
            <a:graphicData uri="http://schemas.openxmlformats.org/presentationml/2006/ole">
              <mc:AlternateContent xmlns:mc="http://schemas.openxmlformats.org/markup-compatibility/2006">
                <mc:Choice xmlns:v="urn:schemas-microsoft-com:vml" Requires="v">
                  <p:oleObj spid="_x0000_s15363" name="BMP 图象" r:id="rId5" imgW="695238" imgH="504762" progId="Paint.Picture">
                    <p:embed/>
                  </p:oleObj>
                </mc:Choice>
                <mc:Fallback>
                  <p:oleObj name="BMP 图象" r:id="rId5" imgW="695238" imgH="50476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1392"/>
                          <a:ext cx="24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3" name="Rectangle 152"/>
            <p:cNvSpPr>
              <a:spLocks noChangeArrowheads="1"/>
            </p:cNvSpPr>
            <p:nvPr/>
          </p:nvSpPr>
          <p:spPr bwMode="auto">
            <a:xfrm>
              <a:off x="3360" y="13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sp>
        <p:nvSpPr>
          <p:cNvPr id="326809" name="AutoShape 153" descr="40%"/>
          <p:cNvSpPr>
            <a:spLocks noChangeArrowheads="1"/>
          </p:cNvSpPr>
          <p:nvPr/>
        </p:nvSpPr>
        <p:spPr bwMode="auto">
          <a:xfrm>
            <a:off x="7338541" y="2634449"/>
            <a:ext cx="1449387" cy="457200"/>
          </a:xfrm>
          <a:prstGeom prst="wedgeEllipseCallout">
            <a:avLst>
              <a:gd name="adj1" fmla="val -24042"/>
              <a:gd name="adj2" fmla="val 251736"/>
            </a:avLst>
          </a:prstGeom>
          <a:pattFill prst="pct40">
            <a:fgClr>
              <a:srgbClr val="FFCCCC"/>
            </a:fgClr>
            <a:bgClr>
              <a:srgbClr val="FFFFFF"/>
            </a:bgClr>
          </a:pattFill>
          <a:ln w="9525">
            <a:solidFill>
              <a:schemeClr val="tx1"/>
            </a:solidFill>
            <a:miter lim="800000"/>
            <a:headEnd/>
            <a:tailEnd/>
          </a:ln>
          <a:effectLst/>
        </p:spPr>
        <p:txBody>
          <a:bodyPr wrap="none" anchor="ctr"/>
          <a:lstStyle/>
          <a:p>
            <a:pPr algn="ctr">
              <a:spcBef>
                <a:spcPct val="50000"/>
              </a:spcBef>
              <a:defRPr/>
            </a:pPr>
            <a:r>
              <a:rPr lang="zh-CN" altLang="en-US" b="1">
                <a:solidFill>
                  <a:srgbClr val="006666"/>
                </a:solidFill>
                <a:latin typeface="Times New Roman" panose="02020603050405020304" pitchFamily="18" charset="0"/>
                <a:cs typeface="Times New Roman" panose="02020603050405020304" pitchFamily="18" charset="0"/>
              </a:rPr>
              <a:t>稳定状态</a:t>
            </a:r>
            <a:endParaRPr lang="zh-CN" altLang="en-US" b="1" baseline="-25000">
              <a:solidFill>
                <a:srgbClr val="0066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66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6790"/>
                                        </p:tgtEl>
                                        <p:attrNameLst>
                                          <p:attrName>style.visibility</p:attrName>
                                        </p:attrNameLst>
                                      </p:cBhvr>
                                      <p:to>
                                        <p:strVal val="visible"/>
                                      </p:to>
                                    </p:set>
                                    <p:animEffect transition="in" filter="wipe(left)">
                                      <p:cBhvr>
                                        <p:cTn id="7" dur="500"/>
                                        <p:tgtEl>
                                          <p:spTgt spid="3267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6791"/>
                                        </p:tgtEl>
                                        <p:attrNameLst>
                                          <p:attrName>style.visibility</p:attrName>
                                        </p:attrNameLst>
                                      </p:cBhvr>
                                      <p:to>
                                        <p:strVal val="visible"/>
                                      </p:to>
                                    </p:set>
                                    <p:animEffect transition="in" filter="wipe(left)">
                                      <p:cBhvr>
                                        <p:cTn id="12" dur="500"/>
                                        <p:tgtEl>
                                          <p:spTgt spid="3267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26786"/>
                                        </p:tgtEl>
                                        <p:attrNameLst>
                                          <p:attrName>style.visibility</p:attrName>
                                        </p:attrNameLst>
                                      </p:cBhvr>
                                      <p:to>
                                        <p:strVal val="visible"/>
                                      </p:to>
                                    </p:set>
                                    <p:animEffect transition="in" filter="wipe(right)">
                                      <p:cBhvr>
                                        <p:cTn id="17" dur="500"/>
                                        <p:tgtEl>
                                          <p:spTgt spid="326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26787"/>
                                        </p:tgtEl>
                                        <p:attrNameLst>
                                          <p:attrName>style.visibility</p:attrName>
                                        </p:attrNameLst>
                                      </p:cBhvr>
                                      <p:to>
                                        <p:strVal val="visible"/>
                                      </p:to>
                                    </p:set>
                                    <p:animEffect transition="in" filter="wipe(up)">
                                      <p:cBhvr>
                                        <p:cTn id="22" dur="500"/>
                                        <p:tgtEl>
                                          <p:spTgt spid="3267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6788"/>
                                        </p:tgtEl>
                                        <p:attrNameLst>
                                          <p:attrName>style.visibility</p:attrName>
                                        </p:attrNameLst>
                                      </p:cBhvr>
                                      <p:to>
                                        <p:strVal val="visible"/>
                                      </p:to>
                                    </p:set>
                                    <p:animEffect transition="in" filter="wipe(down)">
                                      <p:cBhvr>
                                        <p:cTn id="27" dur="500"/>
                                        <p:tgtEl>
                                          <p:spTgt spid="326788"/>
                                        </p:tgtEl>
                                      </p:cBhvr>
                                    </p:animEffect>
                                  </p:childTnLst>
                                  <p:subTnLst>
                                    <p:set>
                                      <p:cBhvr override="childStyle">
                                        <p:cTn dur="1" fill="hold" display="0" masterRel="nextClick" afterEffect="1"/>
                                        <p:tgtEl>
                                          <p:spTgt spid="326788"/>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6789"/>
                                        </p:tgtEl>
                                        <p:attrNameLst>
                                          <p:attrName>style.visibility</p:attrName>
                                        </p:attrNameLst>
                                      </p:cBhvr>
                                      <p:to>
                                        <p:strVal val="visible"/>
                                      </p:to>
                                    </p:set>
                                    <p:animEffect transition="in" filter="wipe(left)">
                                      <p:cBhvr>
                                        <p:cTn id="32" dur="500"/>
                                        <p:tgtEl>
                                          <p:spTgt spid="3267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26805"/>
                                        </p:tgtEl>
                                        <p:attrNameLst>
                                          <p:attrName>style.visibility</p:attrName>
                                        </p:attrNameLst>
                                      </p:cBhvr>
                                      <p:to>
                                        <p:strVal val="visible"/>
                                      </p:to>
                                    </p:set>
                                    <p:animEffect transition="in" filter="wipe(down)">
                                      <p:cBhvr>
                                        <p:cTn id="42" dur="500"/>
                                        <p:tgtEl>
                                          <p:spTgt spid="326805"/>
                                        </p:tgtEl>
                                      </p:cBhvr>
                                    </p:animEffect>
                                  </p:childTnLst>
                                  <p:subTnLst>
                                    <p:set>
                                      <p:cBhvr override="childStyle">
                                        <p:cTn dur="1" fill="hold" display="0" masterRel="nextClick" afterEffect="1"/>
                                        <p:tgtEl>
                                          <p:spTgt spid="326805"/>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strips(downRight)">
                                      <p:cBhvr>
                                        <p:cTn id="47" dur="500"/>
                                        <p:tgtEl>
                                          <p:spTgt spid="4"/>
                                        </p:tgtEl>
                                      </p:cBhvr>
                                    </p:animEffect>
                                  </p:childTnLst>
                                </p:cTn>
                              </p:par>
                            </p:childTnLst>
                          </p:cTn>
                        </p:par>
                        <p:par>
                          <p:cTn id="48" fill="hold" nodeType="afterGroup">
                            <p:stCondLst>
                              <p:cond delay="500"/>
                            </p:stCondLst>
                            <p:childTnLst>
                              <p:par>
                                <p:cTn id="49" presetID="18" presetClass="entr" presetSubtype="9"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strips(upLeft)">
                                      <p:cBhvr>
                                        <p:cTn id="51" dur="500"/>
                                        <p:tgtEl>
                                          <p:spTgt spid="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326809"/>
                                        </p:tgtEl>
                                        <p:attrNameLst>
                                          <p:attrName>style.visibility</p:attrName>
                                        </p:attrNameLst>
                                      </p:cBhvr>
                                      <p:to>
                                        <p:strVal val="visible"/>
                                      </p:to>
                                    </p:set>
                                    <p:animEffect transition="in" filter="wipe(right)">
                                      <p:cBhvr>
                                        <p:cTn id="61" dur="500"/>
                                        <p:tgtEl>
                                          <p:spTgt spid="326809"/>
                                        </p:tgtEl>
                                      </p:cBhvr>
                                    </p:animEffect>
                                  </p:childTnLst>
                                  <p:subTnLst>
                                    <p:set>
                                      <p:cBhvr override="childStyle">
                                        <p:cTn dur="1" fill="hold" display="0" masterRel="nextClick" afterEffect="1"/>
                                        <p:tgtEl>
                                          <p:spTgt spid="326809"/>
                                        </p:tgtEl>
                                        <p:attrNameLst>
                                          <p:attrName>style.visibility</p:attrName>
                                        </p:attrNameLst>
                                      </p:cBhvr>
                                      <p:to>
                                        <p:strVal val="hidden"/>
                                      </p:to>
                                    </p:set>
                                  </p:sub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326795"/>
                                        </p:tgtEl>
                                        <p:attrNameLst>
                                          <p:attrName>style.visibility</p:attrName>
                                        </p:attrNameLst>
                                      </p:cBhvr>
                                      <p:to>
                                        <p:strVal val="visible"/>
                                      </p:to>
                                    </p:set>
                                    <p:animEffect transition="in" filter="wipe(up)">
                                      <p:cBhvr>
                                        <p:cTn id="66" dur="500"/>
                                        <p:tgtEl>
                                          <p:spTgt spid="326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86" grpId="0" animBg="1" autoUpdateAnimBg="0"/>
      <p:bldP spid="326787" grpId="0" animBg="1"/>
      <p:bldP spid="326788" grpId="0" animBg="1" autoUpdateAnimBg="0"/>
      <p:bldP spid="326789" grpId="0" autoUpdateAnimBg="0"/>
      <p:bldP spid="326790" grpId="0" autoUpdateAnimBg="0"/>
      <p:bldP spid="326791" grpId="0" autoUpdateAnimBg="0"/>
      <p:bldP spid="326795" grpId="0" autoUpdateAnimBg="0"/>
      <p:bldP spid="326805" grpId="0" animBg="1" autoUpdateAnimBg="0"/>
      <p:bldP spid="326809"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155" descr="图片7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88" y="1150938"/>
            <a:ext cx="75057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6" name="Rectangle 2"/>
          <p:cNvSpPr>
            <a:spLocks noChangeArrowheads="1"/>
          </p:cNvSpPr>
          <p:nvPr/>
        </p:nvSpPr>
        <p:spPr bwMode="auto">
          <a:xfrm>
            <a:off x="7924800" y="3900488"/>
            <a:ext cx="82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8000"/>
                </a:solidFill>
                <a:cs typeface="Times New Roman" panose="02020603050405020304" pitchFamily="18" charset="0"/>
              </a:rPr>
              <a:t>Q</a:t>
            </a:r>
            <a:r>
              <a:rPr lang="en-US" altLang="zh-CN" sz="2800">
                <a:solidFill>
                  <a:srgbClr val="008000"/>
                </a:solidFill>
                <a:cs typeface="Times New Roman" panose="02020603050405020304" pitchFamily="18" charset="0"/>
              </a:rPr>
              <a:t>=0</a:t>
            </a:r>
          </a:p>
        </p:txBody>
      </p:sp>
      <p:sp>
        <p:nvSpPr>
          <p:cNvPr id="328707" name="Rectangle 3"/>
          <p:cNvSpPr>
            <a:spLocks noGrp="1" noChangeArrowheads="1"/>
          </p:cNvSpPr>
          <p:nvPr>
            <p:ph type="ctrTitle"/>
          </p:nvPr>
        </p:nvSpPr>
        <p:spPr bwMode="auto">
          <a:xfrm>
            <a:off x="549275" y="592138"/>
            <a:ext cx="5791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由</a:t>
            </a:r>
            <a:r>
              <a:rPr lang="en-US" altLang="zh-CN" sz="2800" b="1" smtClean="0">
                <a:solidFill>
                  <a:srgbClr val="E60000"/>
                </a:solidFill>
                <a:latin typeface="Times New Roman" panose="02020603050405020304" pitchFamily="18" charset="0"/>
                <a:cs typeface="Times New Roman" panose="02020603050405020304" pitchFamily="18" charset="0"/>
              </a:rPr>
              <a:t>555</a:t>
            </a:r>
            <a:r>
              <a:rPr lang="zh-CN" altLang="en-US" sz="2800" b="1" smtClean="0">
                <a:solidFill>
                  <a:srgbClr val="E60000"/>
                </a:solidFill>
                <a:latin typeface="Times New Roman" panose="02020603050405020304" pitchFamily="18" charset="0"/>
                <a:cs typeface="Times New Roman" panose="02020603050405020304" pitchFamily="18" charset="0"/>
              </a:rPr>
              <a:t>定时器组成的单稳态触发器</a:t>
            </a:r>
          </a:p>
        </p:txBody>
      </p:sp>
      <p:sp>
        <p:nvSpPr>
          <p:cNvPr id="17416" name="Rectangle 4"/>
          <p:cNvSpPr>
            <a:spLocks noChangeArrowheads="1"/>
          </p:cNvSpPr>
          <p:nvPr/>
        </p:nvSpPr>
        <p:spPr bwMode="auto">
          <a:xfrm>
            <a:off x="3192463" y="5808663"/>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t>
            </a:r>
            <a:r>
              <a:rPr lang="zh-CN" altLang="en-US">
                <a:cs typeface="Times New Roman" panose="02020603050405020304" pitchFamily="18" charset="0"/>
              </a:rPr>
              <a:t>地</a:t>
            </a:r>
            <a:r>
              <a:rPr lang="en-US" altLang="zh-CN">
                <a:cs typeface="Times New Roman" panose="02020603050405020304" pitchFamily="18" charset="0"/>
              </a:rPr>
              <a:t>)</a:t>
            </a:r>
          </a:p>
        </p:txBody>
      </p:sp>
      <p:grpSp>
        <p:nvGrpSpPr>
          <p:cNvPr id="17417" name="Group 5"/>
          <p:cNvGrpSpPr>
            <a:grpSpLocks/>
          </p:cNvGrpSpPr>
          <p:nvPr/>
        </p:nvGrpSpPr>
        <p:grpSpPr bwMode="auto">
          <a:xfrm>
            <a:off x="5365750" y="2544763"/>
            <a:ext cx="349250" cy="1722437"/>
            <a:chOff x="3360" y="1459"/>
            <a:chExt cx="220" cy="1085"/>
          </a:xfrm>
        </p:grpSpPr>
        <p:sp>
          <p:nvSpPr>
            <p:cNvPr id="17436" name="Text Box 6"/>
            <p:cNvSpPr txBox="1">
              <a:spLocks noChangeArrowheads="1"/>
            </p:cNvSpPr>
            <p:nvPr/>
          </p:nvSpPr>
          <p:spPr bwMode="auto">
            <a:xfrm>
              <a:off x="3368" y="145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endParaRPr lang="en-US" altLang="zh-CN">
                <a:solidFill>
                  <a:srgbClr val="FF3300"/>
                </a:solidFill>
                <a:cs typeface="Times New Roman" panose="02020603050405020304" pitchFamily="18" charset="0"/>
              </a:endParaRPr>
            </a:p>
          </p:txBody>
        </p:sp>
        <p:sp>
          <p:nvSpPr>
            <p:cNvPr id="17437" name="Rectangle 7"/>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grpSp>
        <p:nvGrpSpPr>
          <p:cNvPr id="17418" name="Group 8"/>
          <p:cNvGrpSpPr>
            <a:grpSpLocks/>
          </p:cNvGrpSpPr>
          <p:nvPr/>
        </p:nvGrpSpPr>
        <p:grpSpPr bwMode="auto">
          <a:xfrm>
            <a:off x="7102475" y="2743200"/>
            <a:ext cx="349250" cy="1477963"/>
            <a:chOff x="4464" y="1632"/>
            <a:chExt cx="220" cy="931"/>
          </a:xfrm>
        </p:grpSpPr>
        <p:sp>
          <p:nvSpPr>
            <p:cNvPr id="17434" name="Text Box 9"/>
            <p:cNvSpPr txBox="1">
              <a:spLocks noChangeArrowheads="1"/>
            </p:cNvSpPr>
            <p:nvPr/>
          </p:nvSpPr>
          <p:spPr bwMode="auto">
            <a:xfrm>
              <a:off x="447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0</a:t>
              </a:r>
              <a:endParaRPr lang="en-US" altLang="zh-CN" sz="2800">
                <a:solidFill>
                  <a:srgbClr val="FF3300"/>
                </a:solidFill>
                <a:cs typeface="Times New Roman" panose="02020603050405020304" pitchFamily="18" charset="0"/>
              </a:endParaRPr>
            </a:p>
          </p:txBody>
        </p:sp>
        <p:sp>
          <p:nvSpPr>
            <p:cNvPr id="17435" name="Rectangle 10"/>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sp>
        <p:nvSpPr>
          <p:cNvPr id="328715" name="Rectangle 11"/>
          <p:cNvSpPr>
            <a:spLocks noChangeArrowheads="1"/>
          </p:cNvSpPr>
          <p:nvPr/>
        </p:nvSpPr>
        <p:spPr bwMode="auto">
          <a:xfrm>
            <a:off x="7924800" y="3886200"/>
            <a:ext cx="822325" cy="5191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0000"/>
                </a:solidFill>
                <a:cs typeface="Times New Roman" panose="02020603050405020304" pitchFamily="18" charset="0"/>
              </a:rPr>
              <a:t>Q</a:t>
            </a:r>
            <a:r>
              <a:rPr lang="en-US" altLang="zh-CN" sz="2800">
                <a:solidFill>
                  <a:srgbClr val="FF0000"/>
                </a:solidFill>
                <a:cs typeface="Times New Roman" panose="02020603050405020304" pitchFamily="18" charset="0"/>
              </a:rPr>
              <a:t>=1</a:t>
            </a:r>
          </a:p>
        </p:txBody>
      </p:sp>
      <p:sp>
        <p:nvSpPr>
          <p:cNvPr id="328716" name="AutoShape 12" descr="40%"/>
          <p:cNvSpPr>
            <a:spLocks noChangeArrowheads="1"/>
          </p:cNvSpPr>
          <p:nvPr/>
        </p:nvSpPr>
        <p:spPr bwMode="auto">
          <a:xfrm>
            <a:off x="2073275" y="5791200"/>
            <a:ext cx="990600" cy="457200"/>
          </a:xfrm>
          <a:prstGeom prst="wedgeEllipseCallout">
            <a:avLst>
              <a:gd name="adj1" fmla="val 95032"/>
              <a:gd name="adj2" fmla="val -183681"/>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solidFill>
                  <a:srgbClr val="006666"/>
                </a:solidFill>
                <a:cs typeface="Times New Roman" panose="02020603050405020304" pitchFamily="18" charset="0"/>
              </a:rPr>
              <a:t>截止</a:t>
            </a:r>
            <a:endParaRPr lang="zh-CN" altLang="en-US">
              <a:solidFill>
                <a:srgbClr val="006666"/>
              </a:solidFill>
              <a:cs typeface="Times New Roman" panose="02020603050405020304" pitchFamily="18" charset="0"/>
            </a:endParaRPr>
          </a:p>
        </p:txBody>
      </p:sp>
      <p:sp>
        <p:nvSpPr>
          <p:cNvPr id="328717" name="AutoShape 13" descr="40%"/>
          <p:cNvSpPr>
            <a:spLocks noChangeArrowheads="1"/>
          </p:cNvSpPr>
          <p:nvPr/>
        </p:nvSpPr>
        <p:spPr bwMode="auto">
          <a:xfrm>
            <a:off x="7367588" y="2311400"/>
            <a:ext cx="1449387" cy="457200"/>
          </a:xfrm>
          <a:prstGeom prst="wedgeEllipseCallout">
            <a:avLst>
              <a:gd name="adj1" fmla="val -13199"/>
              <a:gd name="adj2" fmla="val 222917"/>
            </a:avLst>
          </a:prstGeom>
          <a:pattFill prst="pct40">
            <a:fgClr>
              <a:srgbClr val="FFCCCC"/>
            </a:fgClr>
            <a:bgClr>
              <a:srgbClr val="FFFFFF"/>
            </a:bgClr>
          </a:pattFill>
          <a:ln w="9525">
            <a:solidFill>
              <a:schemeClr val="tx1"/>
            </a:solidFill>
            <a:miter lim="800000"/>
            <a:headEnd/>
            <a:tailEnd/>
          </a:ln>
          <a:effectLst/>
        </p:spPr>
        <p:txBody>
          <a:bodyPr wrap="none" anchor="ctr"/>
          <a:lstStyle/>
          <a:p>
            <a:pPr algn="ctr">
              <a:spcBef>
                <a:spcPct val="50000"/>
              </a:spcBef>
              <a:defRPr/>
            </a:pPr>
            <a:r>
              <a:rPr lang="zh-CN" altLang="en-US" b="1">
                <a:solidFill>
                  <a:srgbClr val="006666"/>
                </a:solidFill>
                <a:latin typeface="Times New Roman" panose="02020603050405020304" pitchFamily="18" charset="0"/>
                <a:cs typeface="Times New Roman" panose="02020603050405020304" pitchFamily="18" charset="0"/>
              </a:rPr>
              <a:t>暂稳状态</a:t>
            </a:r>
            <a:endParaRPr lang="zh-CN" altLang="en-US" b="1" baseline="-25000">
              <a:solidFill>
                <a:srgbClr val="006666"/>
              </a:solidFill>
              <a:latin typeface="Times New Roman" panose="02020603050405020304" pitchFamily="18" charset="0"/>
              <a:cs typeface="Times New Roman" panose="02020603050405020304" pitchFamily="18" charset="0"/>
            </a:endParaRPr>
          </a:p>
        </p:txBody>
      </p:sp>
      <p:sp>
        <p:nvSpPr>
          <p:cNvPr id="328718" name="Rectangle 14"/>
          <p:cNvSpPr>
            <a:spLocks noChangeArrowheads="1"/>
          </p:cNvSpPr>
          <p:nvPr/>
        </p:nvSpPr>
        <p:spPr bwMode="auto">
          <a:xfrm>
            <a:off x="1463675"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endParaRPr lang="en-US" altLang="zh-CN">
              <a:solidFill>
                <a:srgbClr val="006666"/>
              </a:solidFill>
              <a:cs typeface="Times New Roman" panose="02020603050405020304" pitchFamily="18" charset="0"/>
            </a:endParaRPr>
          </a:p>
        </p:txBody>
      </p:sp>
      <p:grpSp>
        <p:nvGrpSpPr>
          <p:cNvPr id="4" name="Group 15"/>
          <p:cNvGrpSpPr>
            <a:grpSpLocks/>
          </p:cNvGrpSpPr>
          <p:nvPr/>
        </p:nvGrpSpPr>
        <p:grpSpPr bwMode="auto">
          <a:xfrm>
            <a:off x="5365750" y="3810000"/>
            <a:ext cx="336550" cy="457200"/>
            <a:chOff x="3360" y="2256"/>
            <a:chExt cx="212" cy="288"/>
          </a:xfrm>
        </p:grpSpPr>
        <p:graphicFrame>
          <p:nvGraphicFramePr>
            <p:cNvPr id="17412" name="Object 16"/>
            <p:cNvGraphicFramePr>
              <a:graphicFrameLocks noChangeAspect="1"/>
            </p:cNvGraphicFramePr>
            <p:nvPr/>
          </p:nvGraphicFramePr>
          <p:xfrm>
            <a:off x="3360" y="2304"/>
            <a:ext cx="192" cy="204"/>
          </p:xfrm>
          <a:graphic>
            <a:graphicData uri="http://schemas.openxmlformats.org/presentationml/2006/ole">
              <mc:AlternateContent xmlns:mc="http://schemas.openxmlformats.org/markup-compatibility/2006">
                <mc:Choice xmlns:v="urn:schemas-microsoft-com:vml" Requires="v">
                  <p:oleObj spid="_x0000_s16389" name="BMP 图象" r:id="rId5" imgW="304923" imgH="323981" progId="Paint.Picture">
                    <p:embed/>
                  </p:oleObj>
                </mc:Choice>
                <mc:Fallback>
                  <p:oleObj name="BMP 图象" r:id="rId5" imgW="304923" imgH="3239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2304"/>
                          <a:ext cx="1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3" name="Rectangle 17"/>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endParaRPr lang="en-US" altLang="zh-CN">
                <a:solidFill>
                  <a:srgbClr val="006666"/>
                </a:solidFill>
                <a:cs typeface="Times New Roman" panose="02020603050405020304" pitchFamily="18" charset="0"/>
              </a:endParaRPr>
            </a:p>
          </p:txBody>
        </p:sp>
      </p:grpSp>
      <p:grpSp>
        <p:nvGrpSpPr>
          <p:cNvPr id="5" name="Group 18"/>
          <p:cNvGrpSpPr>
            <a:grpSpLocks/>
          </p:cNvGrpSpPr>
          <p:nvPr/>
        </p:nvGrpSpPr>
        <p:grpSpPr bwMode="auto">
          <a:xfrm>
            <a:off x="7178675" y="2743200"/>
            <a:ext cx="342900" cy="1552575"/>
            <a:chOff x="4464" y="1632"/>
            <a:chExt cx="216" cy="978"/>
          </a:xfrm>
        </p:grpSpPr>
        <p:grpSp>
          <p:nvGrpSpPr>
            <p:cNvPr id="17429" name="Group 19"/>
            <p:cNvGrpSpPr>
              <a:grpSpLocks/>
            </p:cNvGrpSpPr>
            <p:nvPr/>
          </p:nvGrpSpPr>
          <p:grpSpPr bwMode="auto">
            <a:xfrm>
              <a:off x="4464" y="1632"/>
              <a:ext cx="216" cy="288"/>
              <a:chOff x="4464" y="1632"/>
              <a:chExt cx="216" cy="288"/>
            </a:xfrm>
          </p:grpSpPr>
          <p:graphicFrame>
            <p:nvGraphicFramePr>
              <p:cNvPr id="17411" name="Object 20"/>
              <p:cNvGraphicFramePr>
                <a:graphicFrameLocks noChangeAspect="1"/>
              </p:cNvGraphicFramePr>
              <p:nvPr/>
            </p:nvGraphicFramePr>
            <p:xfrm>
              <a:off x="4464" y="1632"/>
              <a:ext cx="216" cy="258"/>
            </p:xfrm>
            <a:graphic>
              <a:graphicData uri="http://schemas.openxmlformats.org/presentationml/2006/ole">
                <mc:AlternateContent xmlns:mc="http://schemas.openxmlformats.org/markup-compatibility/2006">
                  <mc:Choice xmlns:v="urn:schemas-microsoft-com:vml" Requires="v">
                    <p:oleObj spid="_x0000_s16390" name="BMP 图象" r:id="rId7" imgW="343039" imgH="409632" progId="Paint.Picture">
                      <p:embed/>
                    </p:oleObj>
                  </mc:Choice>
                  <mc:Fallback>
                    <p:oleObj name="BMP 图象" r:id="rId7" imgW="343039" imgH="409632"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1632"/>
                            <a:ext cx="21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2" name="Rectangle 21"/>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p>
            </p:txBody>
          </p:sp>
        </p:grpSp>
        <p:grpSp>
          <p:nvGrpSpPr>
            <p:cNvPr id="17430" name="Group 22"/>
            <p:cNvGrpSpPr>
              <a:grpSpLocks/>
            </p:cNvGrpSpPr>
            <p:nvPr/>
          </p:nvGrpSpPr>
          <p:grpSpPr bwMode="auto">
            <a:xfrm>
              <a:off x="4464" y="2256"/>
              <a:ext cx="212" cy="354"/>
              <a:chOff x="4464" y="2256"/>
              <a:chExt cx="212" cy="354"/>
            </a:xfrm>
          </p:grpSpPr>
          <p:graphicFrame>
            <p:nvGraphicFramePr>
              <p:cNvPr id="17410" name="Object 23"/>
              <p:cNvGraphicFramePr>
                <a:graphicFrameLocks noChangeAspect="1"/>
              </p:cNvGraphicFramePr>
              <p:nvPr/>
            </p:nvGraphicFramePr>
            <p:xfrm>
              <a:off x="4464" y="2304"/>
              <a:ext cx="173" cy="306"/>
            </p:xfrm>
            <a:graphic>
              <a:graphicData uri="http://schemas.openxmlformats.org/presentationml/2006/ole">
                <mc:AlternateContent xmlns:mc="http://schemas.openxmlformats.org/markup-compatibility/2006">
                  <mc:Choice xmlns:v="urn:schemas-microsoft-com:vml" Requires="v">
                    <p:oleObj spid="_x0000_s16391" name="BMP 图象" r:id="rId9" imgW="276117" imgH="485586" progId="Paint.Picture">
                      <p:embed/>
                    </p:oleObj>
                  </mc:Choice>
                  <mc:Fallback>
                    <p:oleObj name="BMP 图象" r:id="rId9" imgW="276117" imgH="485586"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2304"/>
                            <a:ext cx="173"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1" name="Rectangle 24"/>
              <p:cNvSpPr>
                <a:spLocks noChangeArrowheads="1"/>
              </p:cNvSpPr>
              <p:nvPr/>
            </p:nvSpPr>
            <p:spPr bwMode="auto">
              <a:xfrm>
                <a:off x="4464"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1</a:t>
                </a:r>
              </a:p>
            </p:txBody>
          </p:sp>
        </p:grpSp>
      </p:grpSp>
      <p:sp>
        <p:nvSpPr>
          <p:cNvPr id="328729" name="AutoShape 25" descr="40%"/>
          <p:cNvSpPr>
            <a:spLocks noChangeArrowheads="1"/>
          </p:cNvSpPr>
          <p:nvPr/>
        </p:nvSpPr>
        <p:spPr bwMode="auto">
          <a:xfrm>
            <a:off x="381000" y="5181600"/>
            <a:ext cx="1371600" cy="457200"/>
          </a:xfrm>
          <a:prstGeom prst="wedgeEllipseCallout">
            <a:avLst>
              <a:gd name="adj1" fmla="val 40741"/>
              <a:gd name="adj2" fmla="val -263542"/>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&lt; 1/3 U</a:t>
            </a:r>
            <a:r>
              <a:rPr lang="en-US" altLang="zh-CN" baseline="-25000">
                <a:solidFill>
                  <a:srgbClr val="006666"/>
                </a:solidFill>
                <a:cs typeface="Times New Roman" panose="02020603050405020304" pitchFamily="18" charset="0"/>
              </a:rPr>
              <a:t>CC</a:t>
            </a:r>
          </a:p>
        </p:txBody>
      </p:sp>
      <p:grpSp>
        <p:nvGrpSpPr>
          <p:cNvPr id="8" name="Group 152"/>
          <p:cNvGrpSpPr>
            <a:grpSpLocks/>
          </p:cNvGrpSpPr>
          <p:nvPr/>
        </p:nvGrpSpPr>
        <p:grpSpPr bwMode="auto">
          <a:xfrm>
            <a:off x="1219200" y="4292600"/>
            <a:ext cx="184150" cy="266700"/>
            <a:chOff x="144" y="2936"/>
            <a:chExt cx="116" cy="186"/>
          </a:xfrm>
        </p:grpSpPr>
        <p:sp>
          <p:nvSpPr>
            <p:cNvPr id="17427" name="Line 153"/>
            <p:cNvSpPr>
              <a:spLocks noChangeShapeType="1"/>
            </p:cNvSpPr>
            <p:nvPr/>
          </p:nvSpPr>
          <p:spPr bwMode="auto">
            <a:xfrm>
              <a:off x="144" y="2936"/>
              <a:ext cx="0" cy="18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28" name="Line 154"/>
            <p:cNvSpPr>
              <a:spLocks noChangeShapeType="1"/>
            </p:cNvSpPr>
            <p:nvPr/>
          </p:nvSpPr>
          <p:spPr bwMode="auto">
            <a:xfrm>
              <a:off x="144" y="3114"/>
              <a:ext cx="116" cy="1"/>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8196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wipe(up)">
                                      <p:cBhvr>
                                        <p:cTn id="7" dur="500"/>
                                        <p:tgtEl>
                                          <p:spTgt spid="328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8718"/>
                                        </p:tgtEl>
                                        <p:attrNameLst>
                                          <p:attrName>style.visibility</p:attrName>
                                        </p:attrNameLst>
                                      </p:cBhvr>
                                      <p:to>
                                        <p:strVal val="visible"/>
                                      </p:to>
                                    </p:set>
                                    <p:animEffect transition="in" filter="wipe(left)">
                                      <p:cBhvr>
                                        <p:cTn id="17" dur="500"/>
                                        <p:tgtEl>
                                          <p:spTgt spid="3287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8729"/>
                                        </p:tgtEl>
                                        <p:attrNameLst>
                                          <p:attrName>style.visibility</p:attrName>
                                        </p:attrNameLst>
                                      </p:cBhvr>
                                      <p:to>
                                        <p:strVal val="visible"/>
                                      </p:to>
                                    </p:set>
                                    <p:animEffect transition="in" filter="wipe(down)">
                                      <p:cBhvr>
                                        <p:cTn id="22" dur="500"/>
                                        <p:tgtEl>
                                          <p:spTgt spid="328729"/>
                                        </p:tgtEl>
                                      </p:cBhvr>
                                    </p:animEffect>
                                  </p:childTnLst>
                                  <p:subTnLst>
                                    <p:set>
                                      <p:cBhvr override="childStyle">
                                        <p:cTn dur="1" fill="hold" display="0" masterRel="nextClick" afterEffect="1"/>
                                        <p:tgtEl>
                                          <p:spTgt spid="32872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28715"/>
                                        </p:tgtEl>
                                        <p:attrNameLst>
                                          <p:attrName>style.visibility</p:attrName>
                                        </p:attrNameLst>
                                      </p:cBhvr>
                                      <p:to>
                                        <p:strVal val="visible"/>
                                      </p:to>
                                    </p:set>
                                    <p:animEffect transition="in" filter="wipe(up)">
                                      <p:cBhvr>
                                        <p:cTn id="37" dur="500"/>
                                        <p:tgtEl>
                                          <p:spTgt spid="3287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28716"/>
                                        </p:tgtEl>
                                        <p:attrNameLst>
                                          <p:attrName>style.visibility</p:attrName>
                                        </p:attrNameLst>
                                      </p:cBhvr>
                                      <p:to>
                                        <p:strVal val="visible"/>
                                      </p:to>
                                    </p:set>
                                    <p:animEffect transition="in" filter="wipe(down)">
                                      <p:cBhvr>
                                        <p:cTn id="42" dur="500"/>
                                        <p:tgtEl>
                                          <p:spTgt spid="328716"/>
                                        </p:tgtEl>
                                      </p:cBhvr>
                                    </p:animEffect>
                                  </p:childTnLst>
                                  <p:subTnLst>
                                    <p:set>
                                      <p:cBhvr override="childStyle">
                                        <p:cTn dur="1" fill="hold" display="0" masterRel="nextClick" afterEffect="1"/>
                                        <p:tgtEl>
                                          <p:spTgt spid="328716"/>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28717"/>
                                        </p:tgtEl>
                                        <p:attrNameLst>
                                          <p:attrName>style.visibility</p:attrName>
                                        </p:attrNameLst>
                                      </p:cBhvr>
                                      <p:to>
                                        <p:strVal val="visible"/>
                                      </p:to>
                                    </p:set>
                                    <p:animEffect transition="in" filter="wipe(right)">
                                      <p:cBhvr>
                                        <p:cTn id="47" dur="500"/>
                                        <p:tgtEl>
                                          <p:spTgt spid="328717"/>
                                        </p:tgtEl>
                                      </p:cBhvr>
                                    </p:animEffect>
                                  </p:childTnLst>
                                  <p:subTnLst>
                                    <p:set>
                                      <p:cBhvr override="childStyle">
                                        <p:cTn dur="1" fill="hold" display="0" masterRel="nextClick" afterEffect="1"/>
                                        <p:tgtEl>
                                          <p:spTgt spid="3287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utoUpdateAnimBg="0"/>
      <p:bldP spid="328715" grpId="0" animBg="1" autoUpdateAnimBg="0"/>
      <p:bldP spid="328716" grpId="0" animBg="1" autoUpdateAnimBg="0"/>
      <p:bldP spid="328717" grpId="0" animBg="1" autoUpdateAnimBg="0"/>
      <p:bldP spid="328718" grpId="0" autoUpdateAnimBg="0"/>
      <p:bldP spid="328729"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9" name="Picture 165" descr="图片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88" y="1377275"/>
            <a:ext cx="75057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880" name="Rectangle 128"/>
          <p:cNvSpPr>
            <a:spLocks noGrp="1" noChangeArrowheads="1"/>
          </p:cNvSpPr>
          <p:nvPr>
            <p:ph type="ctrTitle"/>
          </p:nvPr>
        </p:nvSpPr>
        <p:spPr bwMode="auto">
          <a:xfrm>
            <a:off x="609600" y="683537"/>
            <a:ext cx="5791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由</a:t>
            </a:r>
            <a:r>
              <a:rPr lang="en-US" altLang="zh-CN" sz="2800" b="1" smtClean="0">
                <a:solidFill>
                  <a:srgbClr val="E60000"/>
                </a:solidFill>
                <a:latin typeface="Times New Roman" panose="02020603050405020304" pitchFamily="18" charset="0"/>
                <a:cs typeface="Times New Roman" panose="02020603050405020304" pitchFamily="18" charset="0"/>
              </a:rPr>
              <a:t>555</a:t>
            </a:r>
            <a:r>
              <a:rPr lang="zh-CN" altLang="en-US" sz="2800" b="1" smtClean="0">
                <a:solidFill>
                  <a:srgbClr val="E60000"/>
                </a:solidFill>
                <a:latin typeface="Times New Roman" panose="02020603050405020304" pitchFamily="18" charset="0"/>
                <a:cs typeface="Times New Roman" panose="02020603050405020304" pitchFamily="18" charset="0"/>
              </a:rPr>
              <a:t>定时器组成的单稳态触发器</a:t>
            </a:r>
          </a:p>
        </p:txBody>
      </p:sp>
      <p:sp>
        <p:nvSpPr>
          <p:cNvPr id="18441" name="Rectangle 129"/>
          <p:cNvSpPr>
            <a:spLocks noChangeArrowheads="1"/>
          </p:cNvSpPr>
          <p:nvPr/>
        </p:nvSpPr>
        <p:spPr bwMode="auto">
          <a:xfrm>
            <a:off x="3251200" y="5958800"/>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t>
            </a:r>
            <a:r>
              <a:rPr lang="zh-CN" altLang="en-US">
                <a:cs typeface="Times New Roman" panose="02020603050405020304" pitchFamily="18" charset="0"/>
              </a:rPr>
              <a:t>地</a:t>
            </a:r>
            <a:r>
              <a:rPr lang="en-US" altLang="zh-CN">
                <a:cs typeface="Times New Roman" panose="02020603050405020304" pitchFamily="18" charset="0"/>
              </a:rPr>
              <a:t>)</a:t>
            </a:r>
          </a:p>
        </p:txBody>
      </p:sp>
      <p:sp>
        <p:nvSpPr>
          <p:cNvPr id="330882" name="Line 130"/>
          <p:cNvSpPr>
            <a:spLocks noChangeShapeType="1"/>
          </p:cNvSpPr>
          <p:nvPr/>
        </p:nvSpPr>
        <p:spPr bwMode="auto">
          <a:xfrm>
            <a:off x="2208213" y="2131337"/>
            <a:ext cx="0" cy="350520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0883" name="AutoShape 131" descr="40%"/>
          <p:cNvSpPr>
            <a:spLocks noChangeArrowheads="1"/>
          </p:cNvSpPr>
          <p:nvPr/>
        </p:nvSpPr>
        <p:spPr bwMode="auto">
          <a:xfrm>
            <a:off x="303213" y="5560337"/>
            <a:ext cx="1447800" cy="457200"/>
          </a:xfrm>
          <a:prstGeom prst="wedgeEllipseCallout">
            <a:avLst>
              <a:gd name="adj1" fmla="val 69958"/>
              <a:gd name="adj2" fmla="val -207639"/>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&gt;2/3 U</a:t>
            </a:r>
            <a:r>
              <a:rPr lang="en-US" altLang="zh-CN" baseline="-25000">
                <a:solidFill>
                  <a:srgbClr val="006666"/>
                </a:solidFill>
                <a:cs typeface="Times New Roman" panose="02020603050405020304" pitchFamily="18" charset="0"/>
              </a:rPr>
              <a:t>CC</a:t>
            </a:r>
          </a:p>
        </p:txBody>
      </p:sp>
      <p:grpSp>
        <p:nvGrpSpPr>
          <p:cNvPr id="18444" name="Group 132"/>
          <p:cNvGrpSpPr>
            <a:grpSpLocks/>
          </p:cNvGrpSpPr>
          <p:nvPr/>
        </p:nvGrpSpPr>
        <p:grpSpPr bwMode="auto">
          <a:xfrm>
            <a:off x="5408613" y="2618700"/>
            <a:ext cx="349250" cy="1722437"/>
            <a:chOff x="3360" y="1459"/>
            <a:chExt cx="220" cy="1085"/>
          </a:xfrm>
        </p:grpSpPr>
        <p:sp>
          <p:nvSpPr>
            <p:cNvPr id="18470" name="Text Box 133"/>
            <p:cNvSpPr txBox="1">
              <a:spLocks noChangeArrowheads="1"/>
            </p:cNvSpPr>
            <p:nvPr/>
          </p:nvSpPr>
          <p:spPr bwMode="auto">
            <a:xfrm>
              <a:off x="3368" y="145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endParaRPr lang="en-US" altLang="zh-CN">
                <a:solidFill>
                  <a:srgbClr val="FF3300"/>
                </a:solidFill>
                <a:cs typeface="Times New Roman" panose="02020603050405020304" pitchFamily="18" charset="0"/>
              </a:endParaRPr>
            </a:p>
          </p:txBody>
        </p:sp>
        <p:sp>
          <p:nvSpPr>
            <p:cNvPr id="18471" name="Rectangle 134"/>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endParaRPr lang="en-US" altLang="zh-CN">
                <a:solidFill>
                  <a:srgbClr val="006666"/>
                </a:solidFill>
                <a:cs typeface="Times New Roman" panose="02020603050405020304" pitchFamily="18" charset="0"/>
              </a:endParaRPr>
            </a:p>
          </p:txBody>
        </p:sp>
      </p:grpSp>
      <p:grpSp>
        <p:nvGrpSpPr>
          <p:cNvPr id="18445" name="Group 135"/>
          <p:cNvGrpSpPr>
            <a:grpSpLocks/>
          </p:cNvGrpSpPr>
          <p:nvPr/>
        </p:nvGrpSpPr>
        <p:grpSpPr bwMode="auto">
          <a:xfrm>
            <a:off x="7085013" y="2969537"/>
            <a:ext cx="349250" cy="1477963"/>
            <a:chOff x="4464" y="1632"/>
            <a:chExt cx="220" cy="931"/>
          </a:xfrm>
        </p:grpSpPr>
        <p:sp>
          <p:nvSpPr>
            <p:cNvPr id="18468" name="Text Box 136"/>
            <p:cNvSpPr txBox="1">
              <a:spLocks noChangeArrowheads="1"/>
            </p:cNvSpPr>
            <p:nvPr/>
          </p:nvSpPr>
          <p:spPr bwMode="auto">
            <a:xfrm>
              <a:off x="447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1</a:t>
              </a:r>
              <a:endParaRPr lang="en-US" altLang="zh-CN" sz="2800">
                <a:solidFill>
                  <a:srgbClr val="FF3300"/>
                </a:solidFill>
                <a:cs typeface="Times New Roman" panose="02020603050405020304" pitchFamily="18" charset="0"/>
              </a:endParaRPr>
            </a:p>
          </p:txBody>
        </p:sp>
        <p:sp>
          <p:nvSpPr>
            <p:cNvPr id="18469" name="Rectangle 137"/>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endParaRPr lang="en-US" altLang="zh-CN">
                <a:solidFill>
                  <a:srgbClr val="006666"/>
                </a:solidFill>
                <a:cs typeface="Times New Roman" panose="02020603050405020304" pitchFamily="18" charset="0"/>
              </a:endParaRPr>
            </a:p>
          </p:txBody>
        </p:sp>
      </p:grpSp>
      <p:sp>
        <p:nvSpPr>
          <p:cNvPr id="18446" name="Rectangle 138"/>
          <p:cNvSpPr>
            <a:spLocks noChangeArrowheads="1"/>
          </p:cNvSpPr>
          <p:nvPr/>
        </p:nvSpPr>
        <p:spPr bwMode="auto">
          <a:xfrm>
            <a:off x="7923213" y="4036337"/>
            <a:ext cx="822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0000"/>
                </a:solidFill>
                <a:cs typeface="Times New Roman" panose="02020603050405020304" pitchFamily="18" charset="0"/>
              </a:rPr>
              <a:t>Q</a:t>
            </a:r>
            <a:r>
              <a:rPr lang="en-US" altLang="zh-CN" sz="2800">
                <a:solidFill>
                  <a:srgbClr val="FF0000"/>
                </a:solidFill>
                <a:cs typeface="Times New Roman" panose="02020603050405020304" pitchFamily="18" charset="0"/>
              </a:rPr>
              <a:t>=1</a:t>
            </a:r>
          </a:p>
        </p:txBody>
      </p:sp>
      <p:grpSp>
        <p:nvGrpSpPr>
          <p:cNvPr id="4" name="Group 139"/>
          <p:cNvGrpSpPr>
            <a:grpSpLocks/>
          </p:cNvGrpSpPr>
          <p:nvPr/>
        </p:nvGrpSpPr>
        <p:grpSpPr bwMode="auto">
          <a:xfrm>
            <a:off x="5408613" y="2572662"/>
            <a:ext cx="381000" cy="498475"/>
            <a:chOff x="3360" y="1392"/>
            <a:chExt cx="240" cy="314"/>
          </a:xfrm>
        </p:grpSpPr>
        <p:graphicFrame>
          <p:nvGraphicFramePr>
            <p:cNvPr id="18438" name="Object 140"/>
            <p:cNvGraphicFramePr>
              <a:graphicFrameLocks noChangeAspect="1"/>
            </p:cNvGraphicFramePr>
            <p:nvPr/>
          </p:nvGraphicFramePr>
          <p:xfrm>
            <a:off x="3360" y="1392"/>
            <a:ext cx="240" cy="314"/>
          </p:xfrm>
          <a:graphic>
            <a:graphicData uri="http://schemas.openxmlformats.org/presentationml/2006/ole">
              <mc:AlternateContent xmlns:mc="http://schemas.openxmlformats.org/markup-compatibility/2006">
                <mc:Choice xmlns:v="urn:schemas-microsoft-com:vml" Requires="v">
                  <p:oleObj spid="_x0000_s17415" name="BMP 图象" r:id="rId5" imgW="695238" imgH="504762" progId="Paint.Picture">
                    <p:embed/>
                  </p:oleObj>
                </mc:Choice>
                <mc:Fallback>
                  <p:oleObj name="BMP 图象" r:id="rId5" imgW="695238" imgH="50476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1392"/>
                          <a:ext cx="24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7" name="Rectangle 141"/>
            <p:cNvSpPr>
              <a:spLocks noChangeArrowheads="1"/>
            </p:cNvSpPr>
            <p:nvPr/>
          </p:nvSpPr>
          <p:spPr bwMode="auto">
            <a:xfrm>
              <a:off x="3360" y="13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0</a:t>
              </a:r>
            </a:p>
          </p:txBody>
        </p:sp>
      </p:grpSp>
      <p:grpSp>
        <p:nvGrpSpPr>
          <p:cNvPr id="5" name="Group 142"/>
          <p:cNvGrpSpPr>
            <a:grpSpLocks/>
          </p:cNvGrpSpPr>
          <p:nvPr/>
        </p:nvGrpSpPr>
        <p:grpSpPr bwMode="auto">
          <a:xfrm>
            <a:off x="1404938" y="4518937"/>
            <a:ext cx="147637" cy="269875"/>
            <a:chOff x="5520" y="2736"/>
            <a:chExt cx="192" cy="288"/>
          </a:xfrm>
        </p:grpSpPr>
        <p:sp>
          <p:nvSpPr>
            <p:cNvPr id="18465" name="Line 143"/>
            <p:cNvSpPr>
              <a:spLocks noChangeShapeType="1"/>
            </p:cNvSpPr>
            <p:nvPr/>
          </p:nvSpPr>
          <p:spPr bwMode="auto">
            <a:xfrm flipH="1" flipV="1">
              <a:off x="5520" y="2736"/>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466" name="Line 144"/>
            <p:cNvSpPr>
              <a:spLocks noChangeShapeType="1"/>
            </p:cNvSpPr>
            <p:nvPr/>
          </p:nvSpPr>
          <p:spPr bwMode="auto">
            <a:xfrm flipH="1" flipV="1">
              <a:off x="5520" y="2736"/>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aphicFrame>
        <p:nvGraphicFramePr>
          <p:cNvPr id="18434" name="Object 145"/>
          <p:cNvGraphicFramePr>
            <a:graphicFrameLocks noChangeAspect="1"/>
          </p:cNvGraphicFramePr>
          <p:nvPr>
            <p:extLst/>
          </p:nvPr>
        </p:nvGraphicFramePr>
        <p:xfrm>
          <a:off x="1522413" y="3883937"/>
          <a:ext cx="304800" cy="323850"/>
        </p:xfrm>
        <a:graphic>
          <a:graphicData uri="http://schemas.openxmlformats.org/presentationml/2006/ole">
            <mc:AlternateContent xmlns:mc="http://schemas.openxmlformats.org/markup-compatibility/2006">
              <mc:Choice xmlns:v="urn:schemas-microsoft-com:vml" Requires="v">
                <p:oleObj spid="_x0000_s17416" name="BMP 图象" r:id="rId7" imgW="304923" imgH="323981" progId="Paint.Picture">
                  <p:embed/>
                </p:oleObj>
              </mc:Choice>
              <mc:Fallback>
                <p:oleObj name="BMP 图象" r:id="rId7" imgW="304923" imgH="32398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2413" y="3883937"/>
                        <a:ext cx="3048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0898" name="Rectangle 146"/>
          <p:cNvSpPr>
            <a:spLocks noChangeArrowheads="1"/>
          </p:cNvSpPr>
          <p:nvPr/>
        </p:nvSpPr>
        <p:spPr bwMode="auto">
          <a:xfrm>
            <a:off x="1598613" y="380773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nvGrpSpPr>
          <p:cNvPr id="6" name="Group 147"/>
          <p:cNvGrpSpPr>
            <a:grpSpLocks/>
          </p:cNvGrpSpPr>
          <p:nvPr/>
        </p:nvGrpSpPr>
        <p:grpSpPr bwMode="auto">
          <a:xfrm>
            <a:off x="5408613" y="3883937"/>
            <a:ext cx="336550" cy="457200"/>
            <a:chOff x="912" y="2208"/>
            <a:chExt cx="212" cy="288"/>
          </a:xfrm>
        </p:grpSpPr>
        <p:sp>
          <p:nvSpPr>
            <p:cNvPr id="18463" name="Rectangle 148"/>
            <p:cNvSpPr>
              <a:spLocks noChangeArrowheads="1"/>
            </p:cNvSpPr>
            <p:nvPr/>
          </p:nvSpPr>
          <p:spPr bwMode="auto">
            <a:xfrm>
              <a:off x="91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0</a:t>
              </a:r>
            </a:p>
          </p:txBody>
        </p:sp>
        <p:graphicFrame>
          <p:nvGraphicFramePr>
            <p:cNvPr id="18437" name="Object 149"/>
            <p:cNvGraphicFramePr>
              <a:graphicFrameLocks noChangeAspect="1"/>
            </p:cNvGraphicFramePr>
            <p:nvPr/>
          </p:nvGraphicFramePr>
          <p:xfrm>
            <a:off x="912" y="2256"/>
            <a:ext cx="192" cy="204"/>
          </p:xfrm>
          <a:graphic>
            <a:graphicData uri="http://schemas.openxmlformats.org/presentationml/2006/ole">
              <mc:AlternateContent xmlns:mc="http://schemas.openxmlformats.org/markup-compatibility/2006">
                <mc:Choice xmlns:v="urn:schemas-microsoft-com:vml" Requires="v">
                  <p:oleObj spid="_x0000_s17417" name="BMP 图象" r:id="rId9" imgW="304923" imgH="323981" progId="Paint.Picture">
                    <p:embed/>
                  </p:oleObj>
                </mc:Choice>
                <mc:Fallback>
                  <p:oleObj name="BMP 图象" r:id="rId9" imgW="304923" imgH="32398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2256"/>
                          <a:ext cx="1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4" name="Rectangle 150"/>
            <p:cNvSpPr>
              <a:spLocks noChangeArrowheads="1"/>
            </p:cNvSpPr>
            <p:nvPr/>
          </p:nvSpPr>
          <p:spPr bwMode="auto">
            <a:xfrm>
              <a:off x="91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6666"/>
                  </a:solidFill>
                  <a:cs typeface="Times New Roman" panose="02020603050405020304" pitchFamily="18" charset="0"/>
                </a:rPr>
                <a:t>1</a:t>
              </a:r>
            </a:p>
          </p:txBody>
        </p:sp>
      </p:grpSp>
      <p:grpSp>
        <p:nvGrpSpPr>
          <p:cNvPr id="7" name="Group 151"/>
          <p:cNvGrpSpPr>
            <a:grpSpLocks/>
          </p:cNvGrpSpPr>
          <p:nvPr/>
        </p:nvGrpSpPr>
        <p:grpSpPr bwMode="auto">
          <a:xfrm>
            <a:off x="7092950" y="2969537"/>
            <a:ext cx="342900" cy="1552575"/>
            <a:chOff x="4464" y="1632"/>
            <a:chExt cx="216" cy="978"/>
          </a:xfrm>
        </p:grpSpPr>
        <p:grpSp>
          <p:nvGrpSpPr>
            <p:cNvPr id="18459" name="Group 152"/>
            <p:cNvGrpSpPr>
              <a:grpSpLocks/>
            </p:cNvGrpSpPr>
            <p:nvPr/>
          </p:nvGrpSpPr>
          <p:grpSpPr bwMode="auto">
            <a:xfrm>
              <a:off x="4464" y="1632"/>
              <a:ext cx="216" cy="288"/>
              <a:chOff x="4464" y="1632"/>
              <a:chExt cx="216" cy="288"/>
            </a:xfrm>
          </p:grpSpPr>
          <p:graphicFrame>
            <p:nvGraphicFramePr>
              <p:cNvPr id="18436" name="Object 153"/>
              <p:cNvGraphicFramePr>
                <a:graphicFrameLocks noChangeAspect="1"/>
              </p:cNvGraphicFramePr>
              <p:nvPr/>
            </p:nvGraphicFramePr>
            <p:xfrm>
              <a:off x="4464" y="1632"/>
              <a:ext cx="216" cy="258"/>
            </p:xfrm>
            <a:graphic>
              <a:graphicData uri="http://schemas.openxmlformats.org/presentationml/2006/ole">
                <mc:AlternateContent xmlns:mc="http://schemas.openxmlformats.org/markup-compatibility/2006">
                  <mc:Choice xmlns:v="urn:schemas-microsoft-com:vml" Requires="v">
                    <p:oleObj spid="_x0000_s17418" name="BMP 图象" r:id="rId10" imgW="343039" imgH="409632" progId="Paint.Picture">
                      <p:embed/>
                    </p:oleObj>
                  </mc:Choice>
                  <mc:Fallback>
                    <p:oleObj name="BMP 图象" r:id="rId10" imgW="343039" imgH="409632"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 y="1632"/>
                            <a:ext cx="21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2" name="Rectangle 154"/>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1</a:t>
                </a:r>
              </a:p>
            </p:txBody>
          </p:sp>
        </p:grpSp>
        <p:grpSp>
          <p:nvGrpSpPr>
            <p:cNvPr id="18460" name="Group 155"/>
            <p:cNvGrpSpPr>
              <a:grpSpLocks/>
            </p:cNvGrpSpPr>
            <p:nvPr/>
          </p:nvGrpSpPr>
          <p:grpSpPr bwMode="auto">
            <a:xfrm>
              <a:off x="4464" y="2256"/>
              <a:ext cx="212" cy="354"/>
              <a:chOff x="4464" y="2256"/>
              <a:chExt cx="212" cy="354"/>
            </a:xfrm>
          </p:grpSpPr>
          <p:graphicFrame>
            <p:nvGraphicFramePr>
              <p:cNvPr id="18435" name="Object 156"/>
              <p:cNvGraphicFramePr>
                <a:graphicFrameLocks noChangeAspect="1"/>
              </p:cNvGraphicFramePr>
              <p:nvPr/>
            </p:nvGraphicFramePr>
            <p:xfrm>
              <a:off x="4464" y="2304"/>
              <a:ext cx="173" cy="306"/>
            </p:xfrm>
            <a:graphic>
              <a:graphicData uri="http://schemas.openxmlformats.org/presentationml/2006/ole">
                <mc:AlternateContent xmlns:mc="http://schemas.openxmlformats.org/markup-compatibility/2006">
                  <mc:Choice xmlns:v="urn:schemas-microsoft-com:vml" Requires="v">
                    <p:oleObj spid="_x0000_s17419" name="BMP 图象" r:id="rId12" imgW="276117" imgH="485586" progId="Paint.Picture">
                      <p:embed/>
                    </p:oleObj>
                  </mc:Choice>
                  <mc:Fallback>
                    <p:oleObj name="BMP 图象" r:id="rId12" imgW="276117" imgH="485586"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 y="2304"/>
                            <a:ext cx="173"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1" name="Rectangle 157"/>
              <p:cNvSpPr>
                <a:spLocks noChangeArrowheads="1"/>
              </p:cNvSpPr>
              <p:nvPr/>
            </p:nvSpPr>
            <p:spPr bwMode="auto">
              <a:xfrm>
                <a:off x="4464"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0</a:t>
                </a:r>
              </a:p>
            </p:txBody>
          </p:sp>
        </p:grpSp>
      </p:grpSp>
      <p:sp>
        <p:nvSpPr>
          <p:cNvPr id="330910" name="AutoShape 158" descr="40%"/>
          <p:cNvSpPr>
            <a:spLocks noChangeArrowheads="1"/>
          </p:cNvSpPr>
          <p:nvPr/>
        </p:nvSpPr>
        <p:spPr bwMode="auto">
          <a:xfrm>
            <a:off x="7542213" y="2817137"/>
            <a:ext cx="1449387" cy="457200"/>
          </a:xfrm>
          <a:prstGeom prst="wedgeEllipseCallout">
            <a:avLst>
              <a:gd name="adj1" fmla="val -45727"/>
              <a:gd name="adj2" fmla="val 186111"/>
            </a:avLst>
          </a:prstGeom>
          <a:pattFill prst="pct40">
            <a:fgClr>
              <a:srgbClr val="FFCCCC"/>
            </a:fgClr>
            <a:bgClr>
              <a:srgbClr val="FFFFFF"/>
            </a:bgClr>
          </a:pattFill>
          <a:ln w="9525">
            <a:solidFill>
              <a:schemeClr val="tx1"/>
            </a:solidFill>
            <a:miter lim="800000"/>
            <a:headEnd/>
            <a:tailEnd/>
          </a:ln>
          <a:effectLst/>
        </p:spPr>
        <p:txBody>
          <a:bodyPr wrap="none" anchor="ctr"/>
          <a:lstStyle/>
          <a:p>
            <a:pPr algn="ctr">
              <a:spcBef>
                <a:spcPct val="50000"/>
              </a:spcBef>
              <a:defRPr/>
            </a:pPr>
            <a:r>
              <a:rPr lang="zh-CN" altLang="en-US" b="1">
                <a:solidFill>
                  <a:srgbClr val="006666"/>
                </a:solidFill>
                <a:latin typeface="Times New Roman" panose="02020603050405020304" pitchFamily="18" charset="0"/>
                <a:cs typeface="Times New Roman" panose="02020603050405020304" pitchFamily="18" charset="0"/>
              </a:rPr>
              <a:t>稳定状态</a:t>
            </a:r>
            <a:endParaRPr lang="zh-CN" altLang="en-US" b="1" baseline="-25000">
              <a:solidFill>
                <a:srgbClr val="006666"/>
              </a:solidFill>
              <a:latin typeface="Times New Roman" panose="02020603050405020304" pitchFamily="18" charset="0"/>
              <a:cs typeface="Times New Roman" panose="02020603050405020304" pitchFamily="18" charset="0"/>
            </a:endParaRPr>
          </a:p>
        </p:txBody>
      </p:sp>
      <p:grpSp>
        <p:nvGrpSpPr>
          <p:cNvPr id="10" name="Group 159"/>
          <p:cNvGrpSpPr>
            <a:grpSpLocks/>
          </p:cNvGrpSpPr>
          <p:nvPr/>
        </p:nvGrpSpPr>
        <p:grpSpPr bwMode="auto">
          <a:xfrm>
            <a:off x="7999413" y="4569737"/>
            <a:ext cx="822325" cy="976313"/>
            <a:chOff x="4992" y="2688"/>
            <a:chExt cx="518" cy="615"/>
          </a:xfrm>
        </p:grpSpPr>
        <p:sp>
          <p:nvSpPr>
            <p:cNvPr id="18457" name="AutoShape 160"/>
            <p:cNvSpPr>
              <a:spLocks noChangeArrowheads="1"/>
            </p:cNvSpPr>
            <p:nvPr/>
          </p:nvSpPr>
          <p:spPr bwMode="auto">
            <a:xfrm>
              <a:off x="5088" y="2688"/>
              <a:ext cx="192" cy="240"/>
            </a:xfrm>
            <a:prstGeom prst="downArrow">
              <a:avLst>
                <a:gd name="adj1" fmla="val 50000"/>
                <a:gd name="adj2" fmla="val 31250"/>
              </a:avLst>
            </a:prstGeom>
            <a:solidFill>
              <a:srgbClr val="009900"/>
            </a:solidFill>
            <a:ln w="9525">
              <a:solidFill>
                <a:srgbClr val="008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8458" name="Rectangle 161"/>
            <p:cNvSpPr>
              <a:spLocks noChangeArrowheads="1"/>
            </p:cNvSpPr>
            <p:nvPr/>
          </p:nvSpPr>
          <p:spPr bwMode="auto">
            <a:xfrm>
              <a:off x="4992" y="2976"/>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0000"/>
                  </a:solidFill>
                  <a:cs typeface="Times New Roman" panose="02020603050405020304" pitchFamily="18" charset="0"/>
                </a:rPr>
                <a:t>Q</a:t>
              </a:r>
              <a:r>
                <a:rPr lang="en-US" altLang="zh-CN" sz="2800">
                  <a:solidFill>
                    <a:srgbClr val="FF0000"/>
                  </a:solidFill>
                  <a:cs typeface="Times New Roman" panose="02020603050405020304" pitchFamily="18" charset="0"/>
                </a:rPr>
                <a:t>=0</a:t>
              </a:r>
            </a:p>
          </p:txBody>
        </p:sp>
      </p:grpSp>
      <p:grpSp>
        <p:nvGrpSpPr>
          <p:cNvPr id="18454" name="Group 162"/>
          <p:cNvGrpSpPr>
            <a:grpSpLocks/>
          </p:cNvGrpSpPr>
          <p:nvPr/>
        </p:nvGrpSpPr>
        <p:grpSpPr bwMode="auto">
          <a:xfrm>
            <a:off x="1219200" y="4518937"/>
            <a:ext cx="184150" cy="266700"/>
            <a:chOff x="144" y="2936"/>
            <a:chExt cx="116" cy="186"/>
          </a:xfrm>
        </p:grpSpPr>
        <p:sp>
          <p:nvSpPr>
            <p:cNvPr id="18455" name="Line 163"/>
            <p:cNvSpPr>
              <a:spLocks noChangeShapeType="1"/>
            </p:cNvSpPr>
            <p:nvPr/>
          </p:nvSpPr>
          <p:spPr bwMode="auto">
            <a:xfrm>
              <a:off x="144" y="2936"/>
              <a:ext cx="0" cy="18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456" name="Line 164"/>
            <p:cNvSpPr>
              <a:spLocks noChangeShapeType="1"/>
            </p:cNvSpPr>
            <p:nvPr/>
          </p:nvSpPr>
          <p:spPr bwMode="auto">
            <a:xfrm>
              <a:off x="144" y="3114"/>
              <a:ext cx="116" cy="1"/>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8855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0898"/>
                                        </p:tgtEl>
                                        <p:attrNameLst>
                                          <p:attrName>style.visibility</p:attrName>
                                        </p:attrNameLst>
                                      </p:cBhvr>
                                      <p:to>
                                        <p:strVal val="visible"/>
                                      </p:to>
                                    </p:set>
                                    <p:animEffect transition="in" filter="wipe(left)">
                                      <p:cBhvr>
                                        <p:cTn id="12" dur="500"/>
                                        <p:tgtEl>
                                          <p:spTgt spid="330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0882"/>
                                        </p:tgtEl>
                                        <p:attrNameLst>
                                          <p:attrName>style.visibility</p:attrName>
                                        </p:attrNameLst>
                                      </p:cBhvr>
                                      <p:to>
                                        <p:strVal val="visible"/>
                                      </p:to>
                                    </p:set>
                                    <p:animEffect transition="in" filter="wipe(up)">
                                      <p:cBhvr>
                                        <p:cTn id="22" dur="500"/>
                                        <p:tgtEl>
                                          <p:spTgt spid="3308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0883"/>
                                        </p:tgtEl>
                                        <p:attrNameLst>
                                          <p:attrName>style.visibility</p:attrName>
                                        </p:attrNameLst>
                                      </p:cBhvr>
                                      <p:to>
                                        <p:strVal val="visible"/>
                                      </p:to>
                                    </p:set>
                                    <p:animEffect transition="in" filter="wipe(down)">
                                      <p:cBhvr>
                                        <p:cTn id="27" dur="500"/>
                                        <p:tgtEl>
                                          <p:spTgt spid="330883"/>
                                        </p:tgtEl>
                                      </p:cBhvr>
                                    </p:animEffect>
                                  </p:childTnLst>
                                  <p:subTnLst>
                                    <p:set>
                                      <p:cBhvr override="childStyle">
                                        <p:cTn dur="1" fill="hold" display="0" masterRel="nextClick" afterEffect="1"/>
                                        <p:tgtEl>
                                          <p:spTgt spid="330883"/>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330910"/>
                                        </p:tgtEl>
                                        <p:attrNameLst>
                                          <p:attrName>style.visibility</p:attrName>
                                        </p:attrNameLst>
                                      </p:cBhvr>
                                      <p:to>
                                        <p:strVal val="visible"/>
                                      </p:to>
                                    </p:set>
                                    <p:animEffect transition="in" filter="wipe(right)">
                                      <p:cBhvr>
                                        <p:cTn id="42" dur="500"/>
                                        <p:tgtEl>
                                          <p:spTgt spid="3309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82" grpId="0" animBg="1"/>
      <p:bldP spid="330883" grpId="0" animBg="1" autoUpdateAnimBg="0"/>
      <p:bldP spid="330898" grpId="0" autoUpdateAnimBg="0"/>
      <p:bldP spid="330910"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49922" y="1271257"/>
            <a:ext cx="2438400" cy="2743200"/>
            <a:chOff x="1248" y="624"/>
            <a:chExt cx="1536" cy="1728"/>
          </a:xfrm>
        </p:grpSpPr>
        <p:sp>
          <p:nvSpPr>
            <p:cNvPr id="129084" name="Line 3"/>
            <p:cNvSpPr>
              <a:spLocks noChangeShapeType="1"/>
            </p:cNvSpPr>
            <p:nvPr/>
          </p:nvSpPr>
          <p:spPr bwMode="auto">
            <a:xfrm flipH="1">
              <a:off x="1248" y="624"/>
              <a:ext cx="1536"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85" name="Line 4"/>
            <p:cNvSpPr>
              <a:spLocks noChangeShapeType="1"/>
            </p:cNvSpPr>
            <p:nvPr/>
          </p:nvSpPr>
          <p:spPr bwMode="auto">
            <a:xfrm>
              <a:off x="1248" y="624"/>
              <a:ext cx="0" cy="1728"/>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805" name="Line 5"/>
          <p:cNvSpPr>
            <a:spLocks noChangeShapeType="1"/>
          </p:cNvSpPr>
          <p:nvPr/>
        </p:nvSpPr>
        <p:spPr bwMode="auto">
          <a:xfrm>
            <a:off x="5629747" y="3328657"/>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2806" name="Line 6"/>
          <p:cNvSpPr>
            <a:spLocks noChangeShapeType="1"/>
          </p:cNvSpPr>
          <p:nvPr/>
        </p:nvSpPr>
        <p:spPr bwMode="auto">
          <a:xfrm>
            <a:off x="5629747" y="4852657"/>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7"/>
          <p:cNvGrpSpPr>
            <a:grpSpLocks/>
          </p:cNvGrpSpPr>
          <p:nvPr/>
        </p:nvGrpSpPr>
        <p:grpSpPr bwMode="auto">
          <a:xfrm>
            <a:off x="5629747" y="661657"/>
            <a:ext cx="1866900" cy="762000"/>
            <a:chOff x="3600" y="240"/>
            <a:chExt cx="1176" cy="480"/>
          </a:xfrm>
        </p:grpSpPr>
        <p:sp>
          <p:nvSpPr>
            <p:cNvPr id="129081" name="Rectangle 8"/>
            <p:cNvSpPr>
              <a:spLocks noChangeArrowheads="1"/>
            </p:cNvSpPr>
            <p:nvPr/>
          </p:nvSpPr>
          <p:spPr bwMode="auto">
            <a:xfrm>
              <a:off x="3696" y="240"/>
              <a:ext cx="1080" cy="345"/>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(&gt;1/3</a:t>
              </a:r>
              <a:r>
                <a:rPr lang="en-US" altLang="zh-CN" sz="2800" i="1">
                  <a:solidFill>
                    <a:srgbClr val="FF3300"/>
                  </a:solidFill>
                </a:rPr>
                <a:t>U</a:t>
              </a:r>
              <a:r>
                <a:rPr lang="en-US" altLang="zh-CN" sz="2800" baseline="-25000">
                  <a:solidFill>
                    <a:srgbClr val="FF3300"/>
                  </a:solidFill>
                </a:rPr>
                <a:t>CC</a:t>
              </a:r>
              <a:r>
                <a:rPr lang="en-US" altLang="zh-CN" sz="2800">
                  <a:solidFill>
                    <a:srgbClr val="FF3300"/>
                  </a:solidFill>
                </a:rPr>
                <a:t>)</a:t>
              </a:r>
            </a:p>
          </p:txBody>
        </p:sp>
        <p:sp>
          <p:nvSpPr>
            <p:cNvPr id="129082" name="Line 9"/>
            <p:cNvSpPr>
              <a:spLocks noChangeShapeType="1"/>
            </p:cNvSpPr>
            <p:nvPr/>
          </p:nvSpPr>
          <p:spPr bwMode="auto">
            <a:xfrm>
              <a:off x="3600" y="720"/>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83" name="Line 10"/>
            <p:cNvSpPr>
              <a:spLocks noChangeShapeType="1"/>
            </p:cNvSpPr>
            <p:nvPr/>
          </p:nvSpPr>
          <p:spPr bwMode="auto">
            <a:xfrm flipH="1">
              <a:off x="3792" y="576"/>
              <a:ext cx="144" cy="144"/>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1"/>
          <p:cNvGrpSpPr>
            <a:grpSpLocks/>
          </p:cNvGrpSpPr>
          <p:nvPr/>
        </p:nvGrpSpPr>
        <p:grpSpPr bwMode="auto">
          <a:xfrm>
            <a:off x="1591147" y="5171745"/>
            <a:ext cx="1447800" cy="1128712"/>
            <a:chOff x="1008" y="3168"/>
            <a:chExt cx="912" cy="711"/>
          </a:xfrm>
        </p:grpSpPr>
        <p:sp>
          <p:nvSpPr>
            <p:cNvPr id="129075" name="AutoShape 12"/>
            <p:cNvSpPr>
              <a:spLocks noChangeArrowheads="1"/>
            </p:cNvSpPr>
            <p:nvPr/>
          </p:nvSpPr>
          <p:spPr bwMode="auto">
            <a:xfrm>
              <a:off x="1008" y="3408"/>
              <a:ext cx="288" cy="192"/>
            </a:xfrm>
            <a:prstGeom prst="rightArrow">
              <a:avLst>
                <a:gd name="adj1" fmla="val 50000"/>
                <a:gd name="adj2" fmla="val 37500"/>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9076" name="Group 13"/>
            <p:cNvGrpSpPr>
              <a:grpSpLocks/>
            </p:cNvGrpSpPr>
            <p:nvPr/>
          </p:nvGrpSpPr>
          <p:grpSpPr bwMode="auto">
            <a:xfrm>
              <a:off x="1344" y="3168"/>
              <a:ext cx="576" cy="711"/>
              <a:chOff x="1344" y="3168"/>
              <a:chExt cx="576" cy="711"/>
            </a:xfrm>
          </p:grpSpPr>
          <p:sp>
            <p:nvSpPr>
              <p:cNvPr id="129077" name="Text Box 14"/>
              <p:cNvSpPr txBox="1">
                <a:spLocks noChangeArrowheads="1"/>
              </p:cNvSpPr>
              <p:nvPr/>
            </p:nvSpPr>
            <p:spPr bwMode="auto">
              <a:xfrm>
                <a:off x="1344" y="31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a:t>
                </a:r>
                <a:r>
                  <a:rPr lang="en-US" altLang="zh-CN" sz="2800">
                    <a:solidFill>
                      <a:srgbClr val="FF3300"/>
                    </a:solidFill>
                  </a:rPr>
                  <a:t>=0</a:t>
                </a:r>
                <a:endParaRPr lang="en-US" altLang="zh-CN" sz="2800">
                  <a:solidFill>
                    <a:srgbClr val="3333CC"/>
                  </a:solidFill>
                </a:endParaRPr>
              </a:p>
            </p:txBody>
          </p:sp>
          <p:grpSp>
            <p:nvGrpSpPr>
              <p:cNvPr id="129078" name="Group 15"/>
              <p:cNvGrpSpPr>
                <a:grpSpLocks/>
              </p:cNvGrpSpPr>
              <p:nvPr/>
            </p:nvGrpSpPr>
            <p:grpSpPr bwMode="auto">
              <a:xfrm>
                <a:off x="1398" y="3552"/>
                <a:ext cx="518" cy="327"/>
                <a:chOff x="1494" y="3552"/>
                <a:chExt cx="518" cy="327"/>
              </a:xfrm>
            </p:grpSpPr>
            <p:sp>
              <p:nvSpPr>
                <p:cNvPr id="129079" name="Rectangle 16"/>
                <p:cNvSpPr>
                  <a:spLocks noChangeArrowheads="1"/>
                </p:cNvSpPr>
                <p:nvPr/>
              </p:nvSpPr>
              <p:spPr bwMode="auto">
                <a:xfrm>
                  <a:off x="1494" y="3552"/>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a:t>
                  </a:r>
                  <a:r>
                    <a:rPr lang="en-US" altLang="zh-CN" sz="2800">
                      <a:solidFill>
                        <a:srgbClr val="FF3300"/>
                      </a:solidFill>
                    </a:rPr>
                    <a:t>=1</a:t>
                  </a:r>
                </a:p>
              </p:txBody>
            </p:sp>
            <p:sp>
              <p:nvSpPr>
                <p:cNvPr id="129080" name="Line 17"/>
                <p:cNvSpPr>
                  <a:spLocks noChangeShapeType="1"/>
                </p:cNvSpPr>
                <p:nvPr/>
              </p:nvSpPr>
              <p:spPr bwMode="auto">
                <a:xfrm>
                  <a:off x="1536" y="3600"/>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 name="Group 18"/>
          <p:cNvGrpSpPr>
            <a:grpSpLocks/>
          </p:cNvGrpSpPr>
          <p:nvPr/>
        </p:nvGrpSpPr>
        <p:grpSpPr bwMode="auto">
          <a:xfrm>
            <a:off x="2026122" y="3481057"/>
            <a:ext cx="609600" cy="304800"/>
            <a:chOff x="1296" y="2016"/>
            <a:chExt cx="384" cy="192"/>
          </a:xfrm>
        </p:grpSpPr>
        <p:sp>
          <p:nvSpPr>
            <p:cNvPr id="129073" name="Line 19"/>
            <p:cNvSpPr>
              <a:spLocks noChangeShapeType="1"/>
            </p:cNvSpPr>
            <p:nvPr/>
          </p:nvSpPr>
          <p:spPr bwMode="auto">
            <a:xfrm flipV="1">
              <a:off x="1296" y="2016"/>
              <a:ext cx="0" cy="192"/>
            </a:xfrm>
            <a:prstGeom prst="line">
              <a:avLst/>
            </a:prstGeom>
            <a:noFill/>
            <a:ln w="28575">
              <a:solidFill>
                <a:srgbClr val="0033CC"/>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4" name="Line 20"/>
            <p:cNvSpPr>
              <a:spLocks noChangeShapeType="1"/>
            </p:cNvSpPr>
            <p:nvPr/>
          </p:nvSpPr>
          <p:spPr bwMode="auto">
            <a:xfrm>
              <a:off x="1296" y="2016"/>
              <a:ext cx="384" cy="0"/>
            </a:xfrm>
            <a:prstGeom prst="line">
              <a:avLst/>
            </a:prstGeom>
            <a:noFill/>
            <a:ln w="28575">
              <a:solidFill>
                <a:srgbClr val="00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1"/>
          <p:cNvGrpSpPr>
            <a:grpSpLocks/>
          </p:cNvGrpSpPr>
          <p:nvPr/>
        </p:nvGrpSpPr>
        <p:grpSpPr bwMode="auto">
          <a:xfrm>
            <a:off x="2026122" y="3709657"/>
            <a:ext cx="990600" cy="381000"/>
            <a:chOff x="1296" y="2160"/>
            <a:chExt cx="624" cy="240"/>
          </a:xfrm>
        </p:grpSpPr>
        <p:sp>
          <p:nvSpPr>
            <p:cNvPr id="129071" name="Line 22"/>
            <p:cNvSpPr>
              <a:spLocks noChangeShapeType="1"/>
            </p:cNvSpPr>
            <p:nvPr/>
          </p:nvSpPr>
          <p:spPr bwMode="auto">
            <a:xfrm>
              <a:off x="1920" y="2160"/>
              <a:ext cx="0" cy="240"/>
            </a:xfrm>
            <a:prstGeom prst="line">
              <a:avLst/>
            </a:prstGeom>
            <a:noFill/>
            <a:ln w="28575">
              <a:solidFill>
                <a:srgbClr val="0033CC"/>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2" name="Line 23"/>
            <p:cNvSpPr>
              <a:spLocks noChangeShapeType="1"/>
            </p:cNvSpPr>
            <p:nvPr/>
          </p:nvSpPr>
          <p:spPr bwMode="auto">
            <a:xfrm>
              <a:off x="1296" y="2352"/>
              <a:ext cx="528" cy="0"/>
            </a:xfrm>
            <a:prstGeom prst="line">
              <a:avLst/>
            </a:prstGeom>
            <a:noFill/>
            <a:ln w="28575">
              <a:solidFill>
                <a:srgbClr val="00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824" name="AutoShape 24"/>
          <p:cNvSpPr>
            <a:spLocks noChangeArrowheads="1"/>
          </p:cNvSpPr>
          <p:nvPr/>
        </p:nvSpPr>
        <p:spPr bwMode="auto">
          <a:xfrm>
            <a:off x="3038947" y="5614657"/>
            <a:ext cx="381000" cy="228600"/>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2825" name="Text Box 25"/>
          <p:cNvSpPr txBox="1">
            <a:spLocks noChangeArrowheads="1"/>
          </p:cNvSpPr>
          <p:nvPr/>
        </p:nvSpPr>
        <p:spPr bwMode="auto">
          <a:xfrm>
            <a:off x="3648547" y="5079670"/>
            <a:ext cx="1981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3333CC"/>
                </a:solidFill>
              </a:rPr>
              <a:t>T</a:t>
            </a:r>
            <a:r>
              <a:rPr lang="zh-CN" altLang="zh-CN" sz="2800">
                <a:solidFill>
                  <a:srgbClr val="3333CC"/>
                </a:solidFill>
              </a:rPr>
              <a:t>导通，</a:t>
            </a:r>
            <a:r>
              <a:rPr lang="en-US" altLang="zh-CN" sz="2800" i="1">
                <a:solidFill>
                  <a:srgbClr val="3333CC"/>
                </a:solidFill>
              </a:rPr>
              <a:t>C</a:t>
            </a:r>
            <a:r>
              <a:rPr lang="zh-CN" altLang="zh-CN" sz="2800">
                <a:solidFill>
                  <a:srgbClr val="3333CC"/>
                </a:solidFill>
              </a:rPr>
              <a:t>通过</a:t>
            </a:r>
            <a:r>
              <a:rPr lang="en-US" altLang="zh-CN" sz="2800">
                <a:solidFill>
                  <a:srgbClr val="3333CC"/>
                </a:solidFill>
              </a:rPr>
              <a:t>T</a:t>
            </a:r>
            <a:r>
              <a:rPr lang="zh-CN" altLang="zh-CN" sz="2800">
                <a:solidFill>
                  <a:srgbClr val="3333CC"/>
                </a:solidFill>
              </a:rPr>
              <a:t>放电,</a:t>
            </a:r>
            <a:r>
              <a:rPr lang="en-US" altLang="zh-CN" sz="2800" i="1">
                <a:solidFill>
                  <a:srgbClr val="3333CC"/>
                </a:solidFill>
              </a:rPr>
              <a:t>u</a:t>
            </a:r>
            <a:r>
              <a:rPr lang="en-US" altLang="zh-CN" baseline="-25000">
                <a:solidFill>
                  <a:srgbClr val="3333CC"/>
                </a:solidFill>
              </a:rPr>
              <a:t>C</a:t>
            </a:r>
            <a:r>
              <a:rPr lang="en-US" altLang="zh-CN" sz="2800" i="1" baseline="-25000">
                <a:solidFill>
                  <a:srgbClr val="3333CC"/>
                </a:solidFill>
              </a:rPr>
              <a:t> </a:t>
            </a:r>
            <a:r>
              <a:rPr lang="en-US" altLang="zh-CN" sz="2800">
                <a:solidFill>
                  <a:srgbClr val="3333CC"/>
                </a:solidFill>
                <a:sym typeface="Symbol" panose="05050102010706020507" pitchFamily="18" charset="2"/>
              </a:rPr>
              <a:t></a:t>
            </a:r>
            <a:r>
              <a:rPr lang="en-US" altLang="zh-CN" sz="2800" baseline="-25000">
                <a:solidFill>
                  <a:srgbClr val="3333CC"/>
                </a:solidFill>
              </a:rPr>
              <a:t>  </a:t>
            </a:r>
            <a:r>
              <a:rPr lang="en-US" altLang="zh-CN" sz="2800">
                <a:solidFill>
                  <a:srgbClr val="3333CC"/>
                </a:solidFill>
              </a:rPr>
              <a:t>0</a:t>
            </a:r>
          </a:p>
        </p:txBody>
      </p:sp>
      <p:sp>
        <p:nvSpPr>
          <p:cNvPr id="332826" name="Text Box 26"/>
          <p:cNvSpPr txBox="1">
            <a:spLocks noChangeArrowheads="1"/>
          </p:cNvSpPr>
          <p:nvPr/>
        </p:nvSpPr>
        <p:spPr bwMode="auto">
          <a:xfrm>
            <a:off x="2276947" y="585457"/>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0000"/>
                </a:solidFill>
              </a:rPr>
              <a:t>接通电源</a:t>
            </a:r>
          </a:p>
        </p:txBody>
      </p:sp>
      <p:grpSp>
        <p:nvGrpSpPr>
          <p:cNvPr id="9" name="Group 27"/>
          <p:cNvGrpSpPr>
            <a:grpSpLocks/>
          </p:cNvGrpSpPr>
          <p:nvPr/>
        </p:nvGrpSpPr>
        <p:grpSpPr bwMode="auto">
          <a:xfrm>
            <a:off x="371947" y="5155870"/>
            <a:ext cx="1284288" cy="976312"/>
            <a:chOff x="274" y="3168"/>
            <a:chExt cx="809" cy="615"/>
          </a:xfrm>
        </p:grpSpPr>
        <p:grpSp>
          <p:nvGrpSpPr>
            <p:cNvPr id="129066" name="Group 28"/>
            <p:cNvGrpSpPr>
              <a:grpSpLocks/>
            </p:cNvGrpSpPr>
            <p:nvPr/>
          </p:nvGrpSpPr>
          <p:grpSpPr bwMode="auto">
            <a:xfrm>
              <a:off x="274" y="3168"/>
              <a:ext cx="809" cy="615"/>
              <a:chOff x="288" y="3168"/>
              <a:chExt cx="809" cy="615"/>
            </a:xfrm>
          </p:grpSpPr>
          <p:sp>
            <p:nvSpPr>
              <p:cNvPr id="129069" name="Rectangle 29"/>
              <p:cNvSpPr>
                <a:spLocks noChangeArrowheads="1"/>
              </p:cNvSpPr>
              <p:nvPr/>
            </p:nvSpPr>
            <p:spPr bwMode="auto">
              <a:xfrm>
                <a:off x="288" y="3168"/>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R</a:t>
                </a:r>
                <a:r>
                  <a:rPr lang="en-US" altLang="zh-CN" sz="2800" baseline="-25000">
                    <a:solidFill>
                      <a:schemeClr val="accent2"/>
                    </a:solidFill>
                  </a:rPr>
                  <a:t>D</a:t>
                </a:r>
                <a:r>
                  <a:rPr lang="en-US" altLang="zh-CN" sz="2800">
                    <a:solidFill>
                      <a:schemeClr val="accent2"/>
                    </a:solidFill>
                  </a:rPr>
                  <a:t>=0</a:t>
                </a:r>
                <a:endParaRPr lang="en-US" altLang="zh-CN" sz="2800" baseline="-25000">
                  <a:solidFill>
                    <a:schemeClr val="accent2"/>
                  </a:solidFill>
                </a:endParaRPr>
              </a:p>
            </p:txBody>
          </p:sp>
          <p:sp>
            <p:nvSpPr>
              <p:cNvPr id="129070" name="Rectangle 30"/>
              <p:cNvSpPr>
                <a:spLocks noChangeArrowheads="1"/>
              </p:cNvSpPr>
              <p:nvPr/>
            </p:nvSpPr>
            <p:spPr bwMode="auto">
              <a:xfrm>
                <a:off x="336" y="3456"/>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S</a:t>
                </a:r>
                <a:r>
                  <a:rPr lang="en-US" altLang="zh-CN" sz="2800" baseline="-25000">
                    <a:solidFill>
                      <a:schemeClr val="accent2"/>
                    </a:solidFill>
                  </a:rPr>
                  <a:t>D</a:t>
                </a:r>
                <a:r>
                  <a:rPr lang="en-US" altLang="zh-CN" sz="2800">
                    <a:solidFill>
                      <a:schemeClr val="accent2"/>
                    </a:solidFill>
                  </a:rPr>
                  <a:t>=1</a:t>
                </a:r>
              </a:p>
            </p:txBody>
          </p:sp>
        </p:grpSp>
        <p:sp>
          <p:nvSpPr>
            <p:cNvPr id="129067" name="Line 31"/>
            <p:cNvSpPr>
              <a:spLocks noChangeShapeType="1"/>
            </p:cNvSpPr>
            <p:nvPr/>
          </p:nvSpPr>
          <p:spPr bwMode="auto">
            <a:xfrm>
              <a:off x="432" y="3216"/>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68" name="Line 32"/>
            <p:cNvSpPr>
              <a:spLocks noChangeShapeType="1"/>
            </p:cNvSpPr>
            <p:nvPr/>
          </p:nvSpPr>
          <p:spPr bwMode="auto">
            <a:xfrm>
              <a:off x="432" y="3504"/>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33"/>
          <p:cNvGrpSpPr>
            <a:grpSpLocks/>
          </p:cNvGrpSpPr>
          <p:nvPr/>
        </p:nvGrpSpPr>
        <p:grpSpPr bwMode="auto">
          <a:xfrm>
            <a:off x="6620347" y="5536870"/>
            <a:ext cx="2387600" cy="519112"/>
            <a:chOff x="4176" y="3744"/>
            <a:chExt cx="1504" cy="327"/>
          </a:xfrm>
        </p:grpSpPr>
        <p:sp>
          <p:nvSpPr>
            <p:cNvPr id="129064" name="AutoShape 34"/>
            <p:cNvSpPr>
              <a:spLocks noChangeArrowheads="1"/>
            </p:cNvSpPr>
            <p:nvPr/>
          </p:nvSpPr>
          <p:spPr bwMode="auto">
            <a:xfrm>
              <a:off x="4176" y="3840"/>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065" name="Text Box 35"/>
            <p:cNvSpPr txBox="1">
              <a:spLocks noChangeArrowheads="1"/>
            </p:cNvSpPr>
            <p:nvPr/>
          </p:nvSpPr>
          <p:spPr bwMode="auto">
            <a:xfrm>
              <a:off x="4416" y="3744"/>
              <a:ext cx="12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dirty="0">
                  <a:solidFill>
                    <a:srgbClr val="3333CC"/>
                  </a:solidFill>
                </a:rPr>
                <a:t>保持</a:t>
              </a:r>
              <a:r>
                <a:rPr lang="zh-CN" altLang="en-US" sz="2800" dirty="0">
                  <a:solidFill>
                    <a:srgbClr val="FF3300"/>
                  </a:solidFill>
                </a:rPr>
                <a:t>“</a:t>
              </a:r>
              <a:r>
                <a:rPr lang="en-US" altLang="zh-CN" sz="2800" dirty="0">
                  <a:solidFill>
                    <a:srgbClr val="FF3300"/>
                  </a:solidFill>
                </a:rPr>
                <a:t>0”</a:t>
              </a:r>
              <a:r>
                <a:rPr lang="zh-CN" altLang="en-US" sz="2800" dirty="0">
                  <a:solidFill>
                    <a:srgbClr val="3333CC"/>
                  </a:solidFill>
                </a:rPr>
                <a:t>态</a:t>
              </a:r>
            </a:p>
          </p:txBody>
        </p:sp>
      </p:grpSp>
      <p:grpSp>
        <p:nvGrpSpPr>
          <p:cNvPr id="12" name="Group 36"/>
          <p:cNvGrpSpPr>
            <a:grpSpLocks/>
          </p:cNvGrpSpPr>
          <p:nvPr/>
        </p:nvGrpSpPr>
        <p:grpSpPr bwMode="auto">
          <a:xfrm>
            <a:off x="5096347" y="5232070"/>
            <a:ext cx="1589088" cy="976312"/>
            <a:chOff x="3216" y="3024"/>
            <a:chExt cx="1001" cy="615"/>
          </a:xfrm>
        </p:grpSpPr>
        <p:grpSp>
          <p:nvGrpSpPr>
            <p:cNvPr id="129057" name="Group 37"/>
            <p:cNvGrpSpPr>
              <a:grpSpLocks/>
            </p:cNvGrpSpPr>
            <p:nvPr/>
          </p:nvGrpSpPr>
          <p:grpSpPr bwMode="auto">
            <a:xfrm>
              <a:off x="3216" y="3024"/>
              <a:ext cx="1001" cy="615"/>
              <a:chOff x="3312" y="3552"/>
              <a:chExt cx="1001" cy="615"/>
            </a:xfrm>
          </p:grpSpPr>
          <p:sp>
            <p:nvSpPr>
              <p:cNvPr id="129060" name="AutoShape 38"/>
              <p:cNvSpPr>
                <a:spLocks noChangeArrowheads="1"/>
              </p:cNvSpPr>
              <p:nvPr/>
            </p:nvSpPr>
            <p:spPr bwMode="auto">
              <a:xfrm>
                <a:off x="3312" y="3888"/>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9061" name="Group 39"/>
              <p:cNvGrpSpPr>
                <a:grpSpLocks/>
              </p:cNvGrpSpPr>
              <p:nvPr/>
            </p:nvGrpSpPr>
            <p:grpSpPr bwMode="auto">
              <a:xfrm>
                <a:off x="3504" y="3552"/>
                <a:ext cx="809" cy="615"/>
                <a:chOff x="384" y="3360"/>
                <a:chExt cx="809" cy="615"/>
              </a:xfrm>
            </p:grpSpPr>
            <p:sp>
              <p:nvSpPr>
                <p:cNvPr id="129062" name="Rectangle 40"/>
                <p:cNvSpPr>
                  <a:spLocks noChangeArrowheads="1"/>
                </p:cNvSpPr>
                <p:nvPr/>
              </p:nvSpPr>
              <p:spPr bwMode="auto">
                <a:xfrm>
                  <a:off x="384" y="3360"/>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R</a:t>
                  </a:r>
                  <a:r>
                    <a:rPr lang="en-US" altLang="zh-CN" sz="2800" baseline="-25000">
                      <a:solidFill>
                        <a:schemeClr val="accent2"/>
                      </a:solidFill>
                    </a:rPr>
                    <a:t>D</a:t>
                  </a:r>
                  <a:r>
                    <a:rPr lang="en-US" altLang="zh-CN" sz="2800">
                      <a:solidFill>
                        <a:schemeClr val="accent2"/>
                      </a:solidFill>
                    </a:rPr>
                    <a:t>=1</a:t>
                  </a:r>
                  <a:endParaRPr lang="en-US" altLang="zh-CN" sz="2800" baseline="-25000">
                    <a:solidFill>
                      <a:schemeClr val="accent2"/>
                    </a:solidFill>
                  </a:endParaRPr>
                </a:p>
              </p:txBody>
            </p:sp>
            <p:sp>
              <p:nvSpPr>
                <p:cNvPr id="129063" name="Rectangle 41"/>
                <p:cNvSpPr>
                  <a:spLocks noChangeArrowheads="1"/>
                </p:cNvSpPr>
                <p:nvPr/>
              </p:nvSpPr>
              <p:spPr bwMode="auto">
                <a:xfrm>
                  <a:off x="432" y="3648"/>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S</a:t>
                  </a:r>
                  <a:r>
                    <a:rPr lang="en-US" altLang="zh-CN" sz="2800" baseline="-25000">
                      <a:solidFill>
                        <a:schemeClr val="accent2"/>
                      </a:solidFill>
                    </a:rPr>
                    <a:t>D</a:t>
                  </a:r>
                  <a:r>
                    <a:rPr lang="en-US" altLang="zh-CN" sz="2800">
                      <a:solidFill>
                        <a:schemeClr val="accent2"/>
                      </a:solidFill>
                    </a:rPr>
                    <a:t>=1</a:t>
                  </a:r>
                </a:p>
              </p:txBody>
            </p:sp>
          </p:grpSp>
        </p:grpSp>
        <p:sp>
          <p:nvSpPr>
            <p:cNvPr id="129058" name="Line 42"/>
            <p:cNvSpPr>
              <a:spLocks noChangeShapeType="1"/>
            </p:cNvSpPr>
            <p:nvPr/>
          </p:nvSpPr>
          <p:spPr bwMode="auto">
            <a:xfrm>
              <a:off x="3552" y="3072"/>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59" name="Line 43"/>
            <p:cNvSpPr>
              <a:spLocks noChangeShapeType="1"/>
            </p:cNvSpPr>
            <p:nvPr/>
          </p:nvSpPr>
          <p:spPr bwMode="auto">
            <a:xfrm>
              <a:off x="3552" y="3360"/>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892" name="AutoShape 92" descr="40%"/>
          <p:cNvSpPr>
            <a:spLocks noChangeArrowheads="1"/>
          </p:cNvSpPr>
          <p:nvPr/>
        </p:nvSpPr>
        <p:spPr bwMode="auto">
          <a:xfrm>
            <a:off x="219547" y="4547857"/>
            <a:ext cx="2286000" cy="457200"/>
          </a:xfrm>
          <a:prstGeom prst="wedgeEllipseCallout">
            <a:avLst>
              <a:gd name="adj1" fmla="val 20139"/>
              <a:gd name="adj2" fmla="val -229167"/>
            </a:avLst>
          </a:prstGeom>
          <a:pattFill prst="pct40">
            <a:fgClr>
              <a:srgbClr val="FFCCCC"/>
            </a:fgClr>
            <a:bgClr>
              <a:srgbClr val="FFFFFF"/>
            </a:bgClr>
          </a:patt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6666"/>
                </a:solidFill>
              </a:rPr>
              <a:t>上升到</a:t>
            </a:r>
            <a:r>
              <a:rPr lang="en-US" altLang="zh-CN">
                <a:solidFill>
                  <a:srgbClr val="006666"/>
                </a:solidFill>
              </a:rPr>
              <a:t>2/3 </a:t>
            </a:r>
            <a:r>
              <a:rPr lang="en-US" altLang="zh-CN" i="1">
                <a:solidFill>
                  <a:srgbClr val="006666"/>
                </a:solidFill>
              </a:rPr>
              <a:t>U</a:t>
            </a:r>
            <a:r>
              <a:rPr lang="en-US" altLang="zh-CN" baseline="-25000">
                <a:solidFill>
                  <a:srgbClr val="006666"/>
                </a:solidFill>
              </a:rPr>
              <a:t>CC</a:t>
            </a:r>
          </a:p>
        </p:txBody>
      </p:sp>
      <p:grpSp>
        <p:nvGrpSpPr>
          <p:cNvPr id="15" name="Group 93"/>
          <p:cNvGrpSpPr>
            <a:grpSpLocks/>
          </p:cNvGrpSpPr>
          <p:nvPr/>
        </p:nvGrpSpPr>
        <p:grpSpPr bwMode="auto">
          <a:xfrm>
            <a:off x="5102697" y="785482"/>
            <a:ext cx="3408363" cy="4595813"/>
            <a:chOff x="3220" y="318"/>
            <a:chExt cx="2147" cy="2895"/>
          </a:xfrm>
        </p:grpSpPr>
        <p:grpSp>
          <p:nvGrpSpPr>
            <p:cNvPr id="129042" name="Group 94"/>
            <p:cNvGrpSpPr>
              <a:grpSpLocks/>
            </p:cNvGrpSpPr>
            <p:nvPr/>
          </p:nvGrpSpPr>
          <p:grpSpPr bwMode="auto">
            <a:xfrm>
              <a:off x="3552" y="406"/>
              <a:ext cx="1781" cy="708"/>
              <a:chOff x="3600" y="384"/>
              <a:chExt cx="1968" cy="864"/>
            </a:xfrm>
          </p:grpSpPr>
          <p:sp>
            <p:nvSpPr>
              <p:cNvPr id="129055" name="Line 95"/>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56" name="Line 96"/>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043" name="Rectangle 97"/>
            <p:cNvSpPr>
              <a:spLocks noChangeArrowheads="1"/>
            </p:cNvSpPr>
            <p:nvPr/>
          </p:nvSpPr>
          <p:spPr bwMode="auto">
            <a:xfrm>
              <a:off x="3244" y="318"/>
              <a:ext cx="28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sz="2800" baseline="-25000"/>
                <a:t>i</a:t>
              </a:r>
            </a:p>
          </p:txBody>
        </p:sp>
        <p:sp>
          <p:nvSpPr>
            <p:cNvPr id="129044" name="Text Box 98"/>
            <p:cNvSpPr txBox="1">
              <a:spLocks noChangeArrowheads="1"/>
            </p:cNvSpPr>
            <p:nvPr/>
          </p:nvSpPr>
          <p:spPr bwMode="auto">
            <a:xfrm>
              <a:off x="5092" y="997"/>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t</a:t>
              </a:r>
              <a:endParaRPr lang="en-US" altLang="zh-CN" sz="2800"/>
            </a:p>
          </p:txBody>
        </p:sp>
        <p:grpSp>
          <p:nvGrpSpPr>
            <p:cNvPr id="129045" name="Group 99"/>
            <p:cNvGrpSpPr>
              <a:grpSpLocks/>
            </p:cNvGrpSpPr>
            <p:nvPr/>
          </p:nvGrpSpPr>
          <p:grpSpPr bwMode="auto">
            <a:xfrm>
              <a:off x="3564" y="1351"/>
              <a:ext cx="1782" cy="708"/>
              <a:chOff x="3600" y="384"/>
              <a:chExt cx="1968" cy="864"/>
            </a:xfrm>
          </p:grpSpPr>
          <p:sp>
            <p:nvSpPr>
              <p:cNvPr id="129053" name="Line 100"/>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54" name="Line 101"/>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046" name="Rectangle 102"/>
            <p:cNvSpPr>
              <a:spLocks noChangeArrowheads="1"/>
            </p:cNvSpPr>
            <p:nvPr/>
          </p:nvSpPr>
          <p:spPr bwMode="auto">
            <a:xfrm>
              <a:off x="3220" y="1263"/>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sz="2800" baseline="-25000"/>
                <a:t>C</a:t>
              </a:r>
            </a:p>
          </p:txBody>
        </p:sp>
        <p:sp>
          <p:nvSpPr>
            <p:cNvPr id="129047" name="Text Box 103"/>
            <p:cNvSpPr txBox="1">
              <a:spLocks noChangeArrowheads="1"/>
            </p:cNvSpPr>
            <p:nvPr/>
          </p:nvSpPr>
          <p:spPr bwMode="auto">
            <a:xfrm>
              <a:off x="5106" y="1941"/>
              <a:ext cx="2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t</a:t>
              </a:r>
              <a:endParaRPr lang="en-US" altLang="zh-CN" sz="2800"/>
            </a:p>
          </p:txBody>
        </p:sp>
        <p:grpSp>
          <p:nvGrpSpPr>
            <p:cNvPr id="129048" name="Group 104"/>
            <p:cNvGrpSpPr>
              <a:grpSpLocks/>
            </p:cNvGrpSpPr>
            <p:nvPr/>
          </p:nvGrpSpPr>
          <p:grpSpPr bwMode="auto">
            <a:xfrm>
              <a:off x="3552" y="2295"/>
              <a:ext cx="1781" cy="708"/>
              <a:chOff x="3600" y="384"/>
              <a:chExt cx="1968" cy="864"/>
            </a:xfrm>
          </p:grpSpPr>
          <p:sp>
            <p:nvSpPr>
              <p:cNvPr id="129051" name="Line 105"/>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52" name="Line 106"/>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9049" name="Rectangle 107"/>
            <p:cNvSpPr>
              <a:spLocks noChangeArrowheads="1"/>
            </p:cNvSpPr>
            <p:nvPr/>
          </p:nvSpPr>
          <p:spPr bwMode="auto">
            <a:xfrm>
              <a:off x="3224" y="2207"/>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sz="2000" baseline="-25000"/>
                <a:t>O</a:t>
              </a:r>
            </a:p>
          </p:txBody>
        </p:sp>
        <p:sp>
          <p:nvSpPr>
            <p:cNvPr id="129050" name="Text Box 108"/>
            <p:cNvSpPr txBox="1">
              <a:spLocks noChangeArrowheads="1"/>
            </p:cNvSpPr>
            <p:nvPr/>
          </p:nvSpPr>
          <p:spPr bwMode="auto">
            <a:xfrm>
              <a:off x="5092" y="2886"/>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t</a:t>
              </a:r>
              <a:endParaRPr lang="en-US" altLang="zh-CN" sz="2800"/>
            </a:p>
          </p:txBody>
        </p:sp>
      </p:grpSp>
      <p:pic>
        <p:nvPicPr>
          <p:cNvPr id="129041" name="Picture 109" descr="图片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185" y="672770"/>
            <a:ext cx="4843462"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605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2826"/>
                                        </p:tgtEl>
                                        <p:attrNameLst>
                                          <p:attrName>style.visibility</p:attrName>
                                        </p:attrNameLst>
                                      </p:cBhvr>
                                      <p:to>
                                        <p:strVal val="visible"/>
                                      </p:to>
                                    </p:set>
                                    <p:animEffect transition="in" filter="wipe(left)">
                                      <p:cBhvr>
                                        <p:cTn id="17" dur="500"/>
                                        <p:tgtEl>
                                          <p:spTgt spid="3328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2892"/>
                                        </p:tgtEl>
                                        <p:attrNameLst>
                                          <p:attrName>style.visibility</p:attrName>
                                        </p:attrNameLst>
                                      </p:cBhvr>
                                      <p:to>
                                        <p:strVal val="visible"/>
                                      </p:to>
                                    </p:set>
                                    <p:animEffect transition="in" filter="wipe(down)">
                                      <p:cBhvr>
                                        <p:cTn id="27" dur="500"/>
                                        <p:tgtEl>
                                          <p:spTgt spid="332892"/>
                                        </p:tgtEl>
                                      </p:cBhvr>
                                    </p:animEffect>
                                  </p:childTnLst>
                                  <p:subTnLst>
                                    <p:set>
                                      <p:cBhvr override="childStyle">
                                        <p:cTn dur="1" fill="hold" display="0" masterRel="nextClick" afterEffect="1"/>
                                        <p:tgtEl>
                                          <p:spTgt spid="332892"/>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2806"/>
                                        </p:tgtEl>
                                        <p:attrNameLst>
                                          <p:attrName>style.visibility</p:attrName>
                                        </p:attrNameLst>
                                      </p:cBhvr>
                                      <p:to>
                                        <p:strVal val="visible"/>
                                      </p:to>
                                    </p:set>
                                    <p:animEffect transition="in" filter="wipe(left)">
                                      <p:cBhvr>
                                        <p:cTn id="42" dur="500"/>
                                        <p:tgtEl>
                                          <p:spTgt spid="3328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2824"/>
                                        </p:tgtEl>
                                        <p:attrNameLst>
                                          <p:attrName>style.visibility</p:attrName>
                                        </p:attrNameLst>
                                      </p:cBhvr>
                                      <p:to>
                                        <p:strVal val="visible"/>
                                      </p:to>
                                    </p:set>
                                    <p:animEffect transition="in" filter="wipe(left)">
                                      <p:cBhvr>
                                        <p:cTn id="47" dur="500"/>
                                        <p:tgtEl>
                                          <p:spTgt spid="332824"/>
                                        </p:tgtEl>
                                      </p:cBhvr>
                                    </p:animEffect>
                                  </p:childTnLst>
                                </p:cTn>
                              </p:par>
                            </p:childTnLst>
                          </p:cTn>
                        </p:par>
                        <p:par>
                          <p:cTn id="48" fill="hold" nodeType="afterGroup">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332825"/>
                                        </p:tgtEl>
                                        <p:attrNameLst>
                                          <p:attrName>style.visibility</p:attrName>
                                        </p:attrNameLst>
                                      </p:cBhvr>
                                      <p:to>
                                        <p:strVal val="visible"/>
                                      </p:to>
                                    </p:set>
                                    <p:animEffect transition="in" filter="blinds(horizontal)">
                                      <p:cBhvr>
                                        <p:cTn id="51" dur="500"/>
                                        <p:tgtEl>
                                          <p:spTgt spid="33282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childTnLst>
                          </p:cTn>
                        </p:par>
                        <p:par>
                          <p:cTn id="57" fill="hold" nodeType="afterGroup">
                            <p:stCondLst>
                              <p:cond delay="500"/>
                            </p:stCondLst>
                            <p:childTnLst>
                              <p:par>
                                <p:cTn id="58" presetID="22" presetClass="entr" presetSubtype="2"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right)">
                                      <p:cBhvr>
                                        <p:cTn id="60" dur="500"/>
                                        <p:tgtEl>
                                          <p:spTgt spid="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32805"/>
                                        </p:tgtEl>
                                        <p:attrNameLst>
                                          <p:attrName>style.visibility</p:attrName>
                                        </p:attrNameLst>
                                      </p:cBhvr>
                                      <p:to>
                                        <p:strVal val="visible"/>
                                      </p:to>
                                    </p:set>
                                    <p:animEffect transition="in" filter="wipe(left)">
                                      <p:cBhvr>
                                        <p:cTn id="65" dur="500"/>
                                        <p:tgtEl>
                                          <p:spTgt spid="33280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left)">
                                      <p:cBhvr>
                                        <p:cTn id="7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5" grpId="0" animBg="1"/>
      <p:bldP spid="332806" grpId="0" animBg="1"/>
      <p:bldP spid="332824" grpId="0" animBg="1"/>
      <p:bldP spid="332825" grpId="0" autoUpdateAnimBg="0"/>
      <p:bldP spid="332826" grpId="0" autoUpdateAnimBg="0"/>
      <p:bldP spid="332892"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5091584" y="830703"/>
            <a:ext cx="3944937" cy="1903412"/>
            <a:chOff x="3275" y="270"/>
            <a:chExt cx="2485" cy="1199"/>
          </a:xfrm>
        </p:grpSpPr>
        <p:grpSp>
          <p:nvGrpSpPr>
            <p:cNvPr id="130143" name="Group 3"/>
            <p:cNvGrpSpPr>
              <a:grpSpLocks/>
            </p:cNvGrpSpPr>
            <p:nvPr/>
          </p:nvGrpSpPr>
          <p:grpSpPr bwMode="auto">
            <a:xfrm>
              <a:off x="3600" y="384"/>
              <a:ext cx="1968" cy="864"/>
              <a:chOff x="3600" y="384"/>
              <a:chExt cx="1968" cy="864"/>
            </a:xfrm>
          </p:grpSpPr>
          <p:sp>
            <p:nvSpPr>
              <p:cNvPr id="130146" name="Line 4"/>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47" name="Line 5"/>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144" name="Rectangle 6"/>
            <p:cNvSpPr>
              <a:spLocks noChangeArrowheads="1"/>
            </p:cNvSpPr>
            <p:nvPr/>
          </p:nvSpPr>
          <p:spPr bwMode="auto">
            <a:xfrm>
              <a:off x="3275" y="270"/>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sz="2800" baseline="-25000"/>
                <a:t>i</a:t>
              </a:r>
            </a:p>
          </p:txBody>
        </p:sp>
        <p:sp>
          <p:nvSpPr>
            <p:cNvPr id="130145" name="Text Box 7"/>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t>t</a:t>
              </a:r>
              <a:endParaRPr lang="en-US" altLang="zh-CN" sz="3200"/>
            </a:p>
          </p:txBody>
        </p:sp>
      </p:grpSp>
      <p:grpSp>
        <p:nvGrpSpPr>
          <p:cNvPr id="130051" name="Group 8"/>
          <p:cNvGrpSpPr>
            <a:grpSpLocks/>
          </p:cNvGrpSpPr>
          <p:nvPr/>
        </p:nvGrpSpPr>
        <p:grpSpPr bwMode="auto">
          <a:xfrm>
            <a:off x="5080471" y="2659503"/>
            <a:ext cx="3978275" cy="1903412"/>
            <a:chOff x="3254" y="270"/>
            <a:chExt cx="2506" cy="1199"/>
          </a:xfrm>
        </p:grpSpPr>
        <p:grpSp>
          <p:nvGrpSpPr>
            <p:cNvPr id="130138" name="Group 9"/>
            <p:cNvGrpSpPr>
              <a:grpSpLocks/>
            </p:cNvGrpSpPr>
            <p:nvPr/>
          </p:nvGrpSpPr>
          <p:grpSpPr bwMode="auto">
            <a:xfrm>
              <a:off x="3600" y="384"/>
              <a:ext cx="1968" cy="864"/>
              <a:chOff x="3600" y="384"/>
              <a:chExt cx="1968" cy="864"/>
            </a:xfrm>
          </p:grpSpPr>
          <p:sp>
            <p:nvSpPr>
              <p:cNvPr id="130141" name="Line 10"/>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42" name="Line 11"/>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139" name="Rectangle 12"/>
            <p:cNvSpPr>
              <a:spLocks noChangeArrowheads="1"/>
            </p:cNvSpPr>
            <p:nvPr/>
          </p:nvSpPr>
          <p:spPr bwMode="auto">
            <a:xfrm>
              <a:off x="3254" y="270"/>
              <a:ext cx="3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i="1" baseline="-25000"/>
                <a:t>C</a:t>
              </a:r>
              <a:endParaRPr lang="en-US" altLang="zh-CN" baseline="-25000"/>
            </a:p>
          </p:txBody>
        </p:sp>
        <p:sp>
          <p:nvSpPr>
            <p:cNvPr id="130140" name="Text Box 13"/>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t>t</a:t>
              </a:r>
              <a:endParaRPr lang="en-US" altLang="zh-CN" sz="3200"/>
            </a:p>
          </p:txBody>
        </p:sp>
      </p:grpSp>
      <p:grpSp>
        <p:nvGrpSpPr>
          <p:cNvPr id="130052" name="Group 14"/>
          <p:cNvGrpSpPr>
            <a:grpSpLocks/>
          </p:cNvGrpSpPr>
          <p:nvPr/>
        </p:nvGrpSpPr>
        <p:grpSpPr bwMode="auto">
          <a:xfrm>
            <a:off x="5082059" y="4107303"/>
            <a:ext cx="3976687" cy="1903412"/>
            <a:chOff x="3255" y="270"/>
            <a:chExt cx="2505" cy="1199"/>
          </a:xfrm>
        </p:grpSpPr>
        <p:grpSp>
          <p:nvGrpSpPr>
            <p:cNvPr id="130133" name="Group 15"/>
            <p:cNvGrpSpPr>
              <a:grpSpLocks/>
            </p:cNvGrpSpPr>
            <p:nvPr/>
          </p:nvGrpSpPr>
          <p:grpSpPr bwMode="auto">
            <a:xfrm>
              <a:off x="3600" y="384"/>
              <a:ext cx="1968" cy="864"/>
              <a:chOff x="3600" y="384"/>
              <a:chExt cx="1968" cy="864"/>
            </a:xfrm>
          </p:grpSpPr>
          <p:sp>
            <p:nvSpPr>
              <p:cNvPr id="130136" name="Line 16"/>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37" name="Line 17"/>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134" name="Rectangle 18"/>
            <p:cNvSpPr>
              <a:spLocks noChangeArrowheads="1"/>
            </p:cNvSpPr>
            <p:nvPr/>
          </p:nvSpPr>
          <p:spPr bwMode="auto">
            <a:xfrm>
              <a:off x="3255" y="270"/>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u</a:t>
              </a:r>
              <a:r>
                <a:rPr lang="en-US" altLang="zh-CN" sz="2000" baseline="-25000"/>
                <a:t>O</a:t>
              </a:r>
            </a:p>
          </p:txBody>
        </p:sp>
        <p:sp>
          <p:nvSpPr>
            <p:cNvPr id="130135" name="Text Box 19"/>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t>t</a:t>
              </a:r>
              <a:endParaRPr lang="en-US" altLang="zh-CN" sz="3200"/>
            </a:p>
          </p:txBody>
        </p:sp>
      </p:grpSp>
      <p:grpSp>
        <p:nvGrpSpPr>
          <p:cNvPr id="8" name="Group 20"/>
          <p:cNvGrpSpPr>
            <a:grpSpLocks/>
          </p:cNvGrpSpPr>
          <p:nvPr/>
        </p:nvGrpSpPr>
        <p:grpSpPr bwMode="auto">
          <a:xfrm>
            <a:off x="5248746" y="5964678"/>
            <a:ext cx="3048000" cy="595312"/>
            <a:chOff x="3360" y="3744"/>
            <a:chExt cx="1920" cy="375"/>
          </a:xfrm>
        </p:grpSpPr>
        <p:sp>
          <p:nvSpPr>
            <p:cNvPr id="130131" name="Rectangle 21"/>
            <p:cNvSpPr>
              <a:spLocks noChangeArrowheads="1"/>
            </p:cNvSpPr>
            <p:nvPr/>
          </p:nvSpPr>
          <p:spPr bwMode="auto">
            <a:xfrm>
              <a:off x="3360" y="37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t</a:t>
              </a:r>
              <a:r>
                <a:rPr lang="en-US" altLang="zh-CN" sz="2800" baseline="-25000">
                  <a:solidFill>
                    <a:schemeClr val="accent2"/>
                  </a:solidFill>
                </a:rPr>
                <a:t>p</a:t>
              </a:r>
            </a:p>
          </p:txBody>
        </p:sp>
        <p:sp>
          <p:nvSpPr>
            <p:cNvPr id="130132" name="Text Box 22"/>
            <p:cNvSpPr txBox="1">
              <a:spLocks noChangeArrowheads="1"/>
            </p:cNvSpPr>
            <p:nvPr/>
          </p:nvSpPr>
          <p:spPr bwMode="auto">
            <a:xfrm>
              <a:off x="3456" y="3792"/>
              <a:ext cx="18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rPr>
                <a:t>=</a:t>
              </a:r>
              <a:r>
                <a:rPr lang="en-US" altLang="zh-CN" sz="2800" i="1">
                  <a:solidFill>
                    <a:schemeClr val="accent2"/>
                  </a:solidFill>
                </a:rPr>
                <a:t>RC</a:t>
              </a:r>
              <a:r>
                <a:rPr lang="en-US" altLang="zh-CN" sz="2800">
                  <a:solidFill>
                    <a:schemeClr val="accent2"/>
                  </a:solidFill>
                </a:rPr>
                <a:t> ln3=1.1</a:t>
              </a:r>
              <a:r>
                <a:rPr lang="en-US" altLang="zh-CN" sz="2800" i="1">
                  <a:solidFill>
                    <a:schemeClr val="accent2"/>
                  </a:solidFill>
                </a:rPr>
                <a:t>RC</a:t>
              </a:r>
              <a:endParaRPr lang="en-US" altLang="zh-CN" sz="2800">
                <a:solidFill>
                  <a:schemeClr val="accent2"/>
                </a:solidFill>
              </a:endParaRPr>
            </a:p>
          </p:txBody>
        </p:sp>
      </p:grpSp>
      <p:sp>
        <p:nvSpPr>
          <p:cNvPr id="130054" name="Line 23"/>
          <p:cNvSpPr>
            <a:spLocks noChangeShapeType="1"/>
          </p:cNvSpPr>
          <p:nvPr/>
        </p:nvSpPr>
        <p:spPr bwMode="auto">
          <a:xfrm>
            <a:off x="5629746" y="3983478"/>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5" name="Line 24"/>
          <p:cNvSpPr>
            <a:spLocks noChangeShapeType="1"/>
          </p:cNvSpPr>
          <p:nvPr/>
        </p:nvSpPr>
        <p:spPr bwMode="auto">
          <a:xfrm>
            <a:off x="5651971" y="5431278"/>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6" name="Line 25"/>
          <p:cNvSpPr>
            <a:spLocks noChangeShapeType="1"/>
          </p:cNvSpPr>
          <p:nvPr/>
        </p:nvSpPr>
        <p:spPr bwMode="auto">
          <a:xfrm>
            <a:off x="5615459" y="1545078"/>
            <a:ext cx="561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26"/>
          <p:cNvGrpSpPr>
            <a:grpSpLocks/>
          </p:cNvGrpSpPr>
          <p:nvPr/>
        </p:nvGrpSpPr>
        <p:grpSpPr bwMode="auto">
          <a:xfrm>
            <a:off x="4472459" y="2950015"/>
            <a:ext cx="2438400" cy="457200"/>
            <a:chOff x="2880" y="1632"/>
            <a:chExt cx="1536" cy="288"/>
          </a:xfrm>
        </p:grpSpPr>
        <p:sp>
          <p:nvSpPr>
            <p:cNvPr id="130129" name="Rectangle 27"/>
            <p:cNvSpPr>
              <a:spLocks noChangeArrowheads="1"/>
            </p:cNvSpPr>
            <p:nvPr/>
          </p:nvSpPr>
          <p:spPr bwMode="auto">
            <a:xfrm>
              <a:off x="2880" y="1632"/>
              <a:ext cx="8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2/3</a:t>
              </a:r>
              <a:r>
                <a:rPr lang="en-US" altLang="zh-CN" i="1">
                  <a:solidFill>
                    <a:srgbClr val="FF3300"/>
                  </a:solidFill>
                </a:rPr>
                <a:t>U</a:t>
              </a:r>
              <a:r>
                <a:rPr lang="en-US" altLang="zh-CN" baseline="-25000">
                  <a:solidFill>
                    <a:srgbClr val="FF3300"/>
                  </a:solidFill>
                </a:rPr>
                <a:t>CC</a:t>
              </a:r>
              <a:endParaRPr lang="en-US" altLang="zh-CN" sz="2800">
                <a:solidFill>
                  <a:srgbClr val="FF3300"/>
                </a:solidFill>
              </a:endParaRPr>
            </a:p>
          </p:txBody>
        </p:sp>
        <p:sp>
          <p:nvSpPr>
            <p:cNvPr id="130130" name="Line 28"/>
            <p:cNvSpPr>
              <a:spLocks noChangeShapeType="1"/>
            </p:cNvSpPr>
            <p:nvPr/>
          </p:nvSpPr>
          <p:spPr bwMode="auto">
            <a:xfrm>
              <a:off x="3600" y="1824"/>
              <a:ext cx="816" cy="0"/>
            </a:xfrm>
            <a:prstGeom prst="line">
              <a:avLst/>
            </a:prstGeom>
            <a:noFill/>
            <a:ln w="38100">
              <a:solidFill>
                <a:srgbClr val="00CC66"/>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29"/>
          <p:cNvGrpSpPr>
            <a:grpSpLocks/>
          </p:cNvGrpSpPr>
          <p:nvPr/>
        </p:nvGrpSpPr>
        <p:grpSpPr bwMode="auto">
          <a:xfrm>
            <a:off x="3038946" y="4116828"/>
            <a:ext cx="1905000" cy="860425"/>
            <a:chOff x="1920" y="2427"/>
            <a:chExt cx="1200" cy="542"/>
          </a:xfrm>
        </p:grpSpPr>
        <p:sp>
          <p:nvSpPr>
            <p:cNvPr id="130127" name="AutoShape 30"/>
            <p:cNvSpPr>
              <a:spLocks noChangeArrowheads="1"/>
            </p:cNvSpPr>
            <p:nvPr/>
          </p:nvSpPr>
          <p:spPr bwMode="auto">
            <a:xfrm>
              <a:off x="1920" y="2640"/>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128" name="Text Box 31"/>
            <p:cNvSpPr txBox="1">
              <a:spLocks noChangeArrowheads="1"/>
            </p:cNvSpPr>
            <p:nvPr/>
          </p:nvSpPr>
          <p:spPr bwMode="auto">
            <a:xfrm>
              <a:off x="2208" y="2427"/>
              <a:ext cx="91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800">
                  <a:solidFill>
                    <a:srgbClr val="3333CC"/>
                  </a:solidFill>
                </a:rPr>
                <a:t>T</a:t>
              </a:r>
              <a:r>
                <a:rPr lang="zh-CN" altLang="zh-CN" sz="2800">
                  <a:solidFill>
                    <a:srgbClr val="3333CC"/>
                  </a:solidFill>
                </a:rPr>
                <a:t>截止</a:t>
              </a:r>
            </a:p>
            <a:p>
              <a:pPr eaLnBrk="1" hangingPunct="1">
                <a:lnSpc>
                  <a:spcPct val="90000"/>
                </a:lnSpc>
              </a:pPr>
              <a:r>
                <a:rPr lang="en-US" altLang="zh-CN" sz="2800" i="1">
                  <a:solidFill>
                    <a:srgbClr val="3333CC"/>
                  </a:solidFill>
                </a:rPr>
                <a:t>C</a:t>
              </a:r>
              <a:r>
                <a:rPr lang="zh-CN" altLang="zh-CN" sz="2800">
                  <a:solidFill>
                    <a:srgbClr val="3333CC"/>
                  </a:solidFill>
                </a:rPr>
                <a:t>充电</a:t>
              </a:r>
              <a:endParaRPr lang="zh-CN" altLang="en-US" sz="2800">
                <a:solidFill>
                  <a:srgbClr val="3333CC"/>
                </a:solidFill>
              </a:endParaRPr>
            </a:p>
          </p:txBody>
        </p:sp>
      </p:grpSp>
      <p:grpSp>
        <p:nvGrpSpPr>
          <p:cNvPr id="11" name="Group 32"/>
          <p:cNvGrpSpPr>
            <a:grpSpLocks/>
          </p:cNvGrpSpPr>
          <p:nvPr/>
        </p:nvGrpSpPr>
        <p:grpSpPr bwMode="auto">
          <a:xfrm>
            <a:off x="6171084" y="4821678"/>
            <a:ext cx="685800" cy="609600"/>
            <a:chOff x="3936" y="3024"/>
            <a:chExt cx="432" cy="384"/>
          </a:xfrm>
        </p:grpSpPr>
        <p:sp>
          <p:nvSpPr>
            <p:cNvPr id="130125" name="Line 33"/>
            <p:cNvSpPr>
              <a:spLocks noChangeShapeType="1"/>
            </p:cNvSpPr>
            <p:nvPr/>
          </p:nvSpPr>
          <p:spPr bwMode="auto">
            <a:xfrm>
              <a:off x="3936" y="3024"/>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26" name="Line 34"/>
            <p:cNvSpPr>
              <a:spLocks noChangeShapeType="1"/>
            </p:cNvSpPr>
            <p:nvPr/>
          </p:nvSpPr>
          <p:spPr bwMode="auto">
            <a:xfrm>
              <a:off x="3936" y="3024"/>
              <a:ext cx="4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35"/>
          <p:cNvGrpSpPr>
            <a:grpSpLocks/>
          </p:cNvGrpSpPr>
          <p:nvPr/>
        </p:nvGrpSpPr>
        <p:grpSpPr bwMode="auto">
          <a:xfrm>
            <a:off x="6848946" y="4821678"/>
            <a:ext cx="1019175" cy="609600"/>
            <a:chOff x="4354" y="3024"/>
            <a:chExt cx="624" cy="384"/>
          </a:xfrm>
        </p:grpSpPr>
        <p:sp>
          <p:nvSpPr>
            <p:cNvPr id="130123" name="Line 36"/>
            <p:cNvSpPr>
              <a:spLocks noChangeShapeType="1"/>
            </p:cNvSpPr>
            <p:nvPr/>
          </p:nvSpPr>
          <p:spPr bwMode="auto">
            <a:xfrm>
              <a:off x="4354" y="3024"/>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24" name="Line 37"/>
            <p:cNvSpPr>
              <a:spLocks noChangeShapeType="1"/>
            </p:cNvSpPr>
            <p:nvPr/>
          </p:nvSpPr>
          <p:spPr bwMode="auto">
            <a:xfrm>
              <a:off x="4354" y="3408"/>
              <a:ext cx="62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38"/>
          <p:cNvGrpSpPr>
            <a:grpSpLocks/>
          </p:cNvGrpSpPr>
          <p:nvPr/>
        </p:nvGrpSpPr>
        <p:grpSpPr bwMode="auto">
          <a:xfrm>
            <a:off x="6148859" y="1545078"/>
            <a:ext cx="1693862" cy="609600"/>
            <a:chOff x="3879" y="825"/>
            <a:chExt cx="1067" cy="384"/>
          </a:xfrm>
        </p:grpSpPr>
        <p:sp>
          <p:nvSpPr>
            <p:cNvPr id="130119" name="Line 39"/>
            <p:cNvSpPr>
              <a:spLocks noChangeShapeType="1"/>
            </p:cNvSpPr>
            <p:nvPr/>
          </p:nvSpPr>
          <p:spPr bwMode="auto">
            <a:xfrm>
              <a:off x="4114" y="825"/>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20" name="Line 40"/>
            <p:cNvSpPr>
              <a:spLocks noChangeShapeType="1"/>
            </p:cNvSpPr>
            <p:nvPr/>
          </p:nvSpPr>
          <p:spPr bwMode="auto">
            <a:xfrm>
              <a:off x="3888" y="825"/>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21" name="Line 41"/>
            <p:cNvSpPr>
              <a:spLocks noChangeShapeType="1"/>
            </p:cNvSpPr>
            <p:nvPr/>
          </p:nvSpPr>
          <p:spPr bwMode="auto">
            <a:xfrm>
              <a:off x="3879" y="1209"/>
              <a:ext cx="24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22" name="Line 42"/>
            <p:cNvSpPr>
              <a:spLocks noChangeShapeType="1"/>
            </p:cNvSpPr>
            <p:nvPr/>
          </p:nvSpPr>
          <p:spPr bwMode="auto">
            <a:xfrm>
              <a:off x="4114" y="825"/>
              <a:ext cx="8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4891" name="Line 43"/>
          <p:cNvSpPr>
            <a:spLocks noChangeShapeType="1"/>
          </p:cNvSpPr>
          <p:nvPr/>
        </p:nvSpPr>
        <p:spPr bwMode="auto">
          <a:xfrm>
            <a:off x="6163146" y="2154678"/>
            <a:ext cx="0" cy="3048000"/>
          </a:xfrm>
          <a:prstGeom prst="line">
            <a:avLst/>
          </a:prstGeom>
          <a:noFill/>
          <a:ln w="38100">
            <a:solidFill>
              <a:srgbClr val="33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4892" name="Line 44"/>
          <p:cNvSpPr>
            <a:spLocks noChangeShapeType="1"/>
          </p:cNvSpPr>
          <p:nvPr/>
        </p:nvSpPr>
        <p:spPr bwMode="auto">
          <a:xfrm>
            <a:off x="6848946" y="3297678"/>
            <a:ext cx="0" cy="1905000"/>
          </a:xfrm>
          <a:prstGeom prst="line">
            <a:avLst/>
          </a:prstGeom>
          <a:noFill/>
          <a:ln w="38100">
            <a:solidFill>
              <a:srgbClr val="33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45"/>
          <p:cNvGrpSpPr>
            <a:grpSpLocks/>
          </p:cNvGrpSpPr>
          <p:nvPr/>
        </p:nvGrpSpPr>
        <p:grpSpPr bwMode="auto">
          <a:xfrm>
            <a:off x="459259" y="4059678"/>
            <a:ext cx="1284287" cy="976312"/>
            <a:chOff x="295" y="2409"/>
            <a:chExt cx="809" cy="615"/>
          </a:xfrm>
        </p:grpSpPr>
        <p:grpSp>
          <p:nvGrpSpPr>
            <p:cNvPr id="130114" name="Group 46"/>
            <p:cNvGrpSpPr>
              <a:grpSpLocks/>
            </p:cNvGrpSpPr>
            <p:nvPr/>
          </p:nvGrpSpPr>
          <p:grpSpPr bwMode="auto">
            <a:xfrm>
              <a:off x="295" y="2409"/>
              <a:ext cx="809" cy="615"/>
              <a:chOff x="144" y="2448"/>
              <a:chExt cx="809" cy="615"/>
            </a:xfrm>
          </p:grpSpPr>
          <p:sp>
            <p:nvSpPr>
              <p:cNvPr id="130117" name="Rectangle 47"/>
              <p:cNvSpPr>
                <a:spLocks noChangeArrowheads="1"/>
              </p:cNvSpPr>
              <p:nvPr/>
            </p:nvSpPr>
            <p:spPr bwMode="auto">
              <a:xfrm>
                <a:off x="144" y="2448"/>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R</a:t>
                </a:r>
                <a:r>
                  <a:rPr lang="en-US" altLang="zh-CN" sz="2800" baseline="-25000">
                    <a:solidFill>
                      <a:schemeClr val="accent2"/>
                    </a:solidFill>
                  </a:rPr>
                  <a:t>D</a:t>
                </a:r>
                <a:r>
                  <a:rPr lang="en-US" altLang="zh-CN" sz="2800">
                    <a:solidFill>
                      <a:schemeClr val="accent2"/>
                    </a:solidFill>
                  </a:rPr>
                  <a:t>=1</a:t>
                </a:r>
                <a:endParaRPr lang="en-US" altLang="zh-CN" sz="2800" baseline="-25000">
                  <a:solidFill>
                    <a:schemeClr val="accent2"/>
                  </a:solidFill>
                </a:endParaRPr>
              </a:p>
            </p:txBody>
          </p:sp>
          <p:sp>
            <p:nvSpPr>
              <p:cNvPr id="130118" name="Rectangle 48"/>
              <p:cNvSpPr>
                <a:spLocks noChangeArrowheads="1"/>
              </p:cNvSpPr>
              <p:nvPr/>
            </p:nvSpPr>
            <p:spPr bwMode="auto">
              <a:xfrm>
                <a:off x="192" y="2736"/>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S</a:t>
                </a:r>
                <a:r>
                  <a:rPr lang="en-US" altLang="zh-CN" sz="2800" baseline="-25000">
                    <a:solidFill>
                      <a:schemeClr val="accent2"/>
                    </a:solidFill>
                  </a:rPr>
                  <a:t>D</a:t>
                </a:r>
                <a:r>
                  <a:rPr lang="en-US" altLang="zh-CN" sz="2800">
                    <a:solidFill>
                      <a:schemeClr val="accent2"/>
                    </a:solidFill>
                  </a:rPr>
                  <a:t>=0</a:t>
                </a:r>
              </a:p>
            </p:txBody>
          </p:sp>
        </p:grpSp>
        <p:sp>
          <p:nvSpPr>
            <p:cNvPr id="130115" name="Line 49"/>
            <p:cNvSpPr>
              <a:spLocks noChangeShapeType="1"/>
            </p:cNvSpPr>
            <p:nvPr/>
          </p:nvSpPr>
          <p:spPr bwMode="auto">
            <a:xfrm>
              <a:off x="480" y="2745"/>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16" name="Line 50"/>
            <p:cNvSpPr>
              <a:spLocks noChangeShapeType="1"/>
            </p:cNvSpPr>
            <p:nvPr/>
          </p:nvSpPr>
          <p:spPr bwMode="auto">
            <a:xfrm>
              <a:off x="480" y="2457"/>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4899" name="Freeform 51"/>
          <p:cNvSpPr>
            <a:spLocks/>
          </p:cNvSpPr>
          <p:nvPr/>
        </p:nvSpPr>
        <p:spPr bwMode="auto">
          <a:xfrm>
            <a:off x="6150446" y="3269103"/>
            <a:ext cx="727075" cy="727075"/>
          </a:xfrm>
          <a:custGeom>
            <a:avLst/>
            <a:gdLst>
              <a:gd name="T0" fmla="*/ 0 w 384"/>
              <a:gd name="T1" fmla="*/ 1376661639 h 384"/>
              <a:gd name="T2" fmla="*/ 32265851 w 384"/>
              <a:gd name="T3" fmla="*/ 1025325478 h 384"/>
              <a:gd name="T4" fmla="*/ 175668140 w 384"/>
              <a:gd name="T5" fmla="*/ 673990974 h 384"/>
              <a:gd name="T6" fmla="*/ 383600222 w 384"/>
              <a:gd name="T7" fmla="*/ 383600222 h 384"/>
              <a:gd name="T8" fmla="*/ 673990974 w 384"/>
              <a:gd name="T9" fmla="*/ 175668140 h 384"/>
              <a:gd name="T10" fmla="*/ 1025325478 w 384"/>
              <a:gd name="T11" fmla="*/ 32265851 h 384"/>
              <a:gd name="T12" fmla="*/ 1376661639 w 384"/>
              <a:gd name="T13" fmla="*/ 0 h 384"/>
              <a:gd name="T14" fmla="*/ 0 60000 65536"/>
              <a:gd name="T15" fmla="*/ 0 60000 65536"/>
              <a:gd name="T16" fmla="*/ 0 60000 65536"/>
              <a:gd name="T17" fmla="*/ 0 60000 65536"/>
              <a:gd name="T18" fmla="*/ 0 60000 65536"/>
              <a:gd name="T19" fmla="*/ 0 60000 65536"/>
              <a:gd name="T20" fmla="*/ 0 60000 65536"/>
              <a:gd name="T21" fmla="*/ 0 w 384"/>
              <a:gd name="T22" fmla="*/ 0 h 384"/>
              <a:gd name="T23" fmla="*/ 384 w 384"/>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84">
                <a:moveTo>
                  <a:pt x="0" y="384"/>
                </a:moveTo>
                <a:lnTo>
                  <a:pt x="9" y="286"/>
                </a:lnTo>
                <a:lnTo>
                  <a:pt x="49" y="188"/>
                </a:lnTo>
                <a:lnTo>
                  <a:pt x="107" y="107"/>
                </a:lnTo>
                <a:lnTo>
                  <a:pt x="188" y="49"/>
                </a:lnTo>
                <a:lnTo>
                  <a:pt x="286" y="9"/>
                </a:lnTo>
                <a:lnTo>
                  <a:pt x="384"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 name="Group 52"/>
          <p:cNvGrpSpPr>
            <a:grpSpLocks/>
          </p:cNvGrpSpPr>
          <p:nvPr/>
        </p:nvGrpSpPr>
        <p:grpSpPr bwMode="auto">
          <a:xfrm>
            <a:off x="6841009" y="3270690"/>
            <a:ext cx="1012825" cy="727075"/>
            <a:chOff x="4315" y="1912"/>
            <a:chExt cx="638" cy="458"/>
          </a:xfrm>
        </p:grpSpPr>
        <p:sp>
          <p:nvSpPr>
            <p:cNvPr id="130112" name="Line 53"/>
            <p:cNvSpPr>
              <a:spLocks noChangeShapeType="1"/>
            </p:cNvSpPr>
            <p:nvPr/>
          </p:nvSpPr>
          <p:spPr bwMode="auto">
            <a:xfrm>
              <a:off x="4761" y="2366"/>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13" name="Freeform 54"/>
            <p:cNvSpPr>
              <a:spLocks/>
            </p:cNvSpPr>
            <p:nvPr/>
          </p:nvSpPr>
          <p:spPr bwMode="auto">
            <a:xfrm>
              <a:off x="4315" y="1912"/>
              <a:ext cx="458" cy="458"/>
            </a:xfrm>
            <a:custGeom>
              <a:avLst/>
              <a:gdLst>
                <a:gd name="T0" fmla="*/ 0 w 384"/>
                <a:gd name="T1" fmla="*/ 0 h 384"/>
                <a:gd name="T2" fmla="*/ 12 w 384"/>
                <a:gd name="T3" fmla="*/ 140 h 384"/>
                <a:gd name="T4" fmla="*/ 69 w 384"/>
                <a:gd name="T5" fmla="*/ 267 h 384"/>
                <a:gd name="T6" fmla="*/ 162 w 384"/>
                <a:gd name="T7" fmla="*/ 384 h 384"/>
                <a:gd name="T8" fmla="*/ 267 w 384"/>
                <a:gd name="T9" fmla="*/ 465 h 384"/>
                <a:gd name="T10" fmla="*/ 407 w 384"/>
                <a:gd name="T11" fmla="*/ 524 h 384"/>
                <a:gd name="T12" fmla="*/ 546 w 384"/>
                <a:gd name="T13" fmla="*/ 546 h 384"/>
                <a:gd name="T14" fmla="*/ 0 60000 65536"/>
                <a:gd name="T15" fmla="*/ 0 60000 65536"/>
                <a:gd name="T16" fmla="*/ 0 60000 65536"/>
                <a:gd name="T17" fmla="*/ 0 60000 65536"/>
                <a:gd name="T18" fmla="*/ 0 60000 65536"/>
                <a:gd name="T19" fmla="*/ 0 60000 65536"/>
                <a:gd name="T20" fmla="*/ 0 60000 65536"/>
                <a:gd name="T21" fmla="*/ 0 w 384"/>
                <a:gd name="T22" fmla="*/ 0 h 384"/>
                <a:gd name="T23" fmla="*/ 384 w 384"/>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84">
                  <a:moveTo>
                    <a:pt x="0" y="0"/>
                  </a:moveTo>
                  <a:lnTo>
                    <a:pt x="8" y="98"/>
                  </a:lnTo>
                  <a:lnTo>
                    <a:pt x="49" y="188"/>
                  </a:lnTo>
                  <a:lnTo>
                    <a:pt x="114" y="270"/>
                  </a:lnTo>
                  <a:lnTo>
                    <a:pt x="188" y="327"/>
                  </a:lnTo>
                  <a:lnTo>
                    <a:pt x="286" y="368"/>
                  </a:lnTo>
                  <a:lnTo>
                    <a:pt x="384" y="384"/>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 name="Group 55"/>
          <p:cNvGrpSpPr>
            <a:grpSpLocks/>
          </p:cNvGrpSpPr>
          <p:nvPr/>
        </p:nvGrpSpPr>
        <p:grpSpPr bwMode="auto">
          <a:xfrm>
            <a:off x="1819746" y="1016440"/>
            <a:ext cx="2438400" cy="2362200"/>
            <a:chOff x="1200" y="528"/>
            <a:chExt cx="1536" cy="1488"/>
          </a:xfrm>
        </p:grpSpPr>
        <p:sp>
          <p:nvSpPr>
            <p:cNvPr id="130110" name="Line 56"/>
            <p:cNvSpPr>
              <a:spLocks noChangeShapeType="1"/>
            </p:cNvSpPr>
            <p:nvPr/>
          </p:nvSpPr>
          <p:spPr bwMode="auto">
            <a:xfrm>
              <a:off x="1200" y="528"/>
              <a:ext cx="1536"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11" name="Line 57"/>
            <p:cNvSpPr>
              <a:spLocks noChangeShapeType="1"/>
            </p:cNvSpPr>
            <p:nvPr/>
          </p:nvSpPr>
          <p:spPr bwMode="auto">
            <a:xfrm>
              <a:off x="1200" y="528"/>
              <a:ext cx="0" cy="1488"/>
            </a:xfrm>
            <a:prstGeom prst="line">
              <a:avLst/>
            </a:prstGeom>
            <a:noFill/>
            <a:ln w="28575">
              <a:solidFill>
                <a:srgbClr val="FF0000"/>
              </a:solidFill>
              <a:prstDash val="dash"/>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58"/>
          <p:cNvGrpSpPr>
            <a:grpSpLocks/>
          </p:cNvGrpSpPr>
          <p:nvPr/>
        </p:nvGrpSpPr>
        <p:grpSpPr bwMode="auto">
          <a:xfrm>
            <a:off x="7839546" y="1545078"/>
            <a:ext cx="1068388" cy="3900487"/>
            <a:chOff x="4944" y="825"/>
            <a:chExt cx="673" cy="2457"/>
          </a:xfrm>
        </p:grpSpPr>
        <p:grpSp>
          <p:nvGrpSpPr>
            <p:cNvPr id="130097" name="Group 59"/>
            <p:cNvGrpSpPr>
              <a:grpSpLocks/>
            </p:cNvGrpSpPr>
            <p:nvPr/>
          </p:nvGrpSpPr>
          <p:grpSpPr bwMode="auto">
            <a:xfrm>
              <a:off x="4958" y="1175"/>
              <a:ext cx="432" cy="1748"/>
              <a:chOff x="5006" y="1070"/>
              <a:chExt cx="432" cy="1748"/>
            </a:xfrm>
          </p:grpSpPr>
          <p:sp>
            <p:nvSpPr>
              <p:cNvPr id="130108" name="Line 60"/>
              <p:cNvSpPr>
                <a:spLocks noChangeShapeType="1"/>
              </p:cNvSpPr>
              <p:nvPr/>
            </p:nvSpPr>
            <p:spPr bwMode="auto">
              <a:xfrm>
                <a:off x="5438" y="1725"/>
                <a:ext cx="0" cy="1093"/>
              </a:xfrm>
              <a:prstGeom prst="line">
                <a:avLst/>
              </a:prstGeom>
              <a:noFill/>
              <a:ln w="38100">
                <a:solidFill>
                  <a:srgbClr val="33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9" name="Line 61"/>
              <p:cNvSpPr>
                <a:spLocks noChangeShapeType="1"/>
              </p:cNvSpPr>
              <p:nvPr/>
            </p:nvSpPr>
            <p:spPr bwMode="auto">
              <a:xfrm>
                <a:off x="5006" y="1070"/>
                <a:ext cx="0" cy="1748"/>
              </a:xfrm>
              <a:prstGeom prst="line">
                <a:avLst/>
              </a:prstGeom>
              <a:noFill/>
              <a:ln w="38100">
                <a:solidFill>
                  <a:srgbClr val="3333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098" name="Line 62"/>
            <p:cNvSpPr>
              <a:spLocks noChangeShapeType="1"/>
            </p:cNvSpPr>
            <p:nvPr/>
          </p:nvSpPr>
          <p:spPr bwMode="auto">
            <a:xfrm>
              <a:off x="4944" y="825"/>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99" name="Line 63"/>
            <p:cNvSpPr>
              <a:spLocks noChangeShapeType="1"/>
            </p:cNvSpPr>
            <p:nvPr/>
          </p:nvSpPr>
          <p:spPr bwMode="auto">
            <a:xfrm>
              <a:off x="4944" y="1209"/>
              <a:ext cx="2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0" name="Line 64"/>
            <p:cNvSpPr>
              <a:spLocks noChangeShapeType="1"/>
            </p:cNvSpPr>
            <p:nvPr/>
          </p:nvSpPr>
          <p:spPr bwMode="auto">
            <a:xfrm>
              <a:off x="5184" y="825"/>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1" name="Line 65"/>
            <p:cNvSpPr>
              <a:spLocks noChangeShapeType="1"/>
            </p:cNvSpPr>
            <p:nvPr/>
          </p:nvSpPr>
          <p:spPr bwMode="auto">
            <a:xfrm>
              <a:off x="5184" y="825"/>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2" name="Line 66"/>
            <p:cNvSpPr>
              <a:spLocks noChangeShapeType="1"/>
            </p:cNvSpPr>
            <p:nvPr/>
          </p:nvSpPr>
          <p:spPr bwMode="auto">
            <a:xfrm>
              <a:off x="4944" y="2937"/>
              <a:ext cx="447"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3" name="Line 67"/>
            <p:cNvSpPr>
              <a:spLocks noChangeShapeType="1"/>
            </p:cNvSpPr>
            <p:nvPr/>
          </p:nvSpPr>
          <p:spPr bwMode="auto">
            <a:xfrm>
              <a:off x="5376" y="2937"/>
              <a:ext cx="0" cy="34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4" name="Line 68"/>
            <p:cNvSpPr>
              <a:spLocks noChangeShapeType="1"/>
            </p:cNvSpPr>
            <p:nvPr/>
          </p:nvSpPr>
          <p:spPr bwMode="auto">
            <a:xfrm>
              <a:off x="5376" y="3273"/>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5" name="Line 69"/>
            <p:cNvSpPr>
              <a:spLocks noChangeShapeType="1"/>
            </p:cNvSpPr>
            <p:nvPr/>
          </p:nvSpPr>
          <p:spPr bwMode="auto">
            <a:xfrm>
              <a:off x="4944" y="2937"/>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106" name="Freeform 70"/>
            <p:cNvSpPr>
              <a:spLocks/>
            </p:cNvSpPr>
            <p:nvPr/>
          </p:nvSpPr>
          <p:spPr bwMode="auto">
            <a:xfrm>
              <a:off x="5385" y="1911"/>
              <a:ext cx="232" cy="219"/>
            </a:xfrm>
            <a:custGeom>
              <a:avLst/>
              <a:gdLst>
                <a:gd name="T0" fmla="*/ 0 w 368"/>
                <a:gd name="T1" fmla="*/ 0 h 456"/>
                <a:gd name="T2" fmla="*/ 25 w 368"/>
                <a:gd name="T3" fmla="*/ 41 h 456"/>
                <a:gd name="T4" fmla="*/ 42 w 368"/>
                <a:gd name="T5" fmla="*/ 52 h 456"/>
                <a:gd name="T6" fmla="*/ 83 w 368"/>
                <a:gd name="T7" fmla="*/ 79 h 456"/>
                <a:gd name="T8" fmla="*/ 146 w 368"/>
                <a:gd name="T9" fmla="*/ 105 h 456"/>
                <a:gd name="T10" fmla="*/ 0 60000 65536"/>
                <a:gd name="T11" fmla="*/ 0 60000 65536"/>
                <a:gd name="T12" fmla="*/ 0 60000 65536"/>
                <a:gd name="T13" fmla="*/ 0 60000 65536"/>
                <a:gd name="T14" fmla="*/ 0 60000 65536"/>
                <a:gd name="T15" fmla="*/ 0 w 368"/>
                <a:gd name="T16" fmla="*/ 0 h 456"/>
                <a:gd name="T17" fmla="*/ 368 w 368"/>
                <a:gd name="T18" fmla="*/ 456 h 456"/>
              </a:gdLst>
              <a:ahLst/>
              <a:cxnLst>
                <a:cxn ang="T10">
                  <a:pos x="T0" y="T1"/>
                </a:cxn>
                <a:cxn ang="T11">
                  <a:pos x="T2" y="T3"/>
                </a:cxn>
                <a:cxn ang="T12">
                  <a:pos x="T4" y="T5"/>
                </a:cxn>
                <a:cxn ang="T13">
                  <a:pos x="T6" y="T7"/>
                </a:cxn>
                <a:cxn ang="T14">
                  <a:pos x="T8" y="T9"/>
                </a:cxn>
              </a:cxnLst>
              <a:rect l="T15" t="T16" r="T17" b="T18"/>
              <a:pathLst>
                <a:path w="368" h="456">
                  <a:moveTo>
                    <a:pt x="0" y="0"/>
                  </a:moveTo>
                  <a:cubicBezTo>
                    <a:pt x="20" y="60"/>
                    <a:pt x="36" y="120"/>
                    <a:pt x="64" y="176"/>
                  </a:cubicBezTo>
                  <a:cubicBezTo>
                    <a:pt x="79" y="206"/>
                    <a:pt x="82" y="197"/>
                    <a:pt x="104" y="224"/>
                  </a:cubicBezTo>
                  <a:cubicBezTo>
                    <a:pt x="138" y="265"/>
                    <a:pt x="174" y="303"/>
                    <a:pt x="208" y="344"/>
                  </a:cubicBezTo>
                  <a:cubicBezTo>
                    <a:pt x="249" y="393"/>
                    <a:pt x="296" y="456"/>
                    <a:pt x="368" y="456"/>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107" name="Freeform 71"/>
            <p:cNvSpPr>
              <a:spLocks/>
            </p:cNvSpPr>
            <p:nvPr/>
          </p:nvSpPr>
          <p:spPr bwMode="auto">
            <a:xfrm>
              <a:off x="4962" y="1929"/>
              <a:ext cx="458" cy="458"/>
            </a:xfrm>
            <a:custGeom>
              <a:avLst/>
              <a:gdLst>
                <a:gd name="T0" fmla="*/ 0 w 384"/>
                <a:gd name="T1" fmla="*/ 546 h 384"/>
                <a:gd name="T2" fmla="*/ 13 w 384"/>
                <a:gd name="T3" fmla="*/ 407 h 384"/>
                <a:gd name="T4" fmla="*/ 69 w 384"/>
                <a:gd name="T5" fmla="*/ 267 h 384"/>
                <a:gd name="T6" fmla="*/ 153 w 384"/>
                <a:gd name="T7" fmla="*/ 153 h 384"/>
                <a:gd name="T8" fmla="*/ 267 w 384"/>
                <a:gd name="T9" fmla="*/ 69 h 384"/>
                <a:gd name="T10" fmla="*/ 407 w 384"/>
                <a:gd name="T11" fmla="*/ 13 h 384"/>
                <a:gd name="T12" fmla="*/ 546 w 384"/>
                <a:gd name="T13" fmla="*/ 0 h 384"/>
                <a:gd name="T14" fmla="*/ 0 60000 65536"/>
                <a:gd name="T15" fmla="*/ 0 60000 65536"/>
                <a:gd name="T16" fmla="*/ 0 60000 65536"/>
                <a:gd name="T17" fmla="*/ 0 60000 65536"/>
                <a:gd name="T18" fmla="*/ 0 60000 65536"/>
                <a:gd name="T19" fmla="*/ 0 60000 65536"/>
                <a:gd name="T20" fmla="*/ 0 60000 65536"/>
                <a:gd name="T21" fmla="*/ 0 w 384"/>
                <a:gd name="T22" fmla="*/ 0 h 384"/>
                <a:gd name="T23" fmla="*/ 384 w 384"/>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84">
                  <a:moveTo>
                    <a:pt x="0" y="384"/>
                  </a:moveTo>
                  <a:lnTo>
                    <a:pt x="9" y="286"/>
                  </a:lnTo>
                  <a:lnTo>
                    <a:pt x="49" y="188"/>
                  </a:lnTo>
                  <a:lnTo>
                    <a:pt x="107" y="107"/>
                  </a:lnTo>
                  <a:lnTo>
                    <a:pt x="188" y="49"/>
                  </a:lnTo>
                  <a:lnTo>
                    <a:pt x="286" y="9"/>
                  </a:lnTo>
                  <a:lnTo>
                    <a:pt x="384"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72"/>
          <p:cNvGrpSpPr>
            <a:grpSpLocks/>
          </p:cNvGrpSpPr>
          <p:nvPr/>
        </p:nvGrpSpPr>
        <p:grpSpPr bwMode="auto">
          <a:xfrm>
            <a:off x="6163146" y="4874065"/>
            <a:ext cx="700088" cy="1047750"/>
            <a:chOff x="3888" y="2922"/>
            <a:chExt cx="441" cy="660"/>
          </a:xfrm>
        </p:grpSpPr>
        <p:sp>
          <p:nvSpPr>
            <p:cNvPr id="130092" name="Line 73"/>
            <p:cNvSpPr>
              <a:spLocks noChangeShapeType="1"/>
            </p:cNvSpPr>
            <p:nvPr/>
          </p:nvSpPr>
          <p:spPr bwMode="auto">
            <a:xfrm>
              <a:off x="3888" y="3453"/>
              <a:ext cx="432" cy="0"/>
            </a:xfrm>
            <a:prstGeom prst="line">
              <a:avLst/>
            </a:prstGeom>
            <a:noFill/>
            <a:ln w="38100">
              <a:solidFill>
                <a:srgbClr val="FF3300"/>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0093" name="Group 74"/>
            <p:cNvGrpSpPr>
              <a:grpSpLocks/>
            </p:cNvGrpSpPr>
            <p:nvPr/>
          </p:nvGrpSpPr>
          <p:grpSpPr bwMode="auto">
            <a:xfrm>
              <a:off x="3897" y="3294"/>
              <a:ext cx="432" cy="288"/>
              <a:chOff x="3936" y="3408"/>
              <a:chExt cx="432" cy="288"/>
            </a:xfrm>
          </p:grpSpPr>
          <p:sp>
            <p:nvSpPr>
              <p:cNvPr id="130095" name="Line 75"/>
              <p:cNvSpPr>
                <a:spLocks noChangeShapeType="1"/>
              </p:cNvSpPr>
              <p:nvPr/>
            </p:nvSpPr>
            <p:spPr bwMode="auto">
              <a:xfrm>
                <a:off x="3936" y="3408"/>
                <a:ext cx="0" cy="2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96" name="Line 76"/>
              <p:cNvSpPr>
                <a:spLocks noChangeShapeType="1"/>
              </p:cNvSpPr>
              <p:nvPr/>
            </p:nvSpPr>
            <p:spPr bwMode="auto">
              <a:xfrm>
                <a:off x="4368" y="3408"/>
                <a:ext cx="0" cy="2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0094" name="Rectangle 77"/>
            <p:cNvSpPr>
              <a:spLocks noChangeArrowheads="1"/>
            </p:cNvSpPr>
            <p:nvPr/>
          </p:nvSpPr>
          <p:spPr bwMode="auto">
            <a:xfrm>
              <a:off x="3966" y="2922"/>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3333CC"/>
                  </a:solidFill>
                </a:rPr>
                <a:t>t</a:t>
              </a:r>
              <a:r>
                <a:rPr lang="en-US" altLang="zh-CN" sz="2800" baseline="-25000">
                  <a:solidFill>
                    <a:srgbClr val="3333CC"/>
                  </a:solidFill>
                </a:rPr>
                <a:t>p</a:t>
              </a:r>
            </a:p>
          </p:txBody>
        </p:sp>
      </p:grpSp>
      <p:grpSp>
        <p:nvGrpSpPr>
          <p:cNvPr id="22" name="Group 78"/>
          <p:cNvGrpSpPr>
            <a:grpSpLocks/>
          </p:cNvGrpSpPr>
          <p:nvPr/>
        </p:nvGrpSpPr>
        <p:grpSpPr bwMode="auto">
          <a:xfrm>
            <a:off x="1591146" y="5216965"/>
            <a:ext cx="1581150" cy="942975"/>
            <a:chOff x="1008" y="3138"/>
            <a:chExt cx="996" cy="594"/>
          </a:xfrm>
        </p:grpSpPr>
        <p:sp>
          <p:nvSpPr>
            <p:cNvPr id="130087" name="AutoShape 79"/>
            <p:cNvSpPr>
              <a:spLocks noChangeArrowheads="1"/>
            </p:cNvSpPr>
            <p:nvPr/>
          </p:nvSpPr>
          <p:spPr bwMode="auto">
            <a:xfrm>
              <a:off x="1008" y="3381"/>
              <a:ext cx="252" cy="152"/>
            </a:xfrm>
            <a:prstGeom prst="rightArrow">
              <a:avLst>
                <a:gd name="adj1" fmla="val 50000"/>
                <a:gd name="adj2" fmla="val 4144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30088" name="Group 80"/>
            <p:cNvGrpSpPr>
              <a:grpSpLocks/>
            </p:cNvGrpSpPr>
            <p:nvPr/>
          </p:nvGrpSpPr>
          <p:grpSpPr bwMode="auto">
            <a:xfrm>
              <a:off x="1215" y="3138"/>
              <a:ext cx="789" cy="594"/>
              <a:chOff x="1179" y="3300"/>
              <a:chExt cx="789" cy="594"/>
            </a:xfrm>
          </p:grpSpPr>
          <p:sp>
            <p:nvSpPr>
              <p:cNvPr id="130089" name="Text Box 81"/>
              <p:cNvSpPr txBox="1">
                <a:spLocks noChangeArrowheads="1"/>
              </p:cNvSpPr>
              <p:nvPr/>
            </p:nvSpPr>
            <p:spPr bwMode="auto">
              <a:xfrm>
                <a:off x="1179" y="3300"/>
                <a:ext cx="7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 </a:t>
                </a:r>
                <a:r>
                  <a:rPr lang="en-US" altLang="zh-CN" sz="2800">
                    <a:solidFill>
                      <a:srgbClr val="FF3300"/>
                    </a:solidFill>
                  </a:rPr>
                  <a:t>= 0</a:t>
                </a:r>
                <a:endParaRPr lang="en-US" altLang="zh-CN" sz="2800">
                  <a:solidFill>
                    <a:srgbClr val="3333CC"/>
                  </a:solidFill>
                </a:endParaRPr>
              </a:p>
            </p:txBody>
          </p:sp>
          <p:sp>
            <p:nvSpPr>
              <p:cNvPr id="130090" name="Rectangle 82"/>
              <p:cNvSpPr>
                <a:spLocks noChangeArrowheads="1"/>
              </p:cNvSpPr>
              <p:nvPr/>
            </p:nvSpPr>
            <p:spPr bwMode="auto">
              <a:xfrm>
                <a:off x="1240" y="3567"/>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 </a:t>
                </a:r>
                <a:r>
                  <a:rPr lang="en-US" altLang="zh-CN" sz="2800">
                    <a:solidFill>
                      <a:srgbClr val="FF3300"/>
                    </a:solidFill>
                  </a:rPr>
                  <a:t>= 1</a:t>
                </a:r>
              </a:p>
            </p:txBody>
          </p:sp>
          <p:sp>
            <p:nvSpPr>
              <p:cNvPr id="130091" name="Line 83"/>
              <p:cNvSpPr>
                <a:spLocks noChangeShapeType="1"/>
              </p:cNvSpPr>
              <p:nvPr/>
            </p:nvSpPr>
            <p:spPr bwMode="auto">
              <a:xfrm>
                <a:off x="1332" y="3633"/>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 name="Group 84"/>
          <p:cNvGrpSpPr>
            <a:grpSpLocks/>
          </p:cNvGrpSpPr>
          <p:nvPr/>
        </p:nvGrpSpPr>
        <p:grpSpPr bwMode="auto">
          <a:xfrm>
            <a:off x="448146" y="5202678"/>
            <a:ext cx="1284288" cy="938212"/>
            <a:chOff x="243" y="3264"/>
            <a:chExt cx="809" cy="591"/>
          </a:xfrm>
        </p:grpSpPr>
        <p:sp>
          <p:nvSpPr>
            <p:cNvPr id="130083" name="Rectangle 85"/>
            <p:cNvSpPr>
              <a:spLocks noChangeArrowheads="1"/>
            </p:cNvSpPr>
            <p:nvPr/>
          </p:nvSpPr>
          <p:spPr bwMode="auto">
            <a:xfrm>
              <a:off x="243" y="3264"/>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R</a:t>
              </a:r>
              <a:r>
                <a:rPr lang="en-US" altLang="zh-CN" sz="2800" baseline="-25000">
                  <a:solidFill>
                    <a:schemeClr val="accent2"/>
                  </a:solidFill>
                </a:rPr>
                <a:t>D</a:t>
              </a:r>
              <a:r>
                <a:rPr lang="en-US" altLang="zh-CN" sz="2800">
                  <a:solidFill>
                    <a:schemeClr val="accent2"/>
                  </a:solidFill>
                </a:rPr>
                <a:t>=0</a:t>
              </a:r>
              <a:endParaRPr lang="en-US" altLang="zh-CN" sz="2800" baseline="-25000">
                <a:solidFill>
                  <a:schemeClr val="accent2"/>
                </a:solidFill>
              </a:endParaRPr>
            </a:p>
          </p:txBody>
        </p:sp>
        <p:sp>
          <p:nvSpPr>
            <p:cNvPr id="130084" name="Rectangle 86"/>
            <p:cNvSpPr>
              <a:spLocks noChangeArrowheads="1"/>
            </p:cNvSpPr>
            <p:nvPr/>
          </p:nvSpPr>
          <p:spPr bwMode="auto">
            <a:xfrm>
              <a:off x="300" y="3528"/>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rPr>
                <a:t>S</a:t>
              </a:r>
              <a:r>
                <a:rPr lang="en-US" altLang="zh-CN" sz="2800" baseline="-25000">
                  <a:solidFill>
                    <a:schemeClr val="accent2"/>
                  </a:solidFill>
                </a:rPr>
                <a:t>D</a:t>
              </a:r>
              <a:r>
                <a:rPr lang="en-US" altLang="zh-CN" sz="2800">
                  <a:solidFill>
                    <a:schemeClr val="accent2"/>
                  </a:solidFill>
                </a:rPr>
                <a:t>=1</a:t>
              </a:r>
            </a:p>
          </p:txBody>
        </p:sp>
        <p:sp>
          <p:nvSpPr>
            <p:cNvPr id="130085" name="Line 87"/>
            <p:cNvSpPr>
              <a:spLocks noChangeShapeType="1"/>
            </p:cNvSpPr>
            <p:nvPr/>
          </p:nvSpPr>
          <p:spPr bwMode="auto">
            <a:xfrm>
              <a:off x="420" y="3324"/>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86" name="Line 88"/>
            <p:cNvSpPr>
              <a:spLocks noChangeShapeType="1"/>
            </p:cNvSpPr>
            <p:nvPr/>
          </p:nvSpPr>
          <p:spPr bwMode="auto">
            <a:xfrm>
              <a:off x="429" y="3589"/>
              <a:ext cx="11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 name="Group 89"/>
          <p:cNvGrpSpPr>
            <a:grpSpLocks/>
          </p:cNvGrpSpPr>
          <p:nvPr/>
        </p:nvGrpSpPr>
        <p:grpSpPr bwMode="auto">
          <a:xfrm>
            <a:off x="1591146" y="4050153"/>
            <a:ext cx="1514475" cy="957262"/>
            <a:chOff x="1062" y="2400"/>
            <a:chExt cx="954" cy="603"/>
          </a:xfrm>
        </p:grpSpPr>
        <p:sp>
          <p:nvSpPr>
            <p:cNvPr id="130079" name="Text Box 90"/>
            <p:cNvSpPr txBox="1">
              <a:spLocks noChangeArrowheads="1"/>
            </p:cNvSpPr>
            <p:nvPr/>
          </p:nvSpPr>
          <p:spPr bwMode="auto">
            <a:xfrm>
              <a:off x="1296" y="2400"/>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 </a:t>
              </a:r>
              <a:r>
                <a:rPr lang="en-US" altLang="zh-CN" sz="2800">
                  <a:solidFill>
                    <a:srgbClr val="FF3300"/>
                  </a:solidFill>
                </a:rPr>
                <a:t>= 1</a:t>
              </a:r>
              <a:endParaRPr lang="en-US" altLang="zh-CN" sz="2800">
                <a:solidFill>
                  <a:srgbClr val="3333CC"/>
                </a:solidFill>
              </a:endParaRPr>
            </a:p>
          </p:txBody>
        </p:sp>
        <p:sp>
          <p:nvSpPr>
            <p:cNvPr id="130080" name="Rectangle 91"/>
            <p:cNvSpPr>
              <a:spLocks noChangeArrowheads="1"/>
            </p:cNvSpPr>
            <p:nvPr/>
          </p:nvSpPr>
          <p:spPr bwMode="auto">
            <a:xfrm>
              <a:off x="1321" y="2676"/>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rPr>
                <a:t>Q </a:t>
              </a:r>
              <a:r>
                <a:rPr lang="en-US" altLang="zh-CN" sz="2800">
                  <a:solidFill>
                    <a:srgbClr val="FF3300"/>
                  </a:solidFill>
                </a:rPr>
                <a:t>= 0</a:t>
              </a:r>
            </a:p>
          </p:txBody>
        </p:sp>
        <p:sp>
          <p:nvSpPr>
            <p:cNvPr id="130081" name="Line 92"/>
            <p:cNvSpPr>
              <a:spLocks noChangeShapeType="1"/>
            </p:cNvSpPr>
            <p:nvPr/>
          </p:nvSpPr>
          <p:spPr bwMode="auto">
            <a:xfrm>
              <a:off x="1413" y="2733"/>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82" name="AutoShape 93"/>
            <p:cNvSpPr>
              <a:spLocks noChangeArrowheads="1"/>
            </p:cNvSpPr>
            <p:nvPr/>
          </p:nvSpPr>
          <p:spPr bwMode="auto">
            <a:xfrm>
              <a:off x="1062" y="2640"/>
              <a:ext cx="252" cy="152"/>
            </a:xfrm>
            <a:prstGeom prst="rightArrow">
              <a:avLst>
                <a:gd name="adj1" fmla="val 50000"/>
                <a:gd name="adj2" fmla="val 4144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 name="Group 94"/>
          <p:cNvGrpSpPr>
            <a:grpSpLocks/>
          </p:cNvGrpSpPr>
          <p:nvPr/>
        </p:nvGrpSpPr>
        <p:grpSpPr bwMode="auto">
          <a:xfrm>
            <a:off x="3048471" y="5312215"/>
            <a:ext cx="1905000" cy="860425"/>
            <a:chOff x="1920" y="2427"/>
            <a:chExt cx="1200" cy="542"/>
          </a:xfrm>
        </p:grpSpPr>
        <p:sp>
          <p:nvSpPr>
            <p:cNvPr id="130077" name="AutoShape 95"/>
            <p:cNvSpPr>
              <a:spLocks noChangeArrowheads="1"/>
            </p:cNvSpPr>
            <p:nvPr/>
          </p:nvSpPr>
          <p:spPr bwMode="auto">
            <a:xfrm>
              <a:off x="1920" y="2640"/>
              <a:ext cx="240" cy="144"/>
            </a:xfrm>
            <a:prstGeom prst="rightArrow">
              <a:avLst>
                <a:gd name="adj1" fmla="val 50000"/>
                <a:gd name="adj2" fmla="val 41667"/>
              </a:avLst>
            </a:prstGeom>
            <a:solidFill>
              <a:srgbClr val="009999"/>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078" name="Text Box 96"/>
            <p:cNvSpPr txBox="1">
              <a:spLocks noChangeArrowheads="1"/>
            </p:cNvSpPr>
            <p:nvPr/>
          </p:nvSpPr>
          <p:spPr bwMode="auto">
            <a:xfrm>
              <a:off x="2208" y="2427"/>
              <a:ext cx="91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800">
                  <a:solidFill>
                    <a:srgbClr val="3333CC"/>
                  </a:solidFill>
                </a:rPr>
                <a:t>T</a:t>
              </a:r>
              <a:r>
                <a:rPr lang="zh-CN" altLang="en-US" sz="2800">
                  <a:solidFill>
                    <a:srgbClr val="3333CC"/>
                  </a:solidFill>
                </a:rPr>
                <a:t>导通</a:t>
              </a:r>
              <a:endParaRPr lang="zh-CN" altLang="zh-CN" sz="2800">
                <a:solidFill>
                  <a:srgbClr val="3333CC"/>
                </a:solidFill>
              </a:endParaRPr>
            </a:p>
            <a:p>
              <a:pPr eaLnBrk="1" hangingPunct="1">
                <a:lnSpc>
                  <a:spcPct val="90000"/>
                </a:lnSpc>
              </a:pPr>
              <a:r>
                <a:rPr lang="en-US" altLang="zh-CN" sz="2800" i="1">
                  <a:solidFill>
                    <a:srgbClr val="3333CC"/>
                  </a:solidFill>
                </a:rPr>
                <a:t>C</a:t>
              </a:r>
              <a:r>
                <a:rPr lang="zh-CN" altLang="zh-CN" sz="2800">
                  <a:solidFill>
                    <a:srgbClr val="3333CC"/>
                  </a:solidFill>
                </a:rPr>
                <a:t>放电</a:t>
              </a:r>
              <a:endParaRPr lang="zh-CN" altLang="en-US" sz="2800">
                <a:solidFill>
                  <a:srgbClr val="3333CC"/>
                </a:solidFill>
              </a:endParaRPr>
            </a:p>
          </p:txBody>
        </p:sp>
      </p:grpSp>
      <p:sp>
        <p:nvSpPr>
          <p:cNvPr id="334945" name="Rectangle 97"/>
          <p:cNvSpPr>
            <a:spLocks noChangeArrowheads="1"/>
          </p:cNvSpPr>
          <p:nvPr/>
        </p:nvSpPr>
        <p:spPr bwMode="auto">
          <a:xfrm>
            <a:off x="676746" y="5188390"/>
            <a:ext cx="3873500" cy="1069975"/>
          </a:xfrm>
          <a:prstGeom prst="rect">
            <a:avLst/>
          </a:prstGeom>
          <a:solidFill>
            <a:srgbClr val="FFFFCC"/>
          </a:solidFill>
          <a:ln w="38100">
            <a:solidFill>
              <a:srgbClr val="FF33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zh-CN" altLang="en-US" sz="2800">
                <a:solidFill>
                  <a:srgbClr val="000099"/>
                </a:solidFill>
              </a:rPr>
              <a:t>因此暂稳态的长短</a:t>
            </a:r>
          </a:p>
          <a:p>
            <a:pPr algn="ctr" eaLnBrk="1" hangingPunct="1">
              <a:lnSpc>
                <a:spcPct val="110000"/>
              </a:lnSpc>
            </a:pPr>
            <a:r>
              <a:rPr lang="zh-CN" altLang="en-US" sz="2800">
                <a:solidFill>
                  <a:srgbClr val="000099"/>
                </a:solidFill>
              </a:rPr>
              <a:t>取决于</a:t>
            </a:r>
            <a:r>
              <a:rPr lang="en-US" altLang="zh-CN" sz="2800" i="1">
                <a:solidFill>
                  <a:srgbClr val="CC0000"/>
                </a:solidFill>
              </a:rPr>
              <a:t>RC</a:t>
            </a:r>
            <a:r>
              <a:rPr lang="zh-CN" altLang="en-US" sz="2800">
                <a:solidFill>
                  <a:srgbClr val="000099"/>
                </a:solidFill>
              </a:rPr>
              <a:t>时间常数</a:t>
            </a:r>
          </a:p>
        </p:txBody>
      </p:sp>
      <p:sp>
        <p:nvSpPr>
          <p:cNvPr id="334946" name="AutoShape 98"/>
          <p:cNvSpPr>
            <a:spLocks noChangeArrowheads="1"/>
          </p:cNvSpPr>
          <p:nvPr/>
        </p:nvSpPr>
        <p:spPr bwMode="auto">
          <a:xfrm>
            <a:off x="6620346" y="4121590"/>
            <a:ext cx="1600200" cy="609600"/>
          </a:xfrm>
          <a:prstGeom prst="wedgeEllipseCallout">
            <a:avLst>
              <a:gd name="adj1" fmla="val -49375"/>
              <a:gd name="adj2" fmla="val 119009"/>
            </a:avLst>
          </a:prstGeom>
          <a:solidFill>
            <a:srgbClr val="FFFFCC"/>
          </a:solidFill>
          <a:ln w="28575">
            <a:solidFill>
              <a:srgbClr val="006600"/>
            </a:solidFill>
            <a:miter lim="800000"/>
            <a:headEnd/>
            <a:tailEnd/>
          </a:ln>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accent2"/>
                </a:solidFill>
              </a:rPr>
              <a:t>暂稳态</a:t>
            </a:r>
          </a:p>
        </p:txBody>
      </p:sp>
      <p:pic>
        <p:nvPicPr>
          <p:cNvPr id="130076" name="Picture 145" descr="图片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696" y="378265"/>
            <a:ext cx="483076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223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4891"/>
                                        </p:tgtEl>
                                        <p:attrNameLst>
                                          <p:attrName>style.visibility</p:attrName>
                                        </p:attrNameLst>
                                      </p:cBhvr>
                                      <p:to>
                                        <p:strVal val="visible"/>
                                      </p:to>
                                    </p:set>
                                    <p:animEffect transition="in" filter="wipe(up)">
                                      <p:cBhvr>
                                        <p:cTn id="17" dur="500"/>
                                        <p:tgtEl>
                                          <p:spTgt spid="3348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trips(down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4899"/>
                                        </p:tgtEl>
                                        <p:attrNameLst>
                                          <p:attrName>style.visibility</p:attrName>
                                        </p:attrNameLst>
                                      </p:cBhvr>
                                      <p:to>
                                        <p:strVal val="visible"/>
                                      </p:to>
                                    </p:set>
                                    <p:animEffect transition="in" filter="wipe(left)">
                                      <p:cBhvr>
                                        <p:cTn id="42" dur="500"/>
                                        <p:tgtEl>
                                          <p:spTgt spid="334899"/>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34892"/>
                                        </p:tgtEl>
                                        <p:attrNameLst>
                                          <p:attrName>style.visibility</p:attrName>
                                        </p:attrNameLst>
                                      </p:cBhvr>
                                      <p:to>
                                        <p:strVal val="visible"/>
                                      </p:to>
                                    </p:set>
                                    <p:animEffect transition="in" filter="wipe(up)">
                                      <p:cBhvr>
                                        <p:cTn id="61" dur="500"/>
                                        <p:tgtEl>
                                          <p:spTgt spid="334892"/>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left)">
                                      <p:cBhvr>
                                        <p:cTn id="70" dur="500"/>
                                        <p:tgtEl>
                                          <p:spTgt spid="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500" fill="hold"/>
                                        <p:tgtEl>
                                          <p:spTgt spid="20"/>
                                        </p:tgtEl>
                                        <p:attrNameLst>
                                          <p:attrName>ppt_w</p:attrName>
                                        </p:attrNameLst>
                                      </p:cBhvr>
                                      <p:tavLst>
                                        <p:tav tm="0">
                                          <p:val>
                                            <p:fltVal val="0"/>
                                          </p:val>
                                        </p:tav>
                                        <p:tav tm="100000">
                                          <p:val>
                                            <p:strVal val="#ppt_w"/>
                                          </p:val>
                                        </p:tav>
                                      </p:tavLst>
                                    </p:anim>
                                    <p:anim calcmode="lin" valueType="num">
                                      <p:cBhvr>
                                        <p:cTn id="86" dur="500" fill="hold"/>
                                        <p:tgtEl>
                                          <p:spTgt spid="20"/>
                                        </p:tgtEl>
                                        <p:attrNameLst>
                                          <p:attrName>ppt_h</p:attrName>
                                        </p:attrNameLst>
                                      </p:cBhvr>
                                      <p:tavLst>
                                        <p:tav tm="0">
                                          <p:val>
                                            <p:strVal val="#ppt_h"/>
                                          </p:val>
                                        </p:tav>
                                        <p:tav tm="100000">
                                          <p:val>
                                            <p:strVal val="#ppt_h"/>
                                          </p:val>
                                        </p:tav>
                                      </p:tavLst>
                                    </p:anim>
                                  </p:childTnLst>
                                </p:cTn>
                              </p:par>
                            </p:childTnLst>
                          </p:cTn>
                        </p:par>
                        <p:par>
                          <p:cTn id="87" fill="hold" nodeType="afterGroup">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334946"/>
                                        </p:tgtEl>
                                        <p:attrNameLst>
                                          <p:attrName>style.visibility</p:attrName>
                                        </p:attrNameLst>
                                      </p:cBhvr>
                                      <p:to>
                                        <p:strVal val="visible"/>
                                      </p:to>
                                    </p:set>
                                    <p:animEffect transition="in" filter="wipe(up)">
                                      <p:cBhvr>
                                        <p:cTn id="90" dur="500"/>
                                        <p:tgtEl>
                                          <p:spTgt spid="33494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left)">
                                      <p:cBhvr>
                                        <p:cTn id="95" dur="500"/>
                                        <p:tgtEl>
                                          <p:spTgt spid="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34945"/>
                                        </p:tgtEl>
                                        <p:attrNameLst>
                                          <p:attrName>style.visibility</p:attrName>
                                        </p:attrNameLst>
                                      </p:cBhvr>
                                      <p:to>
                                        <p:strVal val="visible"/>
                                      </p:to>
                                    </p:set>
                                    <p:animEffect transition="in" filter="wipe(left)">
                                      <p:cBhvr>
                                        <p:cTn id="100" dur="500"/>
                                        <p:tgtEl>
                                          <p:spTgt spid="334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91" grpId="0" animBg="1"/>
      <p:bldP spid="334892" grpId="0" animBg="1"/>
      <p:bldP spid="334899" grpId="0" animBg="1"/>
      <p:bldP spid="334945" grpId="0" animBg="1" autoUpdateAnimBg="0"/>
      <p:bldP spid="334946"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ChangeArrowheads="1"/>
          </p:cNvSpPr>
          <p:nvPr/>
        </p:nvSpPr>
        <p:spPr bwMode="auto">
          <a:xfrm>
            <a:off x="533400" y="5257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tx2"/>
                </a:solidFill>
              </a:rPr>
              <a:t>    </a:t>
            </a:r>
            <a:r>
              <a:rPr lang="zh-CN" altLang="en-US">
                <a:solidFill>
                  <a:schemeClr val="tx2"/>
                </a:solidFill>
              </a:rPr>
              <a:t>单稳态触发器</a:t>
            </a:r>
            <a:br>
              <a:rPr lang="zh-CN" altLang="en-US">
                <a:solidFill>
                  <a:schemeClr val="tx2"/>
                </a:solidFill>
              </a:rPr>
            </a:br>
            <a:r>
              <a:rPr lang="en-US" altLang="zh-CN">
                <a:solidFill>
                  <a:schemeClr val="tx2"/>
                </a:solidFill>
              </a:rPr>
              <a:t>(a) </a:t>
            </a:r>
            <a:r>
              <a:rPr lang="zh-CN" altLang="en-US">
                <a:solidFill>
                  <a:schemeClr val="tx2"/>
                </a:solidFill>
              </a:rPr>
              <a:t>电路；</a:t>
            </a:r>
            <a:r>
              <a:rPr lang="en-US" altLang="zh-CN">
                <a:solidFill>
                  <a:schemeClr val="tx2"/>
                </a:solidFill>
              </a:rPr>
              <a:t>(b) </a:t>
            </a:r>
            <a:r>
              <a:rPr lang="zh-CN" altLang="en-US">
                <a:solidFill>
                  <a:schemeClr val="tx2"/>
                </a:solidFill>
              </a:rPr>
              <a:t>输入输出波形</a:t>
            </a:r>
          </a:p>
        </p:txBody>
      </p:sp>
      <p:pic>
        <p:nvPicPr>
          <p:cNvPr id="337135" name="Picture 239" descr="图片7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620713"/>
            <a:ext cx="854075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854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7135"/>
                                        </p:tgtEl>
                                        <p:attrNameLst>
                                          <p:attrName>style.visibility</p:attrName>
                                        </p:attrNameLst>
                                      </p:cBhvr>
                                      <p:to>
                                        <p:strVal val="visible"/>
                                      </p:to>
                                    </p:set>
                                    <p:animEffect transition="in" filter="wipe(left)">
                                      <p:cBhvr>
                                        <p:cTn id="7" dur="1000"/>
                                        <p:tgtEl>
                                          <p:spTgt spid="3371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6898"/>
                                        </p:tgtEl>
                                        <p:attrNameLst>
                                          <p:attrName>style.visibility</p:attrName>
                                        </p:attrNameLst>
                                      </p:cBhvr>
                                      <p:to>
                                        <p:strVal val="visible"/>
                                      </p:to>
                                    </p:set>
                                    <p:animEffect transition="in" filter="wipe(left)">
                                      <p:cBhvr>
                                        <p:cTn id="10" dur="1000"/>
                                        <p:tgtEl>
                                          <p:spTgt spid="336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152400" y="547688"/>
            <a:ext cx="60960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例</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单稳态触发器构成定时检测</a:t>
            </a:r>
            <a:endParaRPr lang="zh-CN" altLang="en-US" sz="2800" b="1">
              <a:solidFill>
                <a:srgbClr val="FF3300"/>
              </a:solidFill>
              <a:latin typeface="Times New Roman" panose="02020603050405020304" pitchFamily="18" charset="0"/>
              <a:cs typeface="Times New Roman" panose="02020603050405020304" pitchFamily="18" charset="0"/>
            </a:endParaRPr>
          </a:p>
        </p:txBody>
      </p:sp>
      <p:grpSp>
        <p:nvGrpSpPr>
          <p:cNvPr id="2" name="Group 24"/>
          <p:cNvGrpSpPr>
            <a:grpSpLocks/>
          </p:cNvGrpSpPr>
          <p:nvPr/>
        </p:nvGrpSpPr>
        <p:grpSpPr bwMode="auto">
          <a:xfrm>
            <a:off x="4746625" y="992188"/>
            <a:ext cx="3998913" cy="5195887"/>
            <a:chOff x="3001" y="510"/>
            <a:chExt cx="2519" cy="3273"/>
          </a:xfrm>
        </p:grpSpPr>
        <p:grpSp>
          <p:nvGrpSpPr>
            <p:cNvPr id="132148" name="Group 25"/>
            <p:cNvGrpSpPr>
              <a:grpSpLocks/>
            </p:cNvGrpSpPr>
            <p:nvPr/>
          </p:nvGrpSpPr>
          <p:grpSpPr bwMode="auto">
            <a:xfrm>
              <a:off x="3032" y="510"/>
              <a:ext cx="2488" cy="825"/>
              <a:chOff x="3032" y="510"/>
              <a:chExt cx="2488" cy="825"/>
            </a:xfrm>
          </p:grpSpPr>
          <p:sp>
            <p:nvSpPr>
              <p:cNvPr id="132164" name="Line 26"/>
              <p:cNvSpPr>
                <a:spLocks noChangeShapeType="1"/>
              </p:cNvSpPr>
              <p:nvPr/>
            </p:nvSpPr>
            <p:spPr bwMode="auto">
              <a:xfrm>
                <a:off x="336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65" name="Rectangle 27"/>
              <p:cNvSpPr>
                <a:spLocks noChangeArrowheads="1"/>
              </p:cNvSpPr>
              <p:nvPr/>
            </p:nvSpPr>
            <p:spPr bwMode="auto">
              <a:xfrm>
                <a:off x="3032" y="51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3200" baseline="-25000">
                    <a:cs typeface="Times New Roman" panose="02020603050405020304" pitchFamily="18" charset="0"/>
                  </a:rPr>
                  <a:t>i</a:t>
                </a:r>
              </a:p>
            </p:txBody>
          </p:sp>
          <p:sp>
            <p:nvSpPr>
              <p:cNvPr id="132166" name="Text Box 28"/>
              <p:cNvSpPr txBox="1">
                <a:spLocks noChangeArrowheads="1"/>
              </p:cNvSpPr>
              <p:nvPr/>
            </p:nvSpPr>
            <p:spPr bwMode="auto">
              <a:xfrm>
                <a:off x="5232" y="100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sp>
            <p:nvSpPr>
              <p:cNvPr id="132167" name="Line 29"/>
              <p:cNvSpPr>
                <a:spLocks noChangeShapeType="1"/>
              </p:cNvSpPr>
              <p:nvPr/>
            </p:nvSpPr>
            <p:spPr bwMode="auto">
              <a:xfrm flipV="1">
                <a:off x="3360" y="624"/>
                <a:ext cx="0" cy="62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49" name="Group 30"/>
            <p:cNvGrpSpPr>
              <a:grpSpLocks/>
            </p:cNvGrpSpPr>
            <p:nvPr/>
          </p:nvGrpSpPr>
          <p:grpSpPr bwMode="auto">
            <a:xfrm>
              <a:off x="3005" y="1326"/>
              <a:ext cx="2515" cy="825"/>
              <a:chOff x="3005" y="510"/>
              <a:chExt cx="2515" cy="825"/>
            </a:xfrm>
          </p:grpSpPr>
          <p:sp>
            <p:nvSpPr>
              <p:cNvPr id="132160" name="Line 31"/>
              <p:cNvSpPr>
                <a:spLocks noChangeShapeType="1"/>
              </p:cNvSpPr>
              <p:nvPr/>
            </p:nvSpPr>
            <p:spPr bwMode="auto">
              <a:xfrm>
                <a:off x="336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61" name="Rectangle 32"/>
              <p:cNvSpPr>
                <a:spLocks noChangeArrowheads="1"/>
              </p:cNvSpPr>
              <p:nvPr/>
            </p:nvSpPr>
            <p:spPr bwMode="auto">
              <a:xfrm>
                <a:off x="3005" y="510"/>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2800" baseline="-25000">
                    <a:cs typeface="Times New Roman" panose="02020603050405020304" pitchFamily="18" charset="0"/>
                  </a:rPr>
                  <a:t>B</a:t>
                </a:r>
              </a:p>
            </p:txBody>
          </p:sp>
          <p:sp>
            <p:nvSpPr>
              <p:cNvPr id="132162" name="Text Box 33"/>
              <p:cNvSpPr txBox="1">
                <a:spLocks noChangeArrowheads="1"/>
              </p:cNvSpPr>
              <p:nvPr/>
            </p:nvSpPr>
            <p:spPr bwMode="auto">
              <a:xfrm>
                <a:off x="5232" y="100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sp>
            <p:nvSpPr>
              <p:cNvPr id="132163" name="Line 34"/>
              <p:cNvSpPr>
                <a:spLocks noChangeShapeType="1"/>
              </p:cNvSpPr>
              <p:nvPr/>
            </p:nvSpPr>
            <p:spPr bwMode="auto">
              <a:xfrm flipV="1">
                <a:off x="3360" y="624"/>
                <a:ext cx="0" cy="62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50" name="Group 35"/>
            <p:cNvGrpSpPr>
              <a:grpSpLocks/>
            </p:cNvGrpSpPr>
            <p:nvPr/>
          </p:nvGrpSpPr>
          <p:grpSpPr bwMode="auto">
            <a:xfrm>
              <a:off x="3011" y="2958"/>
              <a:ext cx="2509" cy="825"/>
              <a:chOff x="3011" y="510"/>
              <a:chExt cx="2509" cy="825"/>
            </a:xfrm>
          </p:grpSpPr>
          <p:sp>
            <p:nvSpPr>
              <p:cNvPr id="132156" name="Line 36"/>
              <p:cNvSpPr>
                <a:spLocks noChangeShapeType="1"/>
              </p:cNvSpPr>
              <p:nvPr/>
            </p:nvSpPr>
            <p:spPr bwMode="auto">
              <a:xfrm>
                <a:off x="336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57" name="Rectangle 37"/>
              <p:cNvSpPr>
                <a:spLocks noChangeArrowheads="1"/>
              </p:cNvSpPr>
              <p:nvPr/>
            </p:nvSpPr>
            <p:spPr bwMode="auto">
              <a:xfrm>
                <a:off x="3011" y="510"/>
                <a:ext cx="3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3200" baseline="-25000">
                    <a:cs typeface="Times New Roman" panose="02020603050405020304" pitchFamily="18" charset="0"/>
                  </a:rPr>
                  <a:t>o</a:t>
                </a:r>
              </a:p>
            </p:txBody>
          </p:sp>
          <p:sp>
            <p:nvSpPr>
              <p:cNvPr id="132158" name="Text Box 38"/>
              <p:cNvSpPr txBox="1">
                <a:spLocks noChangeArrowheads="1"/>
              </p:cNvSpPr>
              <p:nvPr/>
            </p:nvSpPr>
            <p:spPr bwMode="auto">
              <a:xfrm>
                <a:off x="5232" y="100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sp>
            <p:nvSpPr>
              <p:cNvPr id="132159" name="Line 39"/>
              <p:cNvSpPr>
                <a:spLocks noChangeShapeType="1"/>
              </p:cNvSpPr>
              <p:nvPr/>
            </p:nvSpPr>
            <p:spPr bwMode="auto">
              <a:xfrm flipV="1">
                <a:off x="3360" y="624"/>
                <a:ext cx="0" cy="62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51" name="Group 40"/>
            <p:cNvGrpSpPr>
              <a:grpSpLocks/>
            </p:cNvGrpSpPr>
            <p:nvPr/>
          </p:nvGrpSpPr>
          <p:grpSpPr bwMode="auto">
            <a:xfrm>
              <a:off x="3001" y="2094"/>
              <a:ext cx="2519" cy="825"/>
              <a:chOff x="3001" y="510"/>
              <a:chExt cx="2519" cy="825"/>
            </a:xfrm>
          </p:grpSpPr>
          <p:sp>
            <p:nvSpPr>
              <p:cNvPr id="132152" name="Line 41"/>
              <p:cNvSpPr>
                <a:spLocks noChangeShapeType="1"/>
              </p:cNvSpPr>
              <p:nvPr/>
            </p:nvSpPr>
            <p:spPr bwMode="auto">
              <a:xfrm>
                <a:off x="336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53" name="Rectangle 42"/>
              <p:cNvSpPr>
                <a:spLocks noChangeArrowheads="1"/>
              </p:cNvSpPr>
              <p:nvPr/>
            </p:nvSpPr>
            <p:spPr bwMode="auto">
              <a:xfrm>
                <a:off x="3001" y="510"/>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2800" baseline="-25000">
                    <a:cs typeface="Times New Roman" panose="02020603050405020304" pitchFamily="18" charset="0"/>
                  </a:rPr>
                  <a:t>A</a:t>
                </a:r>
              </a:p>
            </p:txBody>
          </p:sp>
          <p:sp>
            <p:nvSpPr>
              <p:cNvPr id="132154" name="Text Box 43"/>
              <p:cNvSpPr txBox="1">
                <a:spLocks noChangeArrowheads="1"/>
              </p:cNvSpPr>
              <p:nvPr/>
            </p:nvSpPr>
            <p:spPr bwMode="auto">
              <a:xfrm>
                <a:off x="5232" y="100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sp>
            <p:nvSpPr>
              <p:cNvPr id="132155" name="Line 44"/>
              <p:cNvSpPr>
                <a:spLocks noChangeShapeType="1"/>
              </p:cNvSpPr>
              <p:nvPr/>
            </p:nvSpPr>
            <p:spPr bwMode="auto">
              <a:xfrm flipV="1">
                <a:off x="3360" y="624"/>
                <a:ext cx="0" cy="62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7" name="Group 45"/>
          <p:cNvGrpSpPr>
            <a:grpSpLocks/>
          </p:cNvGrpSpPr>
          <p:nvPr/>
        </p:nvGrpSpPr>
        <p:grpSpPr bwMode="auto">
          <a:xfrm>
            <a:off x="5334000" y="1468438"/>
            <a:ext cx="2667000" cy="533400"/>
            <a:chOff x="3360" y="768"/>
            <a:chExt cx="1680" cy="336"/>
          </a:xfrm>
        </p:grpSpPr>
        <p:sp>
          <p:nvSpPr>
            <p:cNvPr id="132143" name="Line 46"/>
            <p:cNvSpPr>
              <a:spLocks noChangeShapeType="1"/>
            </p:cNvSpPr>
            <p:nvPr/>
          </p:nvSpPr>
          <p:spPr bwMode="auto">
            <a:xfrm>
              <a:off x="3360" y="768"/>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4" name="Line 47"/>
            <p:cNvSpPr>
              <a:spLocks noChangeShapeType="1"/>
            </p:cNvSpPr>
            <p:nvPr/>
          </p:nvSpPr>
          <p:spPr bwMode="auto">
            <a:xfrm>
              <a:off x="3888" y="768"/>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5" name="Line 48"/>
            <p:cNvSpPr>
              <a:spLocks noChangeShapeType="1"/>
            </p:cNvSpPr>
            <p:nvPr/>
          </p:nvSpPr>
          <p:spPr bwMode="auto">
            <a:xfrm>
              <a:off x="3888" y="1104"/>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6" name="Line 49"/>
            <p:cNvSpPr>
              <a:spLocks noChangeShapeType="1"/>
            </p:cNvSpPr>
            <p:nvPr/>
          </p:nvSpPr>
          <p:spPr bwMode="auto">
            <a:xfrm>
              <a:off x="4128" y="768"/>
              <a:ext cx="91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7" name="Line 50"/>
            <p:cNvSpPr>
              <a:spLocks noChangeShapeType="1"/>
            </p:cNvSpPr>
            <p:nvPr/>
          </p:nvSpPr>
          <p:spPr bwMode="auto">
            <a:xfrm>
              <a:off x="4128" y="768"/>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38995" name="Line 51"/>
          <p:cNvSpPr>
            <a:spLocks noChangeShapeType="1"/>
          </p:cNvSpPr>
          <p:nvPr/>
        </p:nvSpPr>
        <p:spPr bwMode="auto">
          <a:xfrm>
            <a:off x="6172200" y="2001838"/>
            <a:ext cx="0" cy="762000"/>
          </a:xfrm>
          <a:prstGeom prst="line">
            <a:avLst/>
          </a:prstGeom>
          <a:noFill/>
          <a:ln w="38100">
            <a:solidFill>
              <a:srgbClr val="0099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 name="Group 52"/>
          <p:cNvGrpSpPr>
            <a:grpSpLocks/>
          </p:cNvGrpSpPr>
          <p:nvPr/>
        </p:nvGrpSpPr>
        <p:grpSpPr bwMode="auto">
          <a:xfrm>
            <a:off x="5334000" y="2763838"/>
            <a:ext cx="2819400" cy="533400"/>
            <a:chOff x="3360" y="1584"/>
            <a:chExt cx="1776" cy="336"/>
          </a:xfrm>
        </p:grpSpPr>
        <p:sp>
          <p:nvSpPr>
            <p:cNvPr id="132138" name="Line 53"/>
            <p:cNvSpPr>
              <a:spLocks noChangeShapeType="1"/>
            </p:cNvSpPr>
            <p:nvPr/>
          </p:nvSpPr>
          <p:spPr bwMode="auto">
            <a:xfrm>
              <a:off x="3360" y="1920"/>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9" name="Line 54"/>
            <p:cNvSpPr>
              <a:spLocks noChangeShapeType="1"/>
            </p:cNvSpPr>
            <p:nvPr/>
          </p:nvSpPr>
          <p:spPr bwMode="auto">
            <a:xfrm>
              <a:off x="3888" y="1584"/>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0" name="Line 55"/>
            <p:cNvSpPr>
              <a:spLocks noChangeShapeType="1"/>
            </p:cNvSpPr>
            <p:nvPr/>
          </p:nvSpPr>
          <p:spPr bwMode="auto">
            <a:xfrm>
              <a:off x="3888" y="1584"/>
              <a:ext cx="72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1" name="Line 56"/>
            <p:cNvSpPr>
              <a:spLocks noChangeShapeType="1"/>
            </p:cNvSpPr>
            <p:nvPr/>
          </p:nvSpPr>
          <p:spPr bwMode="auto">
            <a:xfrm>
              <a:off x="4608" y="1920"/>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42" name="Line 57"/>
            <p:cNvSpPr>
              <a:spLocks noChangeShapeType="1"/>
            </p:cNvSpPr>
            <p:nvPr/>
          </p:nvSpPr>
          <p:spPr bwMode="auto">
            <a:xfrm>
              <a:off x="4608" y="1584"/>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58"/>
          <p:cNvGrpSpPr>
            <a:grpSpLocks/>
          </p:cNvGrpSpPr>
          <p:nvPr/>
        </p:nvGrpSpPr>
        <p:grpSpPr bwMode="auto">
          <a:xfrm>
            <a:off x="5334000" y="3983038"/>
            <a:ext cx="2743200" cy="533400"/>
            <a:chOff x="3360" y="2352"/>
            <a:chExt cx="1728" cy="336"/>
          </a:xfrm>
        </p:grpSpPr>
        <p:sp>
          <p:nvSpPr>
            <p:cNvPr id="132117" name="Line 59"/>
            <p:cNvSpPr>
              <a:spLocks noChangeShapeType="1"/>
            </p:cNvSpPr>
            <p:nvPr/>
          </p:nvSpPr>
          <p:spPr bwMode="auto">
            <a:xfrm>
              <a:off x="4896"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32118" name="Group 60"/>
            <p:cNvGrpSpPr>
              <a:grpSpLocks/>
            </p:cNvGrpSpPr>
            <p:nvPr/>
          </p:nvGrpSpPr>
          <p:grpSpPr bwMode="auto">
            <a:xfrm>
              <a:off x="3360" y="2352"/>
              <a:ext cx="384" cy="336"/>
              <a:chOff x="3984" y="2352"/>
              <a:chExt cx="384" cy="336"/>
            </a:xfrm>
          </p:grpSpPr>
          <p:sp>
            <p:nvSpPr>
              <p:cNvPr id="132134" name="Line 61"/>
              <p:cNvSpPr>
                <a:spLocks noChangeShapeType="1"/>
              </p:cNvSpPr>
              <p:nvPr/>
            </p:nvSpPr>
            <p:spPr bwMode="auto">
              <a:xfrm>
                <a:off x="4176"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5" name="Line 62"/>
              <p:cNvSpPr>
                <a:spLocks noChangeShapeType="1"/>
              </p:cNvSpPr>
              <p:nvPr/>
            </p:nvSpPr>
            <p:spPr bwMode="auto">
              <a:xfrm>
                <a:off x="3984"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6" name="Line 63"/>
              <p:cNvSpPr>
                <a:spLocks noChangeShapeType="1"/>
              </p:cNvSpPr>
              <p:nvPr/>
            </p:nvSpPr>
            <p:spPr bwMode="auto">
              <a:xfrm>
                <a:off x="4176" y="235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7" name="Line 64"/>
              <p:cNvSpPr>
                <a:spLocks noChangeShapeType="1"/>
              </p:cNvSpPr>
              <p:nvPr/>
            </p:nvSpPr>
            <p:spPr bwMode="auto">
              <a:xfrm>
                <a:off x="4368"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19" name="Group 65"/>
            <p:cNvGrpSpPr>
              <a:grpSpLocks/>
            </p:cNvGrpSpPr>
            <p:nvPr/>
          </p:nvGrpSpPr>
          <p:grpSpPr bwMode="auto">
            <a:xfrm>
              <a:off x="3744" y="2352"/>
              <a:ext cx="384" cy="336"/>
              <a:chOff x="3984" y="2352"/>
              <a:chExt cx="384" cy="336"/>
            </a:xfrm>
          </p:grpSpPr>
          <p:sp>
            <p:nvSpPr>
              <p:cNvPr id="132130" name="Line 66"/>
              <p:cNvSpPr>
                <a:spLocks noChangeShapeType="1"/>
              </p:cNvSpPr>
              <p:nvPr/>
            </p:nvSpPr>
            <p:spPr bwMode="auto">
              <a:xfrm>
                <a:off x="4176"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1" name="Line 67"/>
              <p:cNvSpPr>
                <a:spLocks noChangeShapeType="1"/>
              </p:cNvSpPr>
              <p:nvPr/>
            </p:nvSpPr>
            <p:spPr bwMode="auto">
              <a:xfrm>
                <a:off x="3984"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2" name="Line 68"/>
              <p:cNvSpPr>
                <a:spLocks noChangeShapeType="1"/>
              </p:cNvSpPr>
              <p:nvPr/>
            </p:nvSpPr>
            <p:spPr bwMode="auto">
              <a:xfrm>
                <a:off x="4176" y="235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33" name="Line 69"/>
              <p:cNvSpPr>
                <a:spLocks noChangeShapeType="1"/>
              </p:cNvSpPr>
              <p:nvPr/>
            </p:nvSpPr>
            <p:spPr bwMode="auto">
              <a:xfrm>
                <a:off x="4368"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20" name="Group 70"/>
            <p:cNvGrpSpPr>
              <a:grpSpLocks/>
            </p:cNvGrpSpPr>
            <p:nvPr/>
          </p:nvGrpSpPr>
          <p:grpSpPr bwMode="auto">
            <a:xfrm>
              <a:off x="4128" y="2352"/>
              <a:ext cx="384" cy="336"/>
              <a:chOff x="3984" y="2352"/>
              <a:chExt cx="384" cy="336"/>
            </a:xfrm>
          </p:grpSpPr>
          <p:sp>
            <p:nvSpPr>
              <p:cNvPr id="132126" name="Line 71"/>
              <p:cNvSpPr>
                <a:spLocks noChangeShapeType="1"/>
              </p:cNvSpPr>
              <p:nvPr/>
            </p:nvSpPr>
            <p:spPr bwMode="auto">
              <a:xfrm>
                <a:off x="4176"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7" name="Line 72"/>
              <p:cNvSpPr>
                <a:spLocks noChangeShapeType="1"/>
              </p:cNvSpPr>
              <p:nvPr/>
            </p:nvSpPr>
            <p:spPr bwMode="auto">
              <a:xfrm>
                <a:off x="3984"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8" name="Line 73"/>
              <p:cNvSpPr>
                <a:spLocks noChangeShapeType="1"/>
              </p:cNvSpPr>
              <p:nvPr/>
            </p:nvSpPr>
            <p:spPr bwMode="auto">
              <a:xfrm>
                <a:off x="4176" y="235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9" name="Line 74"/>
              <p:cNvSpPr>
                <a:spLocks noChangeShapeType="1"/>
              </p:cNvSpPr>
              <p:nvPr/>
            </p:nvSpPr>
            <p:spPr bwMode="auto">
              <a:xfrm>
                <a:off x="4368"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32121" name="Group 75"/>
            <p:cNvGrpSpPr>
              <a:grpSpLocks/>
            </p:cNvGrpSpPr>
            <p:nvPr/>
          </p:nvGrpSpPr>
          <p:grpSpPr bwMode="auto">
            <a:xfrm>
              <a:off x="4512" y="2352"/>
              <a:ext cx="384" cy="336"/>
              <a:chOff x="3984" y="2352"/>
              <a:chExt cx="384" cy="336"/>
            </a:xfrm>
          </p:grpSpPr>
          <p:sp>
            <p:nvSpPr>
              <p:cNvPr id="132122" name="Line 76"/>
              <p:cNvSpPr>
                <a:spLocks noChangeShapeType="1"/>
              </p:cNvSpPr>
              <p:nvPr/>
            </p:nvSpPr>
            <p:spPr bwMode="auto">
              <a:xfrm>
                <a:off x="4176"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3" name="Line 77"/>
              <p:cNvSpPr>
                <a:spLocks noChangeShapeType="1"/>
              </p:cNvSpPr>
              <p:nvPr/>
            </p:nvSpPr>
            <p:spPr bwMode="auto">
              <a:xfrm>
                <a:off x="3984"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4" name="Line 78"/>
              <p:cNvSpPr>
                <a:spLocks noChangeShapeType="1"/>
              </p:cNvSpPr>
              <p:nvPr/>
            </p:nvSpPr>
            <p:spPr bwMode="auto">
              <a:xfrm>
                <a:off x="4176" y="235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25" name="Line 79"/>
              <p:cNvSpPr>
                <a:spLocks noChangeShapeType="1"/>
              </p:cNvSpPr>
              <p:nvPr/>
            </p:nvSpPr>
            <p:spPr bwMode="auto">
              <a:xfrm>
                <a:off x="4368"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4" name="Group 80"/>
          <p:cNvGrpSpPr>
            <a:grpSpLocks/>
          </p:cNvGrpSpPr>
          <p:nvPr/>
        </p:nvGrpSpPr>
        <p:grpSpPr bwMode="auto">
          <a:xfrm>
            <a:off x="5334000" y="5354638"/>
            <a:ext cx="2743200" cy="533400"/>
            <a:chOff x="3360" y="3216"/>
            <a:chExt cx="1728" cy="336"/>
          </a:xfrm>
        </p:grpSpPr>
        <p:grpSp>
          <p:nvGrpSpPr>
            <p:cNvPr id="132106" name="Group 81"/>
            <p:cNvGrpSpPr>
              <a:grpSpLocks/>
            </p:cNvGrpSpPr>
            <p:nvPr/>
          </p:nvGrpSpPr>
          <p:grpSpPr bwMode="auto">
            <a:xfrm>
              <a:off x="4128" y="3216"/>
              <a:ext cx="384" cy="336"/>
              <a:chOff x="3984" y="2352"/>
              <a:chExt cx="384" cy="336"/>
            </a:xfrm>
          </p:grpSpPr>
          <p:sp>
            <p:nvSpPr>
              <p:cNvPr id="132113" name="Line 82"/>
              <p:cNvSpPr>
                <a:spLocks noChangeShapeType="1"/>
              </p:cNvSpPr>
              <p:nvPr/>
            </p:nvSpPr>
            <p:spPr bwMode="auto">
              <a:xfrm>
                <a:off x="4176"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14" name="Line 83"/>
              <p:cNvSpPr>
                <a:spLocks noChangeShapeType="1"/>
              </p:cNvSpPr>
              <p:nvPr/>
            </p:nvSpPr>
            <p:spPr bwMode="auto">
              <a:xfrm>
                <a:off x="3984" y="268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15" name="Line 84"/>
              <p:cNvSpPr>
                <a:spLocks noChangeShapeType="1"/>
              </p:cNvSpPr>
              <p:nvPr/>
            </p:nvSpPr>
            <p:spPr bwMode="auto">
              <a:xfrm>
                <a:off x="4176" y="235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16" name="Line 85"/>
              <p:cNvSpPr>
                <a:spLocks noChangeShapeType="1"/>
              </p:cNvSpPr>
              <p:nvPr/>
            </p:nvSpPr>
            <p:spPr bwMode="auto">
              <a:xfrm>
                <a:off x="4368" y="2352"/>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2107" name="Line 86"/>
            <p:cNvSpPr>
              <a:spLocks noChangeShapeType="1"/>
            </p:cNvSpPr>
            <p:nvPr/>
          </p:nvSpPr>
          <p:spPr bwMode="auto">
            <a:xfrm>
              <a:off x="3360" y="3552"/>
              <a:ext cx="57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32108" name="Group 87"/>
            <p:cNvGrpSpPr>
              <a:grpSpLocks/>
            </p:cNvGrpSpPr>
            <p:nvPr/>
          </p:nvGrpSpPr>
          <p:grpSpPr bwMode="auto">
            <a:xfrm>
              <a:off x="3936" y="3216"/>
              <a:ext cx="192" cy="336"/>
              <a:chOff x="3984" y="3216"/>
              <a:chExt cx="192" cy="336"/>
            </a:xfrm>
          </p:grpSpPr>
          <p:sp>
            <p:nvSpPr>
              <p:cNvPr id="132110" name="Line 88"/>
              <p:cNvSpPr>
                <a:spLocks noChangeShapeType="1"/>
              </p:cNvSpPr>
              <p:nvPr/>
            </p:nvSpPr>
            <p:spPr bwMode="auto">
              <a:xfrm>
                <a:off x="3984" y="3216"/>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11" name="Line 89"/>
              <p:cNvSpPr>
                <a:spLocks noChangeShapeType="1"/>
              </p:cNvSpPr>
              <p:nvPr/>
            </p:nvSpPr>
            <p:spPr bwMode="auto">
              <a:xfrm>
                <a:off x="3984" y="3216"/>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2112" name="Line 90"/>
              <p:cNvSpPr>
                <a:spLocks noChangeShapeType="1"/>
              </p:cNvSpPr>
              <p:nvPr/>
            </p:nvSpPr>
            <p:spPr bwMode="auto">
              <a:xfrm>
                <a:off x="4176" y="3216"/>
                <a:ext cx="0" cy="33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2109" name="Line 91"/>
            <p:cNvSpPr>
              <a:spLocks noChangeShapeType="1"/>
            </p:cNvSpPr>
            <p:nvPr/>
          </p:nvSpPr>
          <p:spPr bwMode="auto">
            <a:xfrm>
              <a:off x="4512" y="3552"/>
              <a:ext cx="57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132105" name="Picture 124" descr="图片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988" y="1196975"/>
            <a:ext cx="450691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7251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8995"/>
                                        </p:tgtEl>
                                        <p:attrNameLst>
                                          <p:attrName>style.visibility</p:attrName>
                                        </p:attrNameLst>
                                      </p:cBhvr>
                                      <p:to>
                                        <p:strVal val="visible"/>
                                      </p:to>
                                    </p:set>
                                    <p:animEffect transition="in" filter="wipe(up)">
                                      <p:cBhvr>
                                        <p:cTn id="17" dur="500"/>
                                        <p:tgtEl>
                                          <p:spTgt spid="3389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9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395288" y="476250"/>
            <a:ext cx="6172200" cy="587853"/>
          </a:xfrm>
          <a:prstGeom prst="rect">
            <a:avLst/>
          </a:prstGeom>
          <a:noFill/>
          <a:ln w="9525">
            <a:noFill/>
            <a:miter lim="800000"/>
            <a:headEnd/>
            <a:tailEnd/>
          </a:ln>
        </p:spPr>
        <p:txBody>
          <a:bodyPr>
            <a:spAutoFit/>
          </a:bodyPr>
          <a:lstStyle/>
          <a:p>
            <a:pPr>
              <a:lnSpc>
                <a:spcPct val="115000"/>
              </a:lnSpc>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2</a:t>
            </a:r>
            <a:r>
              <a:rPr lang="zh-CN" altLang="en-US" sz="2800" b="1">
                <a:solidFill>
                  <a:srgbClr val="FF3300"/>
                </a:solidFill>
                <a:latin typeface="Times New Roman" panose="02020603050405020304" pitchFamily="18" charset="0"/>
                <a:cs typeface="Times New Roman" panose="02020603050405020304" pitchFamily="18" charset="0"/>
              </a:rPr>
              <a:t>：单稳态触发器</a:t>
            </a:r>
            <a:r>
              <a:rPr lang="zh-CN" altLang="en-US" sz="2800" b="1">
                <a:latin typeface="Times New Roman" panose="02020603050405020304" pitchFamily="18" charset="0"/>
                <a:cs typeface="Times New Roman" panose="02020603050405020304" pitchFamily="18" charset="0"/>
              </a:rPr>
              <a:t>构成短时用照明灯</a:t>
            </a:r>
          </a:p>
        </p:txBody>
      </p:sp>
      <p:grpSp>
        <p:nvGrpSpPr>
          <p:cNvPr id="2" name="Group 58"/>
          <p:cNvGrpSpPr>
            <a:grpSpLocks/>
          </p:cNvGrpSpPr>
          <p:nvPr/>
        </p:nvGrpSpPr>
        <p:grpSpPr bwMode="auto">
          <a:xfrm>
            <a:off x="5005775" y="1509713"/>
            <a:ext cx="3528624" cy="3824287"/>
            <a:chOff x="3228" y="558"/>
            <a:chExt cx="2532" cy="2409"/>
          </a:xfrm>
        </p:grpSpPr>
        <p:grpSp>
          <p:nvGrpSpPr>
            <p:cNvPr id="133148" name="Group 59"/>
            <p:cNvGrpSpPr>
              <a:grpSpLocks/>
            </p:cNvGrpSpPr>
            <p:nvPr/>
          </p:nvGrpSpPr>
          <p:grpSpPr bwMode="auto">
            <a:xfrm>
              <a:off x="3238" y="558"/>
              <a:ext cx="2508" cy="1161"/>
              <a:chOff x="3252" y="270"/>
              <a:chExt cx="2508" cy="1161"/>
            </a:xfrm>
          </p:grpSpPr>
          <p:grpSp>
            <p:nvGrpSpPr>
              <p:cNvPr id="133155" name="Group 60"/>
              <p:cNvGrpSpPr>
                <a:grpSpLocks/>
              </p:cNvGrpSpPr>
              <p:nvPr/>
            </p:nvGrpSpPr>
            <p:grpSpPr bwMode="auto">
              <a:xfrm>
                <a:off x="3600" y="384"/>
                <a:ext cx="1968" cy="864"/>
                <a:chOff x="3600" y="384"/>
                <a:chExt cx="1968" cy="864"/>
              </a:xfrm>
            </p:grpSpPr>
            <p:sp>
              <p:nvSpPr>
                <p:cNvPr id="133158" name="Line 61"/>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59" name="Line 62"/>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3156" name="Rectangle 63"/>
              <p:cNvSpPr>
                <a:spLocks noChangeArrowheads="1"/>
              </p:cNvSpPr>
              <p:nvPr/>
            </p:nvSpPr>
            <p:spPr bwMode="auto">
              <a:xfrm>
                <a:off x="3252" y="270"/>
                <a:ext cx="3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3200" baseline="-25000">
                    <a:cs typeface="Times New Roman" panose="02020603050405020304" pitchFamily="18" charset="0"/>
                  </a:rPr>
                  <a:t>i</a:t>
                </a:r>
              </a:p>
            </p:txBody>
          </p:sp>
          <p:sp>
            <p:nvSpPr>
              <p:cNvPr id="133157" name="Text Box 64"/>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grpSp>
        <p:grpSp>
          <p:nvGrpSpPr>
            <p:cNvPr id="133149" name="Group 65"/>
            <p:cNvGrpSpPr>
              <a:grpSpLocks/>
            </p:cNvGrpSpPr>
            <p:nvPr/>
          </p:nvGrpSpPr>
          <p:grpSpPr bwMode="auto">
            <a:xfrm>
              <a:off x="3228" y="1806"/>
              <a:ext cx="2532" cy="1161"/>
              <a:chOff x="3228" y="270"/>
              <a:chExt cx="2532" cy="1161"/>
            </a:xfrm>
          </p:grpSpPr>
          <p:grpSp>
            <p:nvGrpSpPr>
              <p:cNvPr id="133150" name="Group 66"/>
              <p:cNvGrpSpPr>
                <a:grpSpLocks/>
              </p:cNvGrpSpPr>
              <p:nvPr/>
            </p:nvGrpSpPr>
            <p:grpSpPr bwMode="auto">
              <a:xfrm>
                <a:off x="3600" y="384"/>
                <a:ext cx="1968" cy="864"/>
                <a:chOff x="3600" y="384"/>
                <a:chExt cx="1968" cy="864"/>
              </a:xfrm>
            </p:grpSpPr>
            <p:sp>
              <p:nvSpPr>
                <p:cNvPr id="133153" name="Line 67"/>
                <p:cNvSpPr>
                  <a:spLocks noChangeShapeType="1"/>
                </p:cNvSpPr>
                <p:nvPr/>
              </p:nvSpPr>
              <p:spPr bwMode="auto">
                <a:xfrm flipV="1">
                  <a:off x="3600" y="384"/>
                  <a:ext cx="0" cy="8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54" name="Line 68"/>
                <p:cNvSpPr>
                  <a:spLocks noChangeShapeType="1"/>
                </p:cNvSpPr>
                <p:nvPr/>
              </p:nvSpPr>
              <p:spPr bwMode="auto">
                <a:xfrm>
                  <a:off x="3600" y="1152"/>
                  <a:ext cx="1968"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3151" name="Rectangle 69"/>
              <p:cNvSpPr>
                <a:spLocks noChangeArrowheads="1"/>
              </p:cNvSpPr>
              <p:nvPr/>
            </p:nvSpPr>
            <p:spPr bwMode="auto">
              <a:xfrm>
                <a:off x="3228" y="270"/>
                <a:ext cx="3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u</a:t>
                </a:r>
                <a:r>
                  <a:rPr lang="en-US" altLang="zh-CN" sz="3200" baseline="-25000">
                    <a:cs typeface="Times New Roman" panose="02020603050405020304" pitchFamily="18" charset="0"/>
                  </a:rPr>
                  <a:t>o</a:t>
                </a:r>
              </a:p>
            </p:txBody>
          </p:sp>
          <p:sp>
            <p:nvSpPr>
              <p:cNvPr id="133152" name="Text Box 70"/>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t</a:t>
                </a:r>
                <a:endParaRPr lang="en-US" altLang="zh-CN" sz="2800">
                  <a:cs typeface="Times New Roman" panose="02020603050405020304" pitchFamily="18" charset="0"/>
                </a:endParaRPr>
              </a:p>
            </p:txBody>
          </p:sp>
        </p:grpSp>
      </p:grpSp>
      <p:sp>
        <p:nvSpPr>
          <p:cNvPr id="341063" name="Line 71"/>
          <p:cNvSpPr>
            <a:spLocks noChangeShapeType="1"/>
          </p:cNvSpPr>
          <p:nvPr/>
        </p:nvSpPr>
        <p:spPr bwMode="auto">
          <a:xfrm>
            <a:off x="6054725" y="2847975"/>
            <a:ext cx="0" cy="1371600"/>
          </a:xfrm>
          <a:prstGeom prst="line">
            <a:avLst/>
          </a:prstGeom>
          <a:noFill/>
          <a:ln w="28575">
            <a:solidFill>
              <a:srgbClr val="00CC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 name="Group 72"/>
          <p:cNvGrpSpPr>
            <a:grpSpLocks/>
          </p:cNvGrpSpPr>
          <p:nvPr/>
        </p:nvGrpSpPr>
        <p:grpSpPr bwMode="auto">
          <a:xfrm>
            <a:off x="6054725" y="4829175"/>
            <a:ext cx="838200" cy="747713"/>
            <a:chOff x="3936" y="2640"/>
            <a:chExt cx="528" cy="471"/>
          </a:xfrm>
        </p:grpSpPr>
        <p:sp>
          <p:nvSpPr>
            <p:cNvPr id="133144" name="Line 73"/>
            <p:cNvSpPr>
              <a:spLocks noChangeShapeType="1"/>
            </p:cNvSpPr>
            <p:nvPr/>
          </p:nvSpPr>
          <p:spPr bwMode="auto">
            <a:xfrm>
              <a:off x="3936" y="2832"/>
              <a:ext cx="528"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45" name="Line 74"/>
            <p:cNvSpPr>
              <a:spLocks noChangeShapeType="1"/>
            </p:cNvSpPr>
            <p:nvPr/>
          </p:nvSpPr>
          <p:spPr bwMode="auto">
            <a:xfrm>
              <a:off x="3936" y="2640"/>
              <a:ext cx="0" cy="288"/>
            </a:xfrm>
            <a:prstGeom prst="line">
              <a:avLst/>
            </a:prstGeom>
            <a:noFill/>
            <a:ln w="28575">
              <a:solidFill>
                <a:srgbClr val="00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46" name="Line 75"/>
            <p:cNvSpPr>
              <a:spLocks noChangeShapeType="1"/>
            </p:cNvSpPr>
            <p:nvPr/>
          </p:nvSpPr>
          <p:spPr bwMode="auto">
            <a:xfrm>
              <a:off x="4464" y="2640"/>
              <a:ext cx="0" cy="288"/>
            </a:xfrm>
            <a:prstGeom prst="line">
              <a:avLst/>
            </a:prstGeom>
            <a:noFill/>
            <a:ln w="28575">
              <a:solidFill>
                <a:srgbClr val="00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47" name="Rectangle 76"/>
            <p:cNvSpPr>
              <a:spLocks noChangeArrowheads="1"/>
            </p:cNvSpPr>
            <p:nvPr/>
          </p:nvSpPr>
          <p:spPr bwMode="auto">
            <a:xfrm>
              <a:off x="4080" y="2784"/>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3333CC"/>
                  </a:solidFill>
                  <a:cs typeface="Times New Roman" panose="02020603050405020304" pitchFamily="18" charset="0"/>
                </a:rPr>
                <a:t>t</a:t>
              </a:r>
              <a:r>
                <a:rPr lang="en-US" altLang="zh-CN" sz="2800" baseline="-25000">
                  <a:solidFill>
                    <a:srgbClr val="3333CC"/>
                  </a:solidFill>
                  <a:cs typeface="Times New Roman" panose="02020603050405020304" pitchFamily="18" charset="0"/>
                </a:rPr>
                <a:t>p</a:t>
              </a:r>
            </a:p>
          </p:txBody>
        </p:sp>
      </p:grpSp>
      <p:grpSp>
        <p:nvGrpSpPr>
          <p:cNvPr id="8" name="Group 77"/>
          <p:cNvGrpSpPr>
            <a:grpSpLocks/>
          </p:cNvGrpSpPr>
          <p:nvPr/>
        </p:nvGrpSpPr>
        <p:grpSpPr bwMode="auto">
          <a:xfrm>
            <a:off x="6435725" y="2238375"/>
            <a:ext cx="1295400" cy="609600"/>
            <a:chOff x="4176" y="1008"/>
            <a:chExt cx="816" cy="384"/>
          </a:xfrm>
        </p:grpSpPr>
        <p:sp>
          <p:nvSpPr>
            <p:cNvPr id="133142" name="Line 78"/>
            <p:cNvSpPr>
              <a:spLocks noChangeShapeType="1"/>
            </p:cNvSpPr>
            <p:nvPr/>
          </p:nvSpPr>
          <p:spPr bwMode="auto">
            <a:xfrm>
              <a:off x="4176" y="1008"/>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43" name="Line 79"/>
            <p:cNvSpPr>
              <a:spLocks noChangeShapeType="1"/>
            </p:cNvSpPr>
            <p:nvPr/>
          </p:nvSpPr>
          <p:spPr bwMode="auto">
            <a:xfrm>
              <a:off x="4176" y="1008"/>
              <a:ext cx="81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80"/>
          <p:cNvGrpSpPr>
            <a:grpSpLocks/>
          </p:cNvGrpSpPr>
          <p:nvPr/>
        </p:nvGrpSpPr>
        <p:grpSpPr bwMode="auto">
          <a:xfrm>
            <a:off x="5521325" y="2238375"/>
            <a:ext cx="914400" cy="609600"/>
            <a:chOff x="3600" y="1008"/>
            <a:chExt cx="576" cy="384"/>
          </a:xfrm>
        </p:grpSpPr>
        <p:grpSp>
          <p:nvGrpSpPr>
            <p:cNvPr id="133138" name="Group 81"/>
            <p:cNvGrpSpPr>
              <a:grpSpLocks/>
            </p:cNvGrpSpPr>
            <p:nvPr/>
          </p:nvGrpSpPr>
          <p:grpSpPr bwMode="auto">
            <a:xfrm>
              <a:off x="3936" y="1008"/>
              <a:ext cx="240" cy="384"/>
              <a:chOff x="3936" y="720"/>
              <a:chExt cx="240" cy="384"/>
            </a:xfrm>
          </p:grpSpPr>
          <p:sp>
            <p:nvSpPr>
              <p:cNvPr id="133140" name="Line 82"/>
              <p:cNvSpPr>
                <a:spLocks noChangeShapeType="1"/>
              </p:cNvSpPr>
              <p:nvPr/>
            </p:nvSpPr>
            <p:spPr bwMode="auto">
              <a:xfrm>
                <a:off x="3936" y="720"/>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41" name="Line 83"/>
              <p:cNvSpPr>
                <a:spLocks noChangeShapeType="1"/>
              </p:cNvSpPr>
              <p:nvPr/>
            </p:nvSpPr>
            <p:spPr bwMode="auto">
              <a:xfrm>
                <a:off x="3936" y="1104"/>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3139" name="Line 84"/>
            <p:cNvSpPr>
              <a:spLocks noChangeShapeType="1"/>
            </p:cNvSpPr>
            <p:nvPr/>
          </p:nvSpPr>
          <p:spPr bwMode="auto">
            <a:xfrm>
              <a:off x="3600" y="1008"/>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 name="Group 85"/>
          <p:cNvGrpSpPr>
            <a:grpSpLocks/>
          </p:cNvGrpSpPr>
          <p:nvPr/>
        </p:nvGrpSpPr>
        <p:grpSpPr bwMode="auto">
          <a:xfrm>
            <a:off x="5521325" y="4219575"/>
            <a:ext cx="1371600" cy="609600"/>
            <a:chOff x="3600" y="2256"/>
            <a:chExt cx="864" cy="384"/>
          </a:xfrm>
        </p:grpSpPr>
        <p:sp>
          <p:nvSpPr>
            <p:cNvPr id="133135" name="Line 86"/>
            <p:cNvSpPr>
              <a:spLocks noChangeShapeType="1"/>
            </p:cNvSpPr>
            <p:nvPr/>
          </p:nvSpPr>
          <p:spPr bwMode="auto">
            <a:xfrm>
              <a:off x="3936" y="2256"/>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36" name="Line 87"/>
            <p:cNvSpPr>
              <a:spLocks noChangeShapeType="1"/>
            </p:cNvSpPr>
            <p:nvPr/>
          </p:nvSpPr>
          <p:spPr bwMode="auto">
            <a:xfrm>
              <a:off x="3600" y="2640"/>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37" name="Line 88"/>
            <p:cNvSpPr>
              <a:spLocks noChangeShapeType="1"/>
            </p:cNvSpPr>
            <p:nvPr/>
          </p:nvSpPr>
          <p:spPr bwMode="auto">
            <a:xfrm>
              <a:off x="3936" y="2256"/>
              <a:ext cx="52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 name="Group 89"/>
          <p:cNvGrpSpPr>
            <a:grpSpLocks/>
          </p:cNvGrpSpPr>
          <p:nvPr/>
        </p:nvGrpSpPr>
        <p:grpSpPr bwMode="auto">
          <a:xfrm>
            <a:off x="6892925" y="4219575"/>
            <a:ext cx="533400" cy="609600"/>
            <a:chOff x="4464" y="2256"/>
            <a:chExt cx="336" cy="384"/>
          </a:xfrm>
        </p:grpSpPr>
        <p:sp>
          <p:nvSpPr>
            <p:cNvPr id="133133" name="Line 90"/>
            <p:cNvSpPr>
              <a:spLocks noChangeShapeType="1"/>
            </p:cNvSpPr>
            <p:nvPr/>
          </p:nvSpPr>
          <p:spPr bwMode="auto">
            <a:xfrm>
              <a:off x="4464" y="2640"/>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3134" name="Line 91"/>
            <p:cNvSpPr>
              <a:spLocks noChangeShapeType="1"/>
            </p:cNvSpPr>
            <p:nvPr/>
          </p:nvSpPr>
          <p:spPr bwMode="auto">
            <a:xfrm>
              <a:off x="4464" y="2256"/>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41084" name="Rectangle 92"/>
          <p:cNvSpPr>
            <a:spLocks noChangeArrowheads="1"/>
          </p:cNvSpPr>
          <p:nvPr/>
        </p:nvSpPr>
        <p:spPr bwMode="auto">
          <a:xfrm>
            <a:off x="1379538" y="4976813"/>
            <a:ext cx="3436937" cy="519112"/>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若</a:t>
            </a:r>
            <a:r>
              <a:rPr lang="en-US" altLang="zh-CN" sz="2800" b="1">
                <a:solidFill>
                  <a:srgbClr val="000099"/>
                </a:solidFill>
                <a:latin typeface="Times New Roman" panose="02020603050405020304" pitchFamily="18" charset="0"/>
                <a:cs typeface="Times New Roman" panose="02020603050405020304" pitchFamily="18" charset="0"/>
              </a:rPr>
              <a:t>S</a:t>
            </a:r>
            <a:r>
              <a:rPr lang="zh-CN" altLang="en-US" sz="2800" b="1">
                <a:solidFill>
                  <a:srgbClr val="000099"/>
                </a:solidFill>
                <a:latin typeface="Times New Roman" panose="02020603050405020304" pitchFamily="18" charset="0"/>
                <a:cs typeface="Times New Roman" panose="02020603050405020304" pitchFamily="18" charset="0"/>
              </a:rPr>
              <a:t>未按下</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则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i</a:t>
            </a:r>
            <a:r>
              <a:rPr lang="en-US" altLang="zh-CN" sz="2800" b="1" i="1">
                <a:solidFill>
                  <a:srgbClr val="000099"/>
                </a:solidFill>
                <a:latin typeface="Times New Roman" panose="02020603050405020304" pitchFamily="18" charset="0"/>
                <a:cs typeface="Times New Roman" panose="02020603050405020304" pitchFamily="18" charset="0"/>
              </a:rPr>
              <a:t>  </a:t>
            </a:r>
            <a:r>
              <a:rPr lang="en-US" altLang="zh-CN" sz="2800" b="1">
                <a:solidFill>
                  <a:srgbClr val="000099"/>
                </a:solidFill>
                <a:latin typeface="Times New Roman" panose="02020603050405020304" pitchFamily="18" charset="0"/>
                <a:cs typeface="Times New Roman" panose="02020603050405020304" pitchFamily="18" charset="0"/>
              </a:rPr>
              <a:t>= 1 </a:t>
            </a:r>
          </a:p>
        </p:txBody>
      </p:sp>
      <p:sp>
        <p:nvSpPr>
          <p:cNvPr id="341085" name="Rectangle 93"/>
          <p:cNvSpPr>
            <a:spLocks noChangeArrowheads="1"/>
          </p:cNvSpPr>
          <p:nvPr/>
        </p:nvSpPr>
        <p:spPr bwMode="auto">
          <a:xfrm>
            <a:off x="1423988" y="5500688"/>
            <a:ext cx="3079750" cy="519112"/>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若</a:t>
            </a:r>
            <a:r>
              <a:rPr lang="en-US" altLang="zh-CN" sz="2800" b="1">
                <a:solidFill>
                  <a:srgbClr val="000099"/>
                </a:solidFill>
                <a:latin typeface="Times New Roman" panose="02020603050405020304" pitchFamily="18" charset="0"/>
                <a:cs typeface="Times New Roman" panose="02020603050405020304" pitchFamily="18" charset="0"/>
              </a:rPr>
              <a:t>S</a:t>
            </a:r>
            <a:r>
              <a:rPr lang="zh-CN" altLang="en-US" sz="2800" b="1">
                <a:solidFill>
                  <a:srgbClr val="000099"/>
                </a:solidFill>
                <a:latin typeface="Times New Roman" panose="02020603050405020304" pitchFamily="18" charset="0"/>
                <a:cs typeface="Times New Roman" panose="02020603050405020304" pitchFamily="18" charset="0"/>
              </a:rPr>
              <a:t>按下</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则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i</a:t>
            </a:r>
            <a:r>
              <a:rPr lang="en-US" altLang="zh-CN" sz="2800" b="1" i="1">
                <a:solidFill>
                  <a:srgbClr val="000099"/>
                </a:solidFill>
                <a:latin typeface="Times New Roman" panose="02020603050405020304" pitchFamily="18" charset="0"/>
                <a:cs typeface="Times New Roman" panose="02020603050405020304" pitchFamily="18" charset="0"/>
              </a:rPr>
              <a:t> </a:t>
            </a:r>
            <a:r>
              <a:rPr lang="en-US" altLang="zh-CN" sz="2800" b="1">
                <a:solidFill>
                  <a:srgbClr val="000099"/>
                </a:solidFill>
                <a:latin typeface="Times New Roman" panose="02020603050405020304" pitchFamily="18" charset="0"/>
                <a:cs typeface="Times New Roman" panose="02020603050405020304" pitchFamily="18" charset="0"/>
              </a:rPr>
              <a:t> = 0 </a:t>
            </a:r>
          </a:p>
        </p:txBody>
      </p:sp>
      <p:pic>
        <p:nvPicPr>
          <p:cNvPr id="341086" name="Picture 94" descr="图片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913" y="1177925"/>
            <a:ext cx="4433887"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870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4">
                                            <p:txEl>
                                              <p:pRg st="0" end="0"/>
                                            </p:txEl>
                                          </p:spTgt>
                                        </p:tgtEl>
                                        <p:attrNameLst>
                                          <p:attrName>style.visibility</p:attrName>
                                        </p:attrNameLst>
                                      </p:cBhvr>
                                      <p:to>
                                        <p:strVal val="visible"/>
                                      </p:to>
                                    </p:set>
                                    <p:animEffect transition="in" filter="wipe(left)">
                                      <p:cBhvr>
                                        <p:cTn id="7" dur="500"/>
                                        <p:tgtEl>
                                          <p:spTgt spid="3409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1086"/>
                                        </p:tgtEl>
                                        <p:attrNameLst>
                                          <p:attrName>style.visibility</p:attrName>
                                        </p:attrNameLst>
                                      </p:cBhvr>
                                      <p:to>
                                        <p:strVal val="visible"/>
                                      </p:to>
                                    </p:set>
                                    <p:animEffect transition="in" filter="wipe(left)">
                                      <p:cBhvr>
                                        <p:cTn id="12" dur="500"/>
                                        <p:tgtEl>
                                          <p:spTgt spid="3410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1084"/>
                                        </p:tgtEl>
                                        <p:attrNameLst>
                                          <p:attrName>style.visibility</p:attrName>
                                        </p:attrNameLst>
                                      </p:cBhvr>
                                      <p:to>
                                        <p:strVal val="visible"/>
                                      </p:to>
                                    </p:set>
                                    <p:animEffect transition="in" filter="wipe(left)">
                                      <p:cBhvr>
                                        <p:cTn id="17" dur="500"/>
                                        <p:tgtEl>
                                          <p:spTgt spid="3410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1085"/>
                                        </p:tgtEl>
                                        <p:attrNameLst>
                                          <p:attrName>style.visibility</p:attrName>
                                        </p:attrNameLst>
                                      </p:cBhvr>
                                      <p:to>
                                        <p:strVal val="visible"/>
                                      </p:to>
                                    </p:set>
                                    <p:animEffect transition="in" filter="wipe(left)">
                                      <p:cBhvr>
                                        <p:cTn id="22" dur="500"/>
                                        <p:tgtEl>
                                          <p:spTgt spid="3410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41063"/>
                                        </p:tgtEl>
                                        <p:attrNameLst>
                                          <p:attrName>style.visibility</p:attrName>
                                        </p:attrNameLst>
                                      </p:cBhvr>
                                      <p:to>
                                        <p:strVal val="visible"/>
                                      </p:to>
                                    </p:set>
                                    <p:animEffect transition="in" filter="wipe(up)">
                                      <p:cBhvr>
                                        <p:cTn id="41" dur="500"/>
                                        <p:tgtEl>
                                          <p:spTgt spid="34106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nodeType="afterGroup">
                            <p:stCondLst>
                              <p:cond delay="500"/>
                            </p:stCondLst>
                            <p:childTnLst>
                              <p:par>
                                <p:cTn id="48" presetID="22" presetClass="entr" presetSubtype="1"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build="p" autoUpdateAnimBg="0"/>
      <p:bldP spid="341063" grpId="0" animBg="1"/>
      <p:bldP spid="341084" grpId="0" autoUpdateAnimBg="0"/>
      <p:bldP spid="341085"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46301" y="4072503"/>
            <a:ext cx="6953250" cy="1943100"/>
            <a:chOff x="762" y="2457"/>
            <a:chExt cx="4380" cy="1224"/>
          </a:xfrm>
        </p:grpSpPr>
        <p:sp>
          <p:nvSpPr>
            <p:cNvPr id="134151" name="Text Box 3"/>
            <p:cNvSpPr txBox="1">
              <a:spLocks noChangeArrowheads="1"/>
            </p:cNvSpPr>
            <p:nvPr/>
          </p:nvSpPr>
          <p:spPr bwMode="auto">
            <a:xfrm>
              <a:off x="1707" y="2505"/>
              <a:ext cx="43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i="1">
                  <a:cs typeface="Times New Roman" panose="02020603050405020304" pitchFamily="18" charset="0"/>
                </a:rPr>
                <a:t>u</a:t>
              </a:r>
              <a:r>
                <a:rPr lang="en-US" altLang="zh-CN" sz="2600" baseline="-25000">
                  <a:cs typeface="Times New Roman" panose="02020603050405020304" pitchFamily="18" charset="0"/>
                </a:rPr>
                <a:t>O</a:t>
              </a:r>
            </a:p>
          </p:txBody>
        </p:sp>
        <p:sp>
          <p:nvSpPr>
            <p:cNvPr id="134152" name="Text Box 4"/>
            <p:cNvSpPr txBox="1">
              <a:spLocks noChangeArrowheads="1"/>
            </p:cNvSpPr>
            <p:nvPr/>
          </p:nvSpPr>
          <p:spPr bwMode="auto">
            <a:xfrm>
              <a:off x="828" y="3312"/>
              <a:ext cx="87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按一下</a:t>
              </a:r>
            </a:p>
          </p:txBody>
        </p:sp>
        <p:sp>
          <p:nvSpPr>
            <p:cNvPr id="134153" name="Text Box 5"/>
            <p:cNvSpPr txBox="1">
              <a:spLocks noChangeArrowheads="1"/>
            </p:cNvSpPr>
            <p:nvPr/>
          </p:nvSpPr>
          <p:spPr bwMode="auto">
            <a:xfrm>
              <a:off x="827" y="2538"/>
              <a:ext cx="89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按钮 </a:t>
              </a:r>
              <a:r>
                <a:rPr lang="en-US" altLang="zh-CN" sz="2600">
                  <a:cs typeface="Times New Roman" panose="02020603050405020304" pitchFamily="18" charset="0"/>
                </a:rPr>
                <a:t>S</a:t>
              </a:r>
            </a:p>
          </p:txBody>
        </p:sp>
        <p:sp>
          <p:nvSpPr>
            <p:cNvPr id="134154" name="Text Box 6"/>
            <p:cNvSpPr txBox="1">
              <a:spLocks noChangeArrowheads="1"/>
            </p:cNvSpPr>
            <p:nvPr/>
          </p:nvSpPr>
          <p:spPr bwMode="auto">
            <a:xfrm>
              <a:off x="897" y="2909"/>
              <a:ext cx="74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未按</a:t>
              </a:r>
            </a:p>
          </p:txBody>
        </p:sp>
        <p:sp>
          <p:nvSpPr>
            <p:cNvPr id="134155" name="Text Box 7"/>
            <p:cNvSpPr txBox="1">
              <a:spLocks noChangeArrowheads="1"/>
            </p:cNvSpPr>
            <p:nvPr/>
          </p:nvSpPr>
          <p:spPr bwMode="auto">
            <a:xfrm>
              <a:off x="1783" y="2936"/>
              <a:ext cx="30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cs typeface="Times New Roman" panose="02020603050405020304" pitchFamily="18" charset="0"/>
                </a:rPr>
                <a:t>0</a:t>
              </a:r>
            </a:p>
          </p:txBody>
        </p:sp>
        <p:sp>
          <p:nvSpPr>
            <p:cNvPr id="134156" name="Text Box 8"/>
            <p:cNvSpPr txBox="1">
              <a:spLocks noChangeArrowheads="1"/>
            </p:cNvSpPr>
            <p:nvPr/>
          </p:nvSpPr>
          <p:spPr bwMode="auto">
            <a:xfrm>
              <a:off x="2110" y="2526"/>
              <a:ext cx="12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cs typeface="Times New Roman" panose="02020603050405020304" pitchFamily="18" charset="0"/>
                </a:rPr>
                <a:t>KT</a:t>
              </a:r>
              <a:r>
                <a:rPr lang="zh-CN" altLang="en-US" sz="2600">
                  <a:cs typeface="Times New Roman" panose="02020603050405020304" pitchFamily="18" charset="0"/>
                </a:rPr>
                <a:t>的线圈</a:t>
              </a:r>
            </a:p>
          </p:txBody>
        </p:sp>
        <p:sp>
          <p:nvSpPr>
            <p:cNvPr id="134157" name="Text Box 9"/>
            <p:cNvSpPr txBox="1">
              <a:spLocks noChangeArrowheads="1"/>
            </p:cNvSpPr>
            <p:nvPr/>
          </p:nvSpPr>
          <p:spPr bwMode="auto">
            <a:xfrm>
              <a:off x="2208" y="2937"/>
              <a:ext cx="98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不通电</a:t>
              </a:r>
            </a:p>
          </p:txBody>
        </p:sp>
        <p:sp>
          <p:nvSpPr>
            <p:cNvPr id="134158" name="Text Box 10"/>
            <p:cNvSpPr txBox="1">
              <a:spLocks noChangeArrowheads="1"/>
            </p:cNvSpPr>
            <p:nvPr/>
          </p:nvSpPr>
          <p:spPr bwMode="auto">
            <a:xfrm>
              <a:off x="3232" y="2521"/>
              <a:ext cx="120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cs typeface="Times New Roman" panose="02020603050405020304" pitchFamily="18" charset="0"/>
                </a:rPr>
                <a:t>KT </a:t>
              </a:r>
              <a:r>
                <a:rPr lang="zh-CN" altLang="en-US" sz="2600">
                  <a:cs typeface="Times New Roman" panose="02020603050405020304" pitchFamily="18" charset="0"/>
                </a:rPr>
                <a:t>的触点</a:t>
              </a:r>
            </a:p>
          </p:txBody>
        </p:sp>
        <p:sp>
          <p:nvSpPr>
            <p:cNvPr id="134159" name="Text Box 11"/>
            <p:cNvSpPr txBox="1">
              <a:spLocks noChangeArrowheads="1"/>
            </p:cNvSpPr>
            <p:nvPr/>
          </p:nvSpPr>
          <p:spPr bwMode="auto">
            <a:xfrm>
              <a:off x="3544" y="2945"/>
              <a:ext cx="81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断开</a:t>
              </a:r>
            </a:p>
          </p:txBody>
        </p:sp>
        <p:sp>
          <p:nvSpPr>
            <p:cNvPr id="134160" name="Text Box 12"/>
            <p:cNvSpPr txBox="1">
              <a:spLocks noChangeArrowheads="1"/>
            </p:cNvSpPr>
            <p:nvPr/>
          </p:nvSpPr>
          <p:spPr bwMode="auto">
            <a:xfrm>
              <a:off x="4560" y="2521"/>
              <a:ext cx="58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灯</a:t>
              </a:r>
            </a:p>
          </p:txBody>
        </p:sp>
        <p:sp>
          <p:nvSpPr>
            <p:cNvPr id="134161" name="Text Box 13"/>
            <p:cNvSpPr txBox="1">
              <a:spLocks noChangeArrowheads="1"/>
            </p:cNvSpPr>
            <p:nvPr/>
          </p:nvSpPr>
          <p:spPr bwMode="auto">
            <a:xfrm>
              <a:off x="4564" y="2935"/>
              <a:ext cx="50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灭</a:t>
              </a:r>
            </a:p>
          </p:txBody>
        </p:sp>
        <p:sp>
          <p:nvSpPr>
            <p:cNvPr id="134162" name="Text Box 14"/>
            <p:cNvSpPr txBox="1">
              <a:spLocks noChangeArrowheads="1"/>
            </p:cNvSpPr>
            <p:nvPr/>
          </p:nvSpPr>
          <p:spPr bwMode="auto">
            <a:xfrm>
              <a:off x="1768" y="3321"/>
              <a:ext cx="23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cs typeface="Times New Roman" panose="02020603050405020304" pitchFamily="18" charset="0"/>
                </a:rPr>
                <a:t>1</a:t>
              </a:r>
            </a:p>
          </p:txBody>
        </p:sp>
        <p:sp>
          <p:nvSpPr>
            <p:cNvPr id="134163" name="Text Box 15"/>
            <p:cNvSpPr txBox="1">
              <a:spLocks noChangeArrowheads="1"/>
            </p:cNvSpPr>
            <p:nvPr/>
          </p:nvSpPr>
          <p:spPr bwMode="auto">
            <a:xfrm>
              <a:off x="2352" y="3321"/>
              <a:ext cx="59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通电</a:t>
              </a:r>
            </a:p>
          </p:txBody>
        </p:sp>
        <p:sp>
          <p:nvSpPr>
            <p:cNvPr id="134164" name="Text Box 16"/>
            <p:cNvSpPr txBox="1">
              <a:spLocks noChangeArrowheads="1"/>
            </p:cNvSpPr>
            <p:nvPr/>
          </p:nvSpPr>
          <p:spPr bwMode="auto">
            <a:xfrm>
              <a:off x="3544" y="3337"/>
              <a:ext cx="63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闭合</a:t>
              </a:r>
            </a:p>
          </p:txBody>
        </p:sp>
        <p:sp>
          <p:nvSpPr>
            <p:cNvPr id="134165" name="Text Box 17"/>
            <p:cNvSpPr txBox="1">
              <a:spLocks noChangeArrowheads="1"/>
            </p:cNvSpPr>
            <p:nvPr/>
          </p:nvSpPr>
          <p:spPr bwMode="auto">
            <a:xfrm>
              <a:off x="4557" y="3309"/>
              <a:ext cx="30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亮</a:t>
              </a:r>
            </a:p>
          </p:txBody>
        </p:sp>
        <p:sp>
          <p:nvSpPr>
            <p:cNvPr id="134166" name="Line 18"/>
            <p:cNvSpPr>
              <a:spLocks noChangeShapeType="1"/>
            </p:cNvSpPr>
            <p:nvPr/>
          </p:nvSpPr>
          <p:spPr bwMode="auto">
            <a:xfrm>
              <a:off x="765" y="2463"/>
              <a:ext cx="42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67" name="Line 19"/>
            <p:cNvSpPr>
              <a:spLocks noChangeShapeType="1"/>
            </p:cNvSpPr>
            <p:nvPr/>
          </p:nvSpPr>
          <p:spPr bwMode="auto">
            <a:xfrm>
              <a:off x="762" y="2883"/>
              <a:ext cx="42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68" name="Line 20"/>
            <p:cNvSpPr>
              <a:spLocks noChangeShapeType="1"/>
            </p:cNvSpPr>
            <p:nvPr/>
          </p:nvSpPr>
          <p:spPr bwMode="auto">
            <a:xfrm>
              <a:off x="777" y="3285"/>
              <a:ext cx="42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69" name="Line 21"/>
            <p:cNvSpPr>
              <a:spLocks noChangeShapeType="1"/>
            </p:cNvSpPr>
            <p:nvPr/>
          </p:nvSpPr>
          <p:spPr bwMode="auto">
            <a:xfrm>
              <a:off x="765" y="3669"/>
              <a:ext cx="42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70" name="Line 22"/>
            <p:cNvSpPr>
              <a:spLocks noChangeShapeType="1"/>
            </p:cNvSpPr>
            <p:nvPr/>
          </p:nvSpPr>
          <p:spPr bwMode="auto">
            <a:xfrm>
              <a:off x="1600" y="2463"/>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71" name="Line 23"/>
            <p:cNvSpPr>
              <a:spLocks noChangeShapeType="1"/>
            </p:cNvSpPr>
            <p:nvPr/>
          </p:nvSpPr>
          <p:spPr bwMode="auto">
            <a:xfrm>
              <a:off x="2110" y="2460"/>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72" name="Line 24"/>
            <p:cNvSpPr>
              <a:spLocks noChangeShapeType="1"/>
            </p:cNvSpPr>
            <p:nvPr/>
          </p:nvSpPr>
          <p:spPr bwMode="auto">
            <a:xfrm>
              <a:off x="3216" y="2457"/>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4173" name="Line 25"/>
            <p:cNvSpPr>
              <a:spLocks noChangeShapeType="1"/>
            </p:cNvSpPr>
            <p:nvPr/>
          </p:nvSpPr>
          <p:spPr bwMode="auto">
            <a:xfrm>
              <a:off x="4416" y="2481"/>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26"/>
          <p:cNvGrpSpPr>
            <a:grpSpLocks/>
          </p:cNvGrpSpPr>
          <p:nvPr/>
        </p:nvGrpSpPr>
        <p:grpSpPr bwMode="auto">
          <a:xfrm>
            <a:off x="1784476" y="6102915"/>
            <a:ext cx="5387975" cy="546100"/>
            <a:chOff x="1164" y="3487"/>
            <a:chExt cx="3060" cy="344"/>
          </a:xfrm>
        </p:grpSpPr>
        <p:sp>
          <p:nvSpPr>
            <p:cNvPr id="343067" name="Text Box 27"/>
            <p:cNvSpPr txBox="1">
              <a:spLocks noChangeArrowheads="1"/>
            </p:cNvSpPr>
            <p:nvPr/>
          </p:nvSpPr>
          <p:spPr bwMode="auto">
            <a:xfrm>
              <a:off x="1164" y="3487"/>
              <a:ext cx="1620"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灯亮的时间为：</a:t>
              </a:r>
              <a:endParaRPr lang="zh-CN" altLang="en-US" sz="2800" b="1" i="1">
                <a:solidFill>
                  <a:srgbClr val="000099"/>
                </a:solidFill>
                <a:latin typeface="Times New Roman" panose="02020603050405020304" pitchFamily="18" charset="0"/>
                <a:cs typeface="Times New Roman" panose="02020603050405020304" pitchFamily="18" charset="0"/>
              </a:endParaRPr>
            </a:p>
          </p:txBody>
        </p:sp>
        <p:sp>
          <p:nvSpPr>
            <p:cNvPr id="343068" name="Text Box 28"/>
            <p:cNvSpPr txBox="1">
              <a:spLocks noChangeArrowheads="1"/>
            </p:cNvSpPr>
            <p:nvPr/>
          </p:nvSpPr>
          <p:spPr bwMode="auto">
            <a:xfrm>
              <a:off x="2736" y="3504"/>
              <a:ext cx="1488" cy="327"/>
            </a:xfrm>
            <a:prstGeom prst="rect">
              <a:avLst/>
            </a:prstGeom>
            <a:noFill/>
            <a:ln w="9525">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ea typeface="楷体_GB2312" pitchFamily="49" charset="-122"/>
                  <a:cs typeface="Times New Roman" panose="02020603050405020304" pitchFamily="18" charset="0"/>
                </a:rPr>
                <a:t>t</a:t>
              </a:r>
              <a:r>
                <a:rPr lang="en-US" altLang="zh-CN" sz="2800" b="1" baseline="-25000">
                  <a:solidFill>
                    <a:srgbClr val="FF3300"/>
                  </a:solidFill>
                  <a:latin typeface="Times New Roman" panose="02020603050405020304" pitchFamily="18" charset="0"/>
                  <a:ea typeface="楷体_GB2312" pitchFamily="49" charset="-122"/>
                  <a:cs typeface="Times New Roman" panose="02020603050405020304" pitchFamily="18" charset="0"/>
                </a:rPr>
                <a:t>p </a:t>
              </a:r>
              <a:r>
                <a:rPr lang="en-US" altLang="zh-CN" sz="2800" b="1">
                  <a:solidFill>
                    <a:srgbClr val="FF3300"/>
                  </a:solidFill>
                  <a:latin typeface="Times New Roman" panose="02020603050405020304" pitchFamily="18" charset="0"/>
                  <a:ea typeface="楷体_GB2312" pitchFamily="49" charset="-122"/>
                  <a:cs typeface="Times New Roman" panose="02020603050405020304" pitchFamily="18" charset="0"/>
                </a:rPr>
                <a:t>= 1.1 </a:t>
              </a:r>
              <a:r>
                <a:rPr lang="en-US" altLang="zh-CN" sz="2800" b="1" i="1">
                  <a:solidFill>
                    <a:srgbClr val="FF3300"/>
                  </a:solidFill>
                  <a:latin typeface="Times New Roman" panose="02020603050405020304" pitchFamily="18" charset="0"/>
                  <a:ea typeface="楷体_GB2312" pitchFamily="49" charset="-122"/>
                  <a:cs typeface="Times New Roman" panose="02020603050405020304" pitchFamily="18" charset="0"/>
                </a:rPr>
                <a:t>R C</a:t>
              </a:r>
              <a:endParaRPr lang="en-US" altLang="zh-CN" sz="2800" b="1" i="1">
                <a:latin typeface="Times New Roman" panose="02020603050405020304" pitchFamily="18" charset="0"/>
                <a:ea typeface="楷体_GB2312" pitchFamily="49" charset="-122"/>
                <a:cs typeface="Times New Roman" panose="02020603050405020304" pitchFamily="18" charset="0"/>
              </a:endParaRPr>
            </a:p>
          </p:txBody>
        </p:sp>
      </p:grpSp>
      <p:pic>
        <p:nvPicPr>
          <p:cNvPr id="134148" name="Picture 106" descr="图片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6" y="457765"/>
            <a:ext cx="7023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756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533400" y="565890"/>
            <a:ext cx="51054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应用</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抗干扰的定时电路</a:t>
            </a:r>
          </a:p>
        </p:txBody>
      </p:sp>
      <p:sp>
        <p:nvSpPr>
          <p:cNvPr id="135171" name="Rectangle 3"/>
          <p:cNvSpPr>
            <a:spLocks noChangeArrowheads="1"/>
          </p:cNvSpPr>
          <p:nvPr/>
        </p:nvSpPr>
        <p:spPr bwMode="auto">
          <a:xfrm>
            <a:off x="381000" y="1099290"/>
            <a:ext cx="8458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solidFill>
                  <a:schemeClr val="tx2"/>
                </a:solidFill>
                <a:cs typeface="Times New Roman" panose="02020603050405020304" pitchFamily="18" charset="0"/>
              </a:rPr>
              <a:t>        </a:t>
            </a:r>
            <a:r>
              <a:rPr lang="zh-CN" altLang="en-US" sz="2800">
                <a:solidFill>
                  <a:schemeClr val="tx2"/>
                </a:solidFill>
                <a:cs typeface="Times New Roman" panose="02020603050405020304" pitchFamily="18" charset="0"/>
              </a:rPr>
              <a:t>在工业控制中，周围环境往往存在大量的干扰信</a:t>
            </a:r>
          </a:p>
          <a:p>
            <a:pPr eaLnBrk="1" hangingPunct="1">
              <a:lnSpc>
                <a:spcPct val="110000"/>
              </a:lnSpc>
            </a:pPr>
            <a:r>
              <a:rPr lang="zh-CN" altLang="en-US" sz="2800">
                <a:solidFill>
                  <a:schemeClr val="tx2"/>
                </a:solidFill>
                <a:cs typeface="Times New Roman" panose="02020603050405020304" pitchFamily="18" charset="0"/>
              </a:rPr>
              <a:t>号产生，如高频火花、电磁波、继电器的开关，必须</a:t>
            </a:r>
          </a:p>
          <a:p>
            <a:pPr eaLnBrk="1" hangingPunct="1">
              <a:lnSpc>
                <a:spcPct val="110000"/>
              </a:lnSpc>
            </a:pPr>
            <a:r>
              <a:rPr lang="zh-CN" altLang="en-US" sz="2800">
                <a:solidFill>
                  <a:schemeClr val="tx2"/>
                </a:solidFill>
                <a:cs typeface="Times New Roman" panose="02020603050405020304" pitchFamily="18" charset="0"/>
              </a:rPr>
              <a:t>要提高控制所用的定时电路的抗干扰能力。</a:t>
            </a:r>
          </a:p>
        </p:txBody>
      </p:sp>
      <p:pic>
        <p:nvPicPr>
          <p:cNvPr id="135172" name="Picture 206" descr="图片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2742352"/>
            <a:ext cx="87344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616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86" descr="图片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8313" y="1916113"/>
            <a:ext cx="36068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9"/>
          <p:cNvGrpSpPr>
            <a:grpSpLocks/>
          </p:cNvGrpSpPr>
          <p:nvPr/>
        </p:nvGrpSpPr>
        <p:grpSpPr bwMode="auto">
          <a:xfrm>
            <a:off x="4371975" y="2187575"/>
            <a:ext cx="3028950" cy="519113"/>
            <a:chOff x="2928" y="1422"/>
            <a:chExt cx="1908" cy="327"/>
          </a:xfrm>
        </p:grpSpPr>
        <p:sp>
          <p:nvSpPr>
            <p:cNvPr id="1073" name="Rectangle 40"/>
            <p:cNvSpPr>
              <a:spLocks noChangeArrowheads="1"/>
            </p:cNvSpPr>
            <p:nvPr/>
          </p:nvSpPr>
          <p:spPr bwMode="auto">
            <a:xfrm>
              <a:off x="2928" y="14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1</a:t>
              </a:r>
            </a:p>
          </p:txBody>
        </p:sp>
        <p:sp>
          <p:nvSpPr>
            <p:cNvPr id="1074" name="Rectangle 41"/>
            <p:cNvSpPr>
              <a:spLocks noChangeArrowheads="1"/>
            </p:cNvSpPr>
            <p:nvPr/>
          </p:nvSpPr>
          <p:spPr bwMode="auto">
            <a:xfrm>
              <a:off x="4608" y="14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1</a:t>
              </a:r>
            </a:p>
          </p:txBody>
        </p:sp>
      </p:grpSp>
      <p:grpSp>
        <p:nvGrpSpPr>
          <p:cNvPr id="3" name="Group 42"/>
          <p:cNvGrpSpPr>
            <a:grpSpLocks/>
          </p:cNvGrpSpPr>
          <p:nvPr/>
        </p:nvGrpSpPr>
        <p:grpSpPr bwMode="auto">
          <a:xfrm>
            <a:off x="4752975" y="4854575"/>
            <a:ext cx="3429000" cy="519113"/>
            <a:chOff x="2880" y="2910"/>
            <a:chExt cx="2160" cy="327"/>
          </a:xfrm>
        </p:grpSpPr>
        <p:sp>
          <p:nvSpPr>
            <p:cNvPr id="1069" name="Rectangle 43"/>
            <p:cNvSpPr>
              <a:spLocks noChangeArrowheads="1"/>
            </p:cNvSpPr>
            <p:nvPr/>
          </p:nvSpPr>
          <p:spPr bwMode="auto">
            <a:xfrm>
              <a:off x="2880" y="291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sp>
          <p:nvSpPr>
            <p:cNvPr id="1070" name="Rectangle 44"/>
            <p:cNvSpPr>
              <a:spLocks noChangeArrowheads="1"/>
            </p:cNvSpPr>
            <p:nvPr/>
          </p:nvSpPr>
          <p:spPr bwMode="auto">
            <a:xfrm>
              <a:off x="4656" y="291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sp>
          <p:nvSpPr>
            <p:cNvPr id="1071" name="Line 45"/>
            <p:cNvSpPr>
              <a:spLocks noChangeShapeType="1"/>
            </p:cNvSpPr>
            <p:nvPr/>
          </p:nvSpPr>
          <p:spPr bwMode="auto">
            <a:xfrm>
              <a:off x="3072" y="3120"/>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2" name="Line 46"/>
            <p:cNvSpPr>
              <a:spLocks noChangeShapeType="1"/>
            </p:cNvSpPr>
            <p:nvPr/>
          </p:nvSpPr>
          <p:spPr bwMode="auto">
            <a:xfrm>
              <a:off x="4848" y="3120"/>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47"/>
          <p:cNvGrpSpPr>
            <a:grpSpLocks/>
          </p:cNvGrpSpPr>
          <p:nvPr/>
        </p:nvGrpSpPr>
        <p:grpSpPr bwMode="auto">
          <a:xfrm>
            <a:off x="5362575" y="4397375"/>
            <a:ext cx="3181350" cy="790575"/>
            <a:chOff x="3264" y="2622"/>
            <a:chExt cx="2004" cy="498"/>
          </a:xfrm>
        </p:grpSpPr>
        <p:grpSp>
          <p:nvGrpSpPr>
            <p:cNvPr id="1061" name="Group 48"/>
            <p:cNvGrpSpPr>
              <a:grpSpLocks/>
            </p:cNvGrpSpPr>
            <p:nvPr/>
          </p:nvGrpSpPr>
          <p:grpSpPr bwMode="auto">
            <a:xfrm>
              <a:off x="3264" y="2880"/>
              <a:ext cx="192" cy="240"/>
              <a:chOff x="3552" y="2880"/>
              <a:chExt cx="192" cy="240"/>
            </a:xfrm>
          </p:grpSpPr>
          <p:sp>
            <p:nvSpPr>
              <p:cNvPr id="1067" name="Line 49"/>
              <p:cNvSpPr>
                <a:spLocks noChangeShapeType="1"/>
              </p:cNvSpPr>
              <p:nvPr/>
            </p:nvSpPr>
            <p:spPr bwMode="auto">
              <a:xfrm flipV="1">
                <a:off x="3552" y="2880"/>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8" name="Line 50"/>
              <p:cNvSpPr>
                <a:spLocks noChangeShapeType="1"/>
              </p:cNvSpPr>
              <p:nvPr/>
            </p:nvSpPr>
            <p:spPr bwMode="auto">
              <a:xfrm>
                <a:off x="3552" y="2880"/>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62" name="Group 51"/>
            <p:cNvGrpSpPr>
              <a:grpSpLocks/>
            </p:cNvGrpSpPr>
            <p:nvPr/>
          </p:nvGrpSpPr>
          <p:grpSpPr bwMode="auto">
            <a:xfrm>
              <a:off x="5040" y="2880"/>
              <a:ext cx="192" cy="240"/>
              <a:chOff x="3552" y="2880"/>
              <a:chExt cx="192" cy="240"/>
            </a:xfrm>
          </p:grpSpPr>
          <p:sp>
            <p:nvSpPr>
              <p:cNvPr id="1065" name="Line 52"/>
              <p:cNvSpPr>
                <a:spLocks noChangeShapeType="1"/>
              </p:cNvSpPr>
              <p:nvPr/>
            </p:nvSpPr>
            <p:spPr bwMode="auto">
              <a:xfrm flipV="1">
                <a:off x="3552" y="2880"/>
                <a:ext cx="0" cy="24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 name="Line 53"/>
              <p:cNvSpPr>
                <a:spLocks noChangeShapeType="1"/>
              </p:cNvSpPr>
              <p:nvPr/>
            </p:nvSpPr>
            <p:spPr bwMode="auto">
              <a:xfrm>
                <a:off x="3552" y="2880"/>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63" name="Rectangle 54"/>
            <p:cNvSpPr>
              <a:spLocks noChangeArrowheads="1"/>
            </p:cNvSpPr>
            <p:nvPr/>
          </p:nvSpPr>
          <p:spPr bwMode="auto">
            <a:xfrm>
              <a:off x="3264" y="26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1064" name="Rectangle 55"/>
            <p:cNvSpPr>
              <a:spLocks noChangeArrowheads="1"/>
            </p:cNvSpPr>
            <p:nvPr/>
          </p:nvSpPr>
          <p:spPr bwMode="auto">
            <a:xfrm>
              <a:off x="5040" y="26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sp>
        <p:nvSpPr>
          <p:cNvPr id="105528" name="Rectangle 56"/>
          <p:cNvSpPr>
            <a:spLocks noChangeArrowheads="1"/>
          </p:cNvSpPr>
          <p:nvPr/>
        </p:nvSpPr>
        <p:spPr bwMode="auto">
          <a:xfrm>
            <a:off x="4371975" y="25685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nvGrpSpPr>
          <p:cNvPr id="7" name="Group 57"/>
          <p:cNvGrpSpPr>
            <a:grpSpLocks/>
          </p:cNvGrpSpPr>
          <p:nvPr/>
        </p:nvGrpSpPr>
        <p:grpSpPr bwMode="auto">
          <a:xfrm>
            <a:off x="4067175" y="4044950"/>
            <a:ext cx="1428750" cy="519113"/>
            <a:chOff x="4080" y="2382"/>
            <a:chExt cx="900" cy="327"/>
          </a:xfrm>
        </p:grpSpPr>
        <p:sp>
          <p:nvSpPr>
            <p:cNvPr id="1059" name="Rectangle 58"/>
            <p:cNvSpPr>
              <a:spLocks noChangeArrowheads="1"/>
            </p:cNvSpPr>
            <p:nvPr/>
          </p:nvSpPr>
          <p:spPr bwMode="auto">
            <a:xfrm>
              <a:off x="4080" y="2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1</a:t>
              </a:r>
            </a:p>
          </p:txBody>
        </p:sp>
        <p:sp>
          <p:nvSpPr>
            <p:cNvPr id="1060" name="Rectangle 59"/>
            <p:cNvSpPr>
              <a:spLocks noChangeArrowheads="1"/>
            </p:cNvSpPr>
            <p:nvPr/>
          </p:nvSpPr>
          <p:spPr bwMode="auto">
            <a:xfrm>
              <a:off x="4752" y="2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1</a:t>
              </a:r>
            </a:p>
          </p:txBody>
        </p:sp>
      </p:grpSp>
      <p:grpSp>
        <p:nvGrpSpPr>
          <p:cNvPr id="8" name="Group 60"/>
          <p:cNvGrpSpPr>
            <a:grpSpLocks/>
          </p:cNvGrpSpPr>
          <p:nvPr/>
        </p:nvGrpSpPr>
        <p:grpSpPr bwMode="auto">
          <a:xfrm>
            <a:off x="6200775" y="4016375"/>
            <a:ext cx="1428750" cy="519113"/>
            <a:chOff x="4080" y="2382"/>
            <a:chExt cx="900" cy="327"/>
          </a:xfrm>
        </p:grpSpPr>
        <p:sp>
          <p:nvSpPr>
            <p:cNvPr id="1057" name="Rectangle 61"/>
            <p:cNvSpPr>
              <a:spLocks noChangeArrowheads="1"/>
            </p:cNvSpPr>
            <p:nvPr/>
          </p:nvSpPr>
          <p:spPr bwMode="auto">
            <a:xfrm>
              <a:off x="4080" y="2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1058" name="Rectangle 62"/>
            <p:cNvSpPr>
              <a:spLocks noChangeArrowheads="1"/>
            </p:cNvSpPr>
            <p:nvPr/>
          </p:nvSpPr>
          <p:spPr bwMode="auto">
            <a:xfrm>
              <a:off x="4752" y="23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sp>
        <p:nvSpPr>
          <p:cNvPr id="105535" name="Rectangle 63"/>
          <p:cNvSpPr>
            <a:spLocks noChangeArrowheads="1"/>
          </p:cNvSpPr>
          <p:nvPr/>
        </p:nvSpPr>
        <p:spPr bwMode="auto">
          <a:xfrm>
            <a:off x="7038975" y="25685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sp>
        <p:nvSpPr>
          <p:cNvPr id="105536" name="Rectangle 64" descr="小棋盘"/>
          <p:cNvSpPr>
            <a:spLocks noChangeArrowheads="1"/>
          </p:cNvSpPr>
          <p:nvPr/>
        </p:nvSpPr>
        <p:spPr bwMode="auto">
          <a:xfrm>
            <a:off x="3558988" y="5638800"/>
            <a:ext cx="5325036" cy="523220"/>
          </a:xfrm>
          <a:prstGeom prst="rect">
            <a:avLst/>
          </a:prstGeom>
          <a:pattFill prst="smCheck">
            <a:fgClr>
              <a:srgbClr val="FFFF00"/>
            </a:fgClr>
            <a:bgClr>
              <a:srgbClr val="FFFFFF"/>
            </a:bgClr>
          </a:pattFill>
          <a:ln w="28575">
            <a:solidFill>
              <a:srgbClr val="0066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99"/>
                </a:solidFill>
              </a:rPr>
              <a:t>若</a:t>
            </a:r>
            <a:r>
              <a:rPr lang="en-US" altLang="zh-CN" sz="2800">
                <a:solidFill>
                  <a:srgbClr val="000099"/>
                </a:solidFill>
              </a:rPr>
              <a:t>G</a:t>
            </a:r>
            <a:r>
              <a:rPr lang="en-US" altLang="zh-CN" sz="2800" baseline="-25000">
                <a:solidFill>
                  <a:srgbClr val="000099"/>
                </a:solidFill>
              </a:rPr>
              <a:t>1</a:t>
            </a:r>
            <a:r>
              <a:rPr lang="zh-CN" altLang="en-US" sz="2800">
                <a:solidFill>
                  <a:srgbClr val="000099"/>
                </a:solidFill>
              </a:rPr>
              <a:t>先翻转，则触发器为“</a:t>
            </a:r>
            <a:r>
              <a:rPr lang="en-US" altLang="zh-CN" sz="2800">
                <a:solidFill>
                  <a:srgbClr val="000099"/>
                </a:solidFill>
              </a:rPr>
              <a:t>0”</a:t>
            </a:r>
            <a:r>
              <a:rPr lang="zh-CN" altLang="en-US" sz="2800">
                <a:solidFill>
                  <a:srgbClr val="000099"/>
                </a:solidFill>
              </a:rPr>
              <a:t>态</a:t>
            </a:r>
          </a:p>
        </p:txBody>
      </p:sp>
      <p:sp>
        <p:nvSpPr>
          <p:cNvPr id="105537" name="Rectangle 65" descr="40%"/>
          <p:cNvSpPr>
            <a:spLocks noChangeArrowheads="1"/>
          </p:cNvSpPr>
          <p:nvPr/>
        </p:nvSpPr>
        <p:spPr bwMode="auto">
          <a:xfrm>
            <a:off x="5387975" y="1149350"/>
            <a:ext cx="1014413" cy="547688"/>
          </a:xfrm>
          <a:prstGeom prst="rect">
            <a:avLst/>
          </a:prstGeom>
          <a:pattFill prst="pct40">
            <a:fgClr>
              <a:srgbClr val="FFFF00"/>
            </a:fgClr>
            <a:bgClr>
              <a:srgbClr val="FFFFFF"/>
            </a:bgClr>
          </a:pattFill>
          <a:ln w="28575">
            <a:solidFill>
              <a:srgbClr val="0078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 1 </a:t>
            </a:r>
            <a:r>
              <a:rPr lang="zh-CN" altLang="en-US" sz="2800">
                <a:solidFill>
                  <a:srgbClr val="FF3300"/>
                </a:solidFill>
              </a:rPr>
              <a:t>态 </a:t>
            </a:r>
          </a:p>
        </p:txBody>
      </p:sp>
      <p:grpSp>
        <p:nvGrpSpPr>
          <p:cNvPr id="1038" name="Group 66"/>
          <p:cNvGrpSpPr>
            <a:grpSpLocks/>
          </p:cNvGrpSpPr>
          <p:nvPr/>
        </p:nvGrpSpPr>
        <p:grpSpPr bwMode="auto">
          <a:xfrm>
            <a:off x="611188" y="479425"/>
            <a:ext cx="3124200" cy="579438"/>
            <a:chOff x="480" y="1056"/>
            <a:chExt cx="1968" cy="365"/>
          </a:xfrm>
        </p:grpSpPr>
        <p:sp>
          <p:nvSpPr>
            <p:cNvPr id="1054" name="Text Box 67"/>
            <p:cNvSpPr txBox="1">
              <a:spLocks noChangeArrowheads="1"/>
            </p:cNvSpPr>
            <p:nvPr/>
          </p:nvSpPr>
          <p:spPr bwMode="auto">
            <a:xfrm>
              <a:off x="480" y="1056"/>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chemeClr val="accent2"/>
                  </a:solidFill>
                </a:rPr>
                <a:t>(4) </a:t>
              </a:r>
              <a:r>
                <a:rPr lang="en-US" altLang="zh-CN" sz="2800" i="1">
                  <a:solidFill>
                    <a:schemeClr val="accent2"/>
                  </a:solidFill>
                </a:rPr>
                <a:t>S</a:t>
              </a:r>
              <a:r>
                <a:rPr lang="en-US" altLang="zh-CN" sz="3200" baseline="-25000">
                  <a:solidFill>
                    <a:schemeClr val="accent2"/>
                  </a:solidFill>
                </a:rPr>
                <a:t>D</a:t>
              </a:r>
              <a:r>
                <a:rPr lang="en-US" altLang="zh-CN" sz="3200">
                  <a:solidFill>
                    <a:schemeClr val="accent2"/>
                  </a:solidFill>
                </a:rPr>
                <a:t>=</a:t>
              </a:r>
              <a:r>
                <a:rPr lang="en-US" altLang="zh-CN" sz="2800">
                  <a:solidFill>
                    <a:schemeClr val="accent2"/>
                  </a:solidFill>
                </a:rPr>
                <a:t>0</a:t>
              </a:r>
              <a:r>
                <a:rPr lang="zh-CN" altLang="en-US" sz="3200">
                  <a:solidFill>
                    <a:schemeClr val="accent2"/>
                  </a:solidFill>
                </a:rPr>
                <a:t>，</a:t>
              </a:r>
              <a:r>
                <a:rPr lang="en-US" altLang="zh-CN" sz="2800" i="1">
                  <a:solidFill>
                    <a:schemeClr val="accent2"/>
                  </a:solidFill>
                </a:rPr>
                <a:t>R</a:t>
              </a:r>
              <a:r>
                <a:rPr lang="en-US" altLang="zh-CN" sz="3200" baseline="-25000">
                  <a:solidFill>
                    <a:schemeClr val="accent2"/>
                  </a:solidFill>
                </a:rPr>
                <a:t>D </a:t>
              </a:r>
              <a:r>
                <a:rPr lang="en-US" altLang="zh-CN" sz="3200">
                  <a:solidFill>
                    <a:schemeClr val="accent2"/>
                  </a:solidFill>
                </a:rPr>
                <a:t>= </a:t>
              </a:r>
              <a:r>
                <a:rPr lang="en-US" altLang="zh-CN" sz="2800">
                  <a:solidFill>
                    <a:schemeClr val="accent2"/>
                  </a:solidFill>
                </a:rPr>
                <a:t>0</a:t>
              </a:r>
            </a:p>
          </p:txBody>
        </p:sp>
        <p:sp>
          <p:nvSpPr>
            <p:cNvPr id="1055" name="Line 68"/>
            <p:cNvSpPr>
              <a:spLocks noChangeShapeType="1"/>
            </p:cNvSpPr>
            <p:nvPr/>
          </p:nvSpPr>
          <p:spPr bwMode="auto">
            <a:xfrm>
              <a:off x="912"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6" name="Line 69"/>
            <p:cNvSpPr>
              <a:spLocks noChangeShapeType="1"/>
            </p:cNvSpPr>
            <p:nvPr/>
          </p:nvSpPr>
          <p:spPr bwMode="auto">
            <a:xfrm>
              <a:off x="1680"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76"/>
          <p:cNvGrpSpPr>
            <a:grpSpLocks/>
          </p:cNvGrpSpPr>
          <p:nvPr/>
        </p:nvGrpSpPr>
        <p:grpSpPr bwMode="auto">
          <a:xfrm>
            <a:off x="4124325" y="4044950"/>
            <a:ext cx="1428750" cy="519113"/>
            <a:chOff x="2448" y="2400"/>
            <a:chExt cx="900" cy="327"/>
          </a:xfrm>
        </p:grpSpPr>
        <p:grpSp>
          <p:nvGrpSpPr>
            <p:cNvPr id="1050" name="Group 77"/>
            <p:cNvGrpSpPr>
              <a:grpSpLocks/>
            </p:cNvGrpSpPr>
            <p:nvPr/>
          </p:nvGrpSpPr>
          <p:grpSpPr bwMode="auto">
            <a:xfrm>
              <a:off x="2448" y="2400"/>
              <a:ext cx="276" cy="327"/>
              <a:chOff x="2448" y="2400"/>
              <a:chExt cx="276" cy="327"/>
            </a:xfrm>
          </p:grpSpPr>
          <p:graphicFrame>
            <p:nvGraphicFramePr>
              <p:cNvPr id="1027" name="Object 78"/>
              <p:cNvGraphicFramePr>
                <a:graphicFrameLocks noChangeAspect="1"/>
              </p:cNvGraphicFramePr>
              <p:nvPr/>
            </p:nvGraphicFramePr>
            <p:xfrm>
              <a:off x="2448" y="2496"/>
              <a:ext cx="222" cy="180"/>
            </p:xfrm>
            <a:graphic>
              <a:graphicData uri="http://schemas.openxmlformats.org/presentationml/2006/ole">
                <mc:AlternateContent xmlns:mc="http://schemas.openxmlformats.org/markup-compatibility/2006">
                  <mc:Choice xmlns:v="urn:schemas-microsoft-com:vml" Requires="v">
                    <p:oleObj spid="_x0000_s1028" name="BMP 图象" r:id="rId5" imgW="352474" imgH="285866" progId="Paint.Picture">
                      <p:embed/>
                    </p:oleObj>
                  </mc:Choice>
                  <mc:Fallback>
                    <p:oleObj name="BMP 图象" r:id="rId5" imgW="352474" imgH="28586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2496"/>
                            <a:ext cx="22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3" name="Rectangle 79"/>
              <p:cNvSpPr>
                <a:spLocks noChangeArrowheads="1"/>
              </p:cNvSpPr>
              <p:nvPr/>
            </p:nvSpPr>
            <p:spPr bwMode="auto">
              <a:xfrm>
                <a:off x="2496" y="24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grpSp>
          <p:nvGrpSpPr>
            <p:cNvPr id="1051" name="Group 80"/>
            <p:cNvGrpSpPr>
              <a:grpSpLocks/>
            </p:cNvGrpSpPr>
            <p:nvPr/>
          </p:nvGrpSpPr>
          <p:grpSpPr bwMode="auto">
            <a:xfrm>
              <a:off x="3120" y="2400"/>
              <a:ext cx="228" cy="327"/>
              <a:chOff x="3120" y="2400"/>
              <a:chExt cx="228" cy="327"/>
            </a:xfrm>
          </p:grpSpPr>
          <p:graphicFrame>
            <p:nvGraphicFramePr>
              <p:cNvPr id="1026" name="Object 81"/>
              <p:cNvGraphicFramePr>
                <a:graphicFrameLocks noChangeAspect="1"/>
              </p:cNvGraphicFramePr>
              <p:nvPr/>
            </p:nvGraphicFramePr>
            <p:xfrm>
              <a:off x="3120" y="2496"/>
              <a:ext cx="222" cy="180"/>
            </p:xfrm>
            <a:graphic>
              <a:graphicData uri="http://schemas.openxmlformats.org/presentationml/2006/ole">
                <mc:AlternateContent xmlns:mc="http://schemas.openxmlformats.org/markup-compatibility/2006">
                  <mc:Choice xmlns:v="urn:schemas-microsoft-com:vml" Requires="v">
                    <p:oleObj spid="_x0000_s1029" name="BMP 图象" r:id="rId7" imgW="352474" imgH="285866" progId="Paint.Picture">
                      <p:embed/>
                    </p:oleObj>
                  </mc:Choice>
                  <mc:Fallback>
                    <p:oleObj name="BMP 图象" r:id="rId7" imgW="352474" imgH="28586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2496"/>
                            <a:ext cx="22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2" name="Rectangle 82"/>
              <p:cNvSpPr>
                <a:spLocks noChangeArrowheads="1"/>
              </p:cNvSpPr>
              <p:nvPr/>
            </p:nvSpPr>
            <p:spPr bwMode="auto">
              <a:xfrm>
                <a:off x="3120" y="24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grpSp>
      </p:grpSp>
      <p:sp>
        <p:nvSpPr>
          <p:cNvPr id="105555" name="AutoShape 83" descr="小棋盘"/>
          <p:cNvSpPr>
            <a:spLocks noChangeArrowheads="1"/>
          </p:cNvSpPr>
          <p:nvPr/>
        </p:nvSpPr>
        <p:spPr bwMode="auto">
          <a:xfrm>
            <a:off x="7419975" y="2503488"/>
            <a:ext cx="1395413" cy="550862"/>
          </a:xfrm>
          <a:prstGeom prst="wedgeRoundRectCallout">
            <a:avLst>
              <a:gd name="adj1" fmla="val -50343"/>
              <a:gd name="adj2" fmla="val 136745"/>
              <a:gd name="adj3" fmla="val 16667"/>
            </a:avLst>
          </a:prstGeom>
          <a:pattFill prst="smCheck">
            <a:fgClr>
              <a:srgbClr val="FFFF00"/>
            </a:fgClr>
            <a:bgClr>
              <a:srgbClr val="FFFFFF"/>
            </a:bgClr>
          </a:pattFill>
          <a:ln w="28575">
            <a:solidFill>
              <a:srgbClr val="006600"/>
            </a:solidFill>
            <a:miter lim="800000"/>
            <a:headEnd/>
            <a:tailEnd/>
          </a:ln>
          <a:effectLst/>
        </p:spPr>
        <p:txBody>
          <a:bodyPr wrap="none" anchor="ctr"/>
          <a:lstStyle/>
          <a:p>
            <a:pPr algn="ctr">
              <a:defRPr/>
            </a:pPr>
            <a:r>
              <a:rPr lang="zh-CN" altLang="en-US" sz="2400" b="1">
                <a:solidFill>
                  <a:srgbClr val="0070C0"/>
                </a:solidFill>
              </a:rPr>
              <a:t>若先翻转</a:t>
            </a:r>
          </a:p>
        </p:txBody>
      </p:sp>
      <p:grpSp>
        <p:nvGrpSpPr>
          <p:cNvPr id="13" name="Group 89"/>
          <p:cNvGrpSpPr>
            <a:grpSpLocks/>
          </p:cNvGrpSpPr>
          <p:nvPr/>
        </p:nvGrpSpPr>
        <p:grpSpPr bwMode="auto">
          <a:xfrm>
            <a:off x="250825" y="1165225"/>
            <a:ext cx="3657600" cy="4495800"/>
            <a:chOff x="158" y="734"/>
            <a:chExt cx="2304" cy="2832"/>
          </a:xfrm>
        </p:grpSpPr>
        <p:grpSp>
          <p:nvGrpSpPr>
            <p:cNvPr id="1042" name="Group 85"/>
            <p:cNvGrpSpPr>
              <a:grpSpLocks/>
            </p:cNvGrpSpPr>
            <p:nvPr/>
          </p:nvGrpSpPr>
          <p:grpSpPr bwMode="auto">
            <a:xfrm>
              <a:off x="158" y="734"/>
              <a:ext cx="2304" cy="2832"/>
              <a:chOff x="158" y="734"/>
              <a:chExt cx="2304" cy="2832"/>
            </a:xfrm>
          </p:grpSpPr>
          <p:sp>
            <p:nvSpPr>
              <p:cNvPr id="1045" name="AutoShape 71" descr="小棋盘"/>
              <p:cNvSpPr>
                <a:spLocks noChangeArrowheads="1"/>
              </p:cNvSpPr>
              <p:nvPr/>
            </p:nvSpPr>
            <p:spPr bwMode="auto">
              <a:xfrm>
                <a:off x="158" y="734"/>
                <a:ext cx="2304" cy="2832"/>
              </a:xfrm>
              <a:prstGeom prst="verticalScroll">
                <a:avLst>
                  <a:gd name="adj" fmla="val 12500"/>
                </a:avLst>
              </a:prstGeom>
              <a:pattFill prst="smCheck">
                <a:fgClr>
                  <a:srgbClr val="FFFF00"/>
                </a:fgClr>
                <a:bgClr>
                  <a:schemeClr val="bg1"/>
                </a:bgClr>
              </a:pattFill>
              <a:ln w="28575">
                <a:solidFill>
                  <a:srgbClr val="0078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a:solidFill>
                      <a:srgbClr val="3333CC"/>
                    </a:solidFill>
                  </a:rPr>
                  <a:t>  </a:t>
                </a:r>
              </a:p>
            </p:txBody>
          </p:sp>
          <p:grpSp>
            <p:nvGrpSpPr>
              <p:cNvPr id="1046" name="Group 72"/>
              <p:cNvGrpSpPr>
                <a:grpSpLocks/>
              </p:cNvGrpSpPr>
              <p:nvPr/>
            </p:nvGrpSpPr>
            <p:grpSpPr bwMode="auto">
              <a:xfrm>
                <a:off x="452" y="1061"/>
                <a:ext cx="1872" cy="2479"/>
                <a:chOff x="480" y="864"/>
                <a:chExt cx="1872" cy="2479"/>
              </a:xfrm>
            </p:grpSpPr>
            <p:sp>
              <p:nvSpPr>
                <p:cNvPr id="1047" name="Rectangle 73" descr="小棋盘"/>
                <p:cNvSpPr>
                  <a:spLocks noChangeArrowheads="1"/>
                </p:cNvSpPr>
                <p:nvPr/>
              </p:nvSpPr>
              <p:spPr bwMode="auto">
                <a:xfrm>
                  <a:off x="480" y="864"/>
                  <a:ext cx="1872" cy="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3300"/>
                      </a:solidFill>
                    </a:rPr>
                    <a:t>当信号</a:t>
                  </a:r>
                  <a:r>
                    <a:rPr lang="en-US" altLang="zh-CN" sz="2800" i="1">
                      <a:solidFill>
                        <a:schemeClr val="accent2"/>
                      </a:solidFill>
                    </a:rPr>
                    <a:t>S</a:t>
                  </a:r>
                  <a:r>
                    <a:rPr lang="en-US" altLang="zh-CN" sz="2800" baseline="-25000">
                      <a:solidFill>
                        <a:schemeClr val="accent2"/>
                      </a:solidFill>
                    </a:rPr>
                    <a:t>D</a:t>
                  </a:r>
                  <a:r>
                    <a:rPr lang="en-US" altLang="zh-CN" sz="2800">
                      <a:solidFill>
                        <a:schemeClr val="accent2"/>
                      </a:solidFill>
                    </a:rPr>
                    <a:t>=</a:t>
                  </a:r>
                  <a:r>
                    <a:rPr lang="en-US" altLang="zh-CN" sz="2800" i="1">
                      <a:solidFill>
                        <a:schemeClr val="accent2"/>
                      </a:solidFill>
                    </a:rPr>
                    <a:t>R</a:t>
                  </a:r>
                  <a:r>
                    <a:rPr lang="en-US" altLang="zh-CN" sz="2800" baseline="-25000">
                      <a:solidFill>
                        <a:schemeClr val="accent2"/>
                      </a:solidFill>
                    </a:rPr>
                    <a:t>D</a:t>
                  </a:r>
                  <a:r>
                    <a:rPr lang="en-US" altLang="zh-CN" sz="2800">
                      <a:solidFill>
                        <a:schemeClr val="accent2"/>
                      </a:solidFill>
                    </a:rPr>
                    <a:t>=0</a:t>
                  </a:r>
                  <a:r>
                    <a:rPr lang="zh-CN" altLang="en-US" sz="2800">
                      <a:solidFill>
                        <a:schemeClr val="accent2"/>
                      </a:solidFill>
                    </a:rPr>
                    <a:t>同时变为</a:t>
                  </a:r>
                  <a:r>
                    <a:rPr lang="en-US" altLang="zh-CN" sz="2800">
                      <a:solidFill>
                        <a:schemeClr val="accent2"/>
                      </a:solidFill>
                    </a:rPr>
                    <a:t>1</a:t>
                  </a:r>
                  <a:r>
                    <a:rPr lang="zh-CN" altLang="en-US" sz="2800">
                      <a:solidFill>
                        <a:srgbClr val="FF3300"/>
                      </a:solidFill>
                    </a:rPr>
                    <a:t>时</a:t>
                  </a:r>
                  <a:r>
                    <a:rPr lang="en-US" altLang="zh-CN" sz="2800">
                      <a:solidFill>
                        <a:srgbClr val="FF3300"/>
                      </a:solidFill>
                    </a:rPr>
                    <a:t>, </a:t>
                  </a:r>
                  <a:r>
                    <a:rPr lang="zh-CN" altLang="en-US" sz="2800">
                      <a:solidFill>
                        <a:srgbClr val="FF3300"/>
                      </a:solidFill>
                    </a:rPr>
                    <a:t>由于与非门的翻转时间不可能完全相同，触发器状态可能是</a:t>
                  </a:r>
                  <a:r>
                    <a:rPr lang="zh-CN" altLang="en-US" sz="2800">
                      <a:solidFill>
                        <a:srgbClr val="000099"/>
                      </a:solidFill>
                    </a:rPr>
                    <a:t> </a:t>
                  </a:r>
                  <a:r>
                    <a:rPr lang="en-US" altLang="zh-CN" sz="2800">
                      <a:solidFill>
                        <a:srgbClr val="000099"/>
                      </a:solidFill>
                    </a:rPr>
                    <a:t>1 </a:t>
                  </a:r>
                  <a:r>
                    <a:rPr lang="zh-CN" altLang="en-US" sz="2800">
                      <a:solidFill>
                        <a:srgbClr val="FF3300"/>
                      </a:solidFill>
                    </a:rPr>
                    <a:t>态，也可能是</a:t>
                  </a:r>
                  <a:r>
                    <a:rPr lang="zh-CN" altLang="en-US" sz="2800">
                      <a:solidFill>
                        <a:srgbClr val="000099"/>
                      </a:solidFill>
                    </a:rPr>
                    <a:t> </a:t>
                  </a:r>
                  <a:r>
                    <a:rPr lang="en-US" altLang="zh-CN" sz="2800">
                      <a:solidFill>
                        <a:srgbClr val="000099"/>
                      </a:solidFill>
                    </a:rPr>
                    <a:t>0 </a:t>
                  </a:r>
                  <a:r>
                    <a:rPr lang="zh-CN" altLang="en-US" sz="2800">
                      <a:solidFill>
                        <a:srgbClr val="FF3300"/>
                      </a:solidFill>
                    </a:rPr>
                    <a:t>态，不能根据输入信号确定。</a:t>
                  </a:r>
                </a:p>
              </p:txBody>
            </p:sp>
            <p:sp>
              <p:nvSpPr>
                <p:cNvPr id="1048" name="Line 74" descr="小棋盘"/>
                <p:cNvSpPr>
                  <a:spLocks noChangeShapeType="1"/>
                </p:cNvSpPr>
                <p:nvPr/>
              </p:nvSpPr>
              <p:spPr bwMode="auto">
                <a:xfrm>
                  <a:off x="1248" y="91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zh-CN" altLang="en-US"/>
                </a:p>
              </p:txBody>
            </p:sp>
            <p:sp>
              <p:nvSpPr>
                <p:cNvPr id="1049" name="Line 75" descr="小棋盘"/>
                <p:cNvSpPr>
                  <a:spLocks noChangeShapeType="1"/>
                </p:cNvSpPr>
                <p:nvPr/>
              </p:nvSpPr>
              <p:spPr bwMode="auto">
                <a:xfrm>
                  <a:off x="1632" y="91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zh-CN" altLang="en-US"/>
                </a:p>
              </p:txBody>
            </p:sp>
          </p:grpSp>
        </p:grpSp>
        <p:sp>
          <p:nvSpPr>
            <p:cNvPr id="1043" name="Line 87"/>
            <p:cNvSpPr>
              <a:spLocks noChangeShapeType="1"/>
            </p:cNvSpPr>
            <p:nvPr/>
          </p:nvSpPr>
          <p:spPr bwMode="auto">
            <a:xfrm>
              <a:off x="1202" y="1117"/>
              <a:ext cx="136"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 name="Line 88"/>
            <p:cNvSpPr>
              <a:spLocks noChangeShapeType="1"/>
            </p:cNvSpPr>
            <p:nvPr/>
          </p:nvSpPr>
          <p:spPr bwMode="auto">
            <a:xfrm>
              <a:off x="1565" y="1117"/>
              <a:ext cx="136"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371309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nodeType="afterGroup">
                            <p:stCondLst>
                              <p:cond delay="1000"/>
                            </p:stCondLst>
                            <p:childTnLst>
                              <p:par>
                                <p:cTn id="27" presetID="22" presetClass="entr" presetSubtype="1" fill="hold" grpId="0" nodeType="afterEffect">
                                  <p:stCondLst>
                                    <p:cond delay="2000"/>
                                  </p:stCondLst>
                                  <p:childTnLst>
                                    <p:set>
                                      <p:cBhvr>
                                        <p:cTn id="28" dur="1" fill="hold">
                                          <p:stCondLst>
                                            <p:cond delay="0"/>
                                          </p:stCondLst>
                                        </p:cTn>
                                        <p:tgtEl>
                                          <p:spTgt spid="105555"/>
                                        </p:tgtEl>
                                        <p:attrNameLst>
                                          <p:attrName>style.visibility</p:attrName>
                                        </p:attrNameLst>
                                      </p:cBhvr>
                                      <p:to>
                                        <p:strVal val="visible"/>
                                      </p:to>
                                    </p:set>
                                    <p:animEffect transition="in" filter="wipe(up)">
                                      <p:cBhvr>
                                        <p:cTn id="29" dur="500"/>
                                        <p:tgtEl>
                                          <p:spTgt spid="1055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5535"/>
                                        </p:tgtEl>
                                        <p:attrNameLst>
                                          <p:attrName>style.visibility</p:attrName>
                                        </p:attrNameLst>
                                      </p:cBhvr>
                                      <p:to>
                                        <p:strVal val="visible"/>
                                      </p:to>
                                    </p:set>
                                    <p:animEffect transition="in" filter="wipe(left)">
                                      <p:cBhvr>
                                        <p:cTn id="34" dur="500"/>
                                        <p:tgtEl>
                                          <p:spTgt spid="1055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5528"/>
                                        </p:tgtEl>
                                        <p:attrNameLst>
                                          <p:attrName>style.visibility</p:attrName>
                                        </p:attrNameLst>
                                      </p:cBhvr>
                                      <p:to>
                                        <p:strVal val="visible"/>
                                      </p:to>
                                    </p:set>
                                    <p:animEffect transition="in" filter="wipe(left)">
                                      <p:cBhvr>
                                        <p:cTn id="44" dur="500"/>
                                        <p:tgtEl>
                                          <p:spTgt spid="10552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0553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105536"/>
                                        </p:tgtEl>
                                        <p:attrNameLst>
                                          <p:attrName>style.visibility</p:attrName>
                                        </p:attrNameLst>
                                      </p:cBhvr>
                                      <p:to>
                                        <p:strVal val="visible"/>
                                      </p:to>
                                    </p:set>
                                    <p:animEffect transition="in" filter="box(in)">
                                      <p:cBhvr>
                                        <p:cTn id="53" dur="500"/>
                                        <p:tgtEl>
                                          <p:spTgt spid="10553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28" grpId="0" autoUpdateAnimBg="0"/>
      <p:bldP spid="105535" grpId="0" autoUpdateAnimBg="0"/>
      <p:bldP spid="105536" grpId="0" animBg="1" autoUpdateAnimBg="0"/>
      <p:bldP spid="105537" grpId="0" animBg="1" autoUpdateAnimBg="0"/>
      <p:bldP spid="105555"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bwMode="auto">
          <a:xfrm>
            <a:off x="2971800" y="565841"/>
            <a:ext cx="32004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黑体" pitchFamily="2" charset="-122"/>
                <a:cs typeface="Times New Roman" panose="02020603050405020304" pitchFamily="18" charset="0"/>
              </a:rPr>
              <a:t>21.5   </a:t>
            </a:r>
            <a:r>
              <a:rPr lang="zh-CN" altLang="en-US" sz="3600" b="1" smtClean="0">
                <a:solidFill>
                  <a:srgbClr val="CC0000"/>
                </a:solidFill>
                <a:latin typeface="Times New Roman" panose="02020603050405020304" pitchFamily="18" charset="0"/>
                <a:ea typeface="黑体" pitchFamily="2" charset="-122"/>
                <a:cs typeface="Times New Roman" panose="02020603050405020304" pitchFamily="18" charset="0"/>
              </a:rPr>
              <a:t>应用举例</a:t>
            </a:r>
          </a:p>
        </p:txBody>
      </p:sp>
      <p:sp>
        <p:nvSpPr>
          <p:cNvPr id="347139" name="Text Box 3"/>
          <p:cNvSpPr txBox="1">
            <a:spLocks noChangeArrowheads="1"/>
          </p:cNvSpPr>
          <p:nvPr/>
        </p:nvSpPr>
        <p:spPr bwMode="auto">
          <a:xfrm>
            <a:off x="533400" y="1175441"/>
            <a:ext cx="34290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21.5.1</a:t>
            </a:r>
            <a:r>
              <a:rPr lang="zh-CN" altLang="en-US" sz="2800" b="1">
                <a:solidFill>
                  <a:srgbClr val="000099"/>
                </a:solidFill>
                <a:latin typeface="Times New Roman" panose="02020603050405020304" pitchFamily="18" charset="0"/>
                <a:cs typeface="Times New Roman" panose="02020603050405020304" pitchFamily="18" charset="0"/>
              </a:rPr>
              <a:t>优先裁决电路</a:t>
            </a:r>
          </a:p>
        </p:txBody>
      </p:sp>
      <p:pic>
        <p:nvPicPr>
          <p:cNvPr id="347276" name="Picture 140" descr="图片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808854"/>
            <a:ext cx="7251700"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804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7139"/>
                                        </p:tgtEl>
                                        <p:attrNameLst>
                                          <p:attrName>style.visibility</p:attrName>
                                        </p:attrNameLst>
                                      </p:cBhvr>
                                      <p:to>
                                        <p:strVal val="visible"/>
                                      </p:to>
                                    </p:set>
                                    <p:animEffect transition="in" filter="wipe(left)">
                                      <p:cBhvr>
                                        <p:cTn id="7" dur="500"/>
                                        <p:tgtEl>
                                          <p:spTgt spid="347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7276"/>
                                        </p:tgtEl>
                                        <p:attrNameLst>
                                          <p:attrName>style.visibility</p:attrName>
                                        </p:attrNameLst>
                                      </p:cBhvr>
                                      <p:to>
                                        <p:strVal val="visible"/>
                                      </p:to>
                                    </p:set>
                                    <p:animEffect transition="in" filter="wipe(left)">
                                      <p:cBhvr>
                                        <p:cTn id="12" dur="1000"/>
                                        <p:tgtEl>
                                          <p:spTgt spid="347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341" name="Picture 157" descr="图片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8" y="1711247"/>
            <a:ext cx="72517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322" name="Text Box 138"/>
          <p:cNvSpPr txBox="1">
            <a:spLocks noChangeArrowheads="1"/>
          </p:cNvSpPr>
          <p:nvPr/>
        </p:nvSpPr>
        <p:spPr bwMode="auto">
          <a:xfrm>
            <a:off x="179388" y="576184"/>
            <a:ext cx="2395537"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工作原理：</a:t>
            </a:r>
          </a:p>
        </p:txBody>
      </p:sp>
      <p:sp>
        <p:nvSpPr>
          <p:cNvPr id="137220" name="Rectangle 139"/>
          <p:cNvSpPr>
            <a:spLocks noChangeArrowheads="1"/>
          </p:cNvSpPr>
          <p:nvPr/>
        </p:nvSpPr>
        <p:spPr bwMode="auto">
          <a:xfrm>
            <a:off x="1855788" y="1047672"/>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开始比赛时，按下复位开关</a:t>
            </a:r>
            <a:r>
              <a:rPr lang="en-US" altLang="zh-CN" sz="2800" i="1">
                <a:cs typeface="Times New Roman" panose="02020603050405020304" pitchFamily="18" charset="0"/>
              </a:rPr>
              <a:t>S</a:t>
            </a:r>
            <a:r>
              <a:rPr lang="zh-CN" altLang="en-US" sz="2800">
                <a:cs typeface="Times New Roman" panose="02020603050405020304" pitchFamily="18" charset="0"/>
              </a:rPr>
              <a:t>。</a:t>
            </a:r>
            <a:endParaRPr lang="zh-CN" altLang="en-US" sz="2800" baseline="-25000">
              <a:cs typeface="Times New Roman" panose="02020603050405020304" pitchFamily="18" charset="0"/>
            </a:endParaRPr>
          </a:p>
        </p:txBody>
      </p:sp>
      <p:sp>
        <p:nvSpPr>
          <p:cNvPr id="349324" name="AutoShape 140"/>
          <p:cNvSpPr>
            <a:spLocks noChangeArrowheads="1"/>
          </p:cNvSpPr>
          <p:nvPr/>
        </p:nvSpPr>
        <p:spPr bwMode="auto">
          <a:xfrm>
            <a:off x="2286000" y="6249909"/>
            <a:ext cx="381000" cy="304800"/>
          </a:xfrm>
          <a:prstGeom prst="upArrow">
            <a:avLst>
              <a:gd name="adj1" fmla="val 50000"/>
              <a:gd name="adj2" fmla="val 25000"/>
            </a:avLst>
          </a:prstGeom>
          <a:solidFill>
            <a:schemeClr val="accent1"/>
          </a:solidFill>
          <a:ln w="9525">
            <a:solidFill>
              <a:srgbClr val="006666"/>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2" name="Group 141"/>
          <p:cNvGrpSpPr>
            <a:grpSpLocks/>
          </p:cNvGrpSpPr>
          <p:nvPr/>
        </p:nvGrpSpPr>
        <p:grpSpPr bwMode="auto">
          <a:xfrm>
            <a:off x="4495800" y="1982709"/>
            <a:ext cx="609600" cy="3033713"/>
            <a:chOff x="2832" y="1152"/>
            <a:chExt cx="384" cy="1911"/>
          </a:xfrm>
        </p:grpSpPr>
        <p:sp>
          <p:nvSpPr>
            <p:cNvPr id="137236" name="Text Box 142"/>
            <p:cNvSpPr txBox="1">
              <a:spLocks noChangeArrowheads="1"/>
            </p:cNvSpPr>
            <p:nvPr/>
          </p:nvSpPr>
          <p:spPr bwMode="auto">
            <a:xfrm>
              <a:off x="2832"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137237" name="Text Box 143"/>
            <p:cNvSpPr txBox="1">
              <a:spLocks noChangeArrowheads="1"/>
            </p:cNvSpPr>
            <p:nvPr/>
          </p:nvSpPr>
          <p:spPr bwMode="auto">
            <a:xfrm>
              <a:off x="2880" y="115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sp>
        <p:nvSpPr>
          <p:cNvPr id="349328" name="Text Box 144"/>
          <p:cNvSpPr txBox="1">
            <a:spLocks noChangeArrowheads="1"/>
          </p:cNvSpPr>
          <p:nvPr/>
        </p:nvSpPr>
        <p:spPr bwMode="auto">
          <a:xfrm>
            <a:off x="5638800" y="3582909"/>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nvGrpSpPr>
          <p:cNvPr id="3" name="Group 145"/>
          <p:cNvGrpSpPr>
            <a:grpSpLocks/>
          </p:cNvGrpSpPr>
          <p:nvPr/>
        </p:nvGrpSpPr>
        <p:grpSpPr bwMode="auto">
          <a:xfrm>
            <a:off x="6443663" y="1279447"/>
            <a:ext cx="1295400" cy="2667000"/>
            <a:chOff x="4080" y="720"/>
            <a:chExt cx="816" cy="1680"/>
          </a:xfrm>
        </p:grpSpPr>
        <p:sp>
          <p:nvSpPr>
            <p:cNvPr id="349330" name="AutoShape 146"/>
            <p:cNvSpPr>
              <a:spLocks noChangeArrowheads="1"/>
            </p:cNvSpPr>
            <p:nvPr/>
          </p:nvSpPr>
          <p:spPr bwMode="auto">
            <a:xfrm>
              <a:off x="4080" y="720"/>
              <a:ext cx="480" cy="288"/>
            </a:xfrm>
            <a:prstGeom prst="wedgeRoundRectCallout">
              <a:avLst>
                <a:gd name="adj1" fmla="val -37292"/>
                <a:gd name="adj2" fmla="val 129514"/>
                <a:gd name="adj3" fmla="val 16667"/>
              </a:avLst>
            </a:prstGeom>
            <a:solidFill>
              <a:srgbClr val="FFFFCC"/>
            </a:solidFill>
            <a:ln w="9525">
              <a:solidFill>
                <a:srgbClr val="000000"/>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不亮</a:t>
              </a:r>
            </a:p>
          </p:txBody>
        </p:sp>
        <p:sp>
          <p:nvSpPr>
            <p:cNvPr id="349331" name="AutoShape 147"/>
            <p:cNvSpPr>
              <a:spLocks noChangeArrowheads="1"/>
            </p:cNvSpPr>
            <p:nvPr/>
          </p:nvSpPr>
          <p:spPr bwMode="auto">
            <a:xfrm>
              <a:off x="4416" y="2112"/>
              <a:ext cx="480" cy="288"/>
            </a:xfrm>
            <a:prstGeom prst="wedgeRoundRectCallout">
              <a:avLst>
                <a:gd name="adj1" fmla="val -94167"/>
                <a:gd name="adj2" fmla="val 167361"/>
                <a:gd name="adj3" fmla="val 16667"/>
              </a:avLst>
            </a:prstGeom>
            <a:solidFill>
              <a:srgbClr val="FFFFCC"/>
            </a:solidFill>
            <a:ln w="9525">
              <a:solidFill>
                <a:srgbClr val="000000"/>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不亮</a:t>
              </a:r>
            </a:p>
          </p:txBody>
        </p:sp>
      </p:grpSp>
      <p:grpSp>
        <p:nvGrpSpPr>
          <p:cNvPr id="4" name="Group 148"/>
          <p:cNvGrpSpPr>
            <a:grpSpLocks/>
          </p:cNvGrpSpPr>
          <p:nvPr/>
        </p:nvGrpSpPr>
        <p:grpSpPr bwMode="auto">
          <a:xfrm>
            <a:off x="1600200" y="1677909"/>
            <a:ext cx="533400" cy="2576513"/>
            <a:chOff x="1008" y="960"/>
            <a:chExt cx="336" cy="1623"/>
          </a:xfrm>
        </p:grpSpPr>
        <p:sp>
          <p:nvSpPr>
            <p:cNvPr id="137232" name="Text Box 149"/>
            <p:cNvSpPr txBox="1">
              <a:spLocks noChangeArrowheads="1"/>
            </p:cNvSpPr>
            <p:nvPr/>
          </p:nvSpPr>
          <p:spPr bwMode="auto">
            <a:xfrm>
              <a:off x="1008" y="96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137233" name="Text Box 150"/>
            <p:cNvSpPr txBox="1">
              <a:spLocks noChangeArrowheads="1"/>
            </p:cNvSpPr>
            <p:nvPr/>
          </p:nvSpPr>
          <p:spPr bwMode="auto">
            <a:xfrm>
              <a:off x="1008" y="22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5" name="Group 151"/>
          <p:cNvGrpSpPr>
            <a:grpSpLocks/>
          </p:cNvGrpSpPr>
          <p:nvPr/>
        </p:nvGrpSpPr>
        <p:grpSpPr bwMode="auto">
          <a:xfrm>
            <a:off x="838200" y="2516109"/>
            <a:ext cx="381000" cy="1814513"/>
            <a:chOff x="528" y="1488"/>
            <a:chExt cx="240" cy="1143"/>
          </a:xfrm>
        </p:grpSpPr>
        <p:sp>
          <p:nvSpPr>
            <p:cNvPr id="137228" name="Rectangle 152"/>
            <p:cNvSpPr>
              <a:spLocks noChangeArrowheads="1"/>
            </p:cNvSpPr>
            <p:nvPr/>
          </p:nvSpPr>
          <p:spPr bwMode="auto">
            <a:xfrm>
              <a:off x="528" y="14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137229" name="Rectangle 153"/>
            <p:cNvSpPr>
              <a:spLocks noChangeArrowheads="1"/>
            </p:cNvSpPr>
            <p:nvPr/>
          </p:nvSpPr>
          <p:spPr bwMode="auto">
            <a:xfrm>
              <a:off x="528"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137230" name="Line 154"/>
            <p:cNvSpPr>
              <a:spLocks noChangeShapeType="1"/>
            </p:cNvSpPr>
            <p:nvPr/>
          </p:nvSpPr>
          <p:spPr bwMode="auto">
            <a:xfrm>
              <a:off x="576" y="1776"/>
              <a:ext cx="19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37231" name="Line 155"/>
            <p:cNvSpPr>
              <a:spLocks noChangeShapeType="1"/>
            </p:cNvSpPr>
            <p:nvPr/>
          </p:nvSpPr>
          <p:spPr bwMode="auto">
            <a:xfrm>
              <a:off x="576" y="2592"/>
              <a:ext cx="19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37227" name="Rectangle 156"/>
          <p:cNvSpPr>
            <a:spLocks noChangeArrowheads="1"/>
          </p:cNvSpPr>
          <p:nvPr/>
        </p:nvSpPr>
        <p:spPr bwMode="auto">
          <a:xfrm>
            <a:off x="1855788" y="576184"/>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未比赛时</a:t>
            </a:r>
            <a:r>
              <a:rPr lang="en-US" altLang="zh-CN" sz="2800" i="1">
                <a:cs typeface="Times New Roman" panose="02020603050405020304" pitchFamily="18" charset="0"/>
              </a:rPr>
              <a:t>A</a:t>
            </a:r>
            <a:r>
              <a:rPr lang="en-US" altLang="zh-CN" sz="2800" baseline="-25000">
                <a:cs typeface="Times New Roman" panose="02020603050405020304" pitchFamily="18" charset="0"/>
              </a:rPr>
              <a:t>1</a:t>
            </a:r>
            <a:r>
              <a:rPr lang="zh-CN" altLang="en-US" sz="2800">
                <a:cs typeface="Times New Roman" panose="02020603050405020304" pitchFamily="18" charset="0"/>
              </a:rPr>
              <a:t>，</a:t>
            </a:r>
            <a:r>
              <a:rPr lang="zh-CN" altLang="en-US" sz="2800" baseline="-25000">
                <a:cs typeface="Times New Roman" panose="02020603050405020304" pitchFamily="18" charset="0"/>
              </a:rPr>
              <a:t> </a:t>
            </a:r>
            <a:r>
              <a:rPr lang="en-US" altLang="zh-CN" sz="2800" i="1">
                <a:cs typeface="Times New Roman" panose="02020603050405020304" pitchFamily="18" charset="0"/>
              </a:rPr>
              <a:t>A</a:t>
            </a:r>
            <a:r>
              <a:rPr lang="en-US" altLang="zh-CN" sz="2800" baseline="-25000">
                <a:cs typeface="Times New Roman" panose="02020603050405020304" pitchFamily="18" charset="0"/>
              </a:rPr>
              <a:t>2</a:t>
            </a:r>
            <a:r>
              <a:rPr lang="zh-CN" altLang="en-US" sz="2800">
                <a:cs typeface="Times New Roman" panose="02020603050405020304" pitchFamily="18" charset="0"/>
              </a:rPr>
              <a:t>为“</a:t>
            </a:r>
            <a:r>
              <a:rPr lang="en-US" altLang="zh-CN" sz="2800">
                <a:cs typeface="Times New Roman" panose="02020603050405020304" pitchFamily="18" charset="0"/>
              </a:rPr>
              <a:t>0”</a:t>
            </a:r>
            <a:r>
              <a:rPr lang="zh-CN" altLang="en-US" sz="2800">
                <a:cs typeface="Times New Roman" panose="02020603050405020304" pitchFamily="18" charset="0"/>
              </a:rPr>
              <a:t>复位开关</a:t>
            </a:r>
            <a:r>
              <a:rPr lang="en-US" altLang="zh-CN" sz="2800">
                <a:cs typeface="Times New Roman" panose="02020603050405020304" pitchFamily="18" charset="0"/>
              </a:rPr>
              <a:t>S</a:t>
            </a:r>
            <a:r>
              <a:rPr lang="zh-CN" altLang="en-US" sz="2800">
                <a:cs typeface="Times New Roman" panose="02020603050405020304" pitchFamily="18" charset="0"/>
              </a:rPr>
              <a:t>断开。</a:t>
            </a:r>
            <a:endParaRPr lang="zh-CN" altLang="en-US" sz="2800" baseline="-25000">
              <a:cs typeface="Times New Roman" panose="02020603050405020304" pitchFamily="18" charset="0"/>
            </a:endParaRPr>
          </a:p>
        </p:txBody>
      </p:sp>
    </p:spTree>
    <p:extLst>
      <p:ext uri="{BB962C8B-B14F-4D97-AF65-F5344CB8AC3E}">
        <p14:creationId xmlns:p14="http://schemas.microsoft.com/office/powerpoint/2010/main" val="27081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9341"/>
                                        </p:tgtEl>
                                        <p:attrNameLst>
                                          <p:attrName>style.visibility</p:attrName>
                                        </p:attrNameLst>
                                      </p:cBhvr>
                                      <p:to>
                                        <p:strVal val="visible"/>
                                      </p:to>
                                    </p:set>
                                    <p:animEffect transition="in" filter="wipe(left)">
                                      <p:cBhvr>
                                        <p:cTn id="7" dur="500"/>
                                        <p:tgtEl>
                                          <p:spTgt spid="349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9324"/>
                                        </p:tgtEl>
                                        <p:attrNameLst>
                                          <p:attrName>style.visibility</p:attrName>
                                        </p:attrNameLst>
                                      </p:cBhvr>
                                      <p:to>
                                        <p:strVal val="visible"/>
                                      </p:to>
                                    </p:set>
                                    <p:animEffect transition="in" filter="wipe(down)">
                                      <p:cBhvr>
                                        <p:cTn id="17" dur="500"/>
                                        <p:tgtEl>
                                          <p:spTgt spid="3493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9328"/>
                                        </p:tgtEl>
                                        <p:attrNameLst>
                                          <p:attrName>style.visibility</p:attrName>
                                        </p:attrNameLst>
                                      </p:cBhvr>
                                      <p:to>
                                        <p:strVal val="visible"/>
                                      </p:to>
                                    </p:set>
                                    <p:animEffect transition="in" filter="wipe(left)">
                                      <p:cBhvr>
                                        <p:cTn id="31" dur="500"/>
                                        <p:tgtEl>
                                          <p:spTgt spid="349328"/>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324" grpId="0" animBg="1"/>
      <p:bldP spid="349328"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370" name="Text Box 138"/>
          <p:cNvSpPr txBox="1">
            <a:spLocks noChangeArrowheads="1"/>
          </p:cNvSpPr>
          <p:nvPr/>
        </p:nvSpPr>
        <p:spPr bwMode="auto">
          <a:xfrm>
            <a:off x="457200" y="531813"/>
            <a:ext cx="2530475"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工作原理：</a:t>
            </a:r>
          </a:p>
        </p:txBody>
      </p:sp>
      <p:grpSp>
        <p:nvGrpSpPr>
          <p:cNvPr id="19463" name="Group 139"/>
          <p:cNvGrpSpPr>
            <a:grpSpLocks/>
          </p:cNvGrpSpPr>
          <p:nvPr/>
        </p:nvGrpSpPr>
        <p:grpSpPr bwMode="auto">
          <a:xfrm>
            <a:off x="4648200" y="1889125"/>
            <a:ext cx="609600" cy="3033713"/>
            <a:chOff x="2832" y="1152"/>
            <a:chExt cx="384" cy="1911"/>
          </a:xfrm>
        </p:grpSpPr>
        <p:sp>
          <p:nvSpPr>
            <p:cNvPr id="19502" name="Text Box 140"/>
            <p:cNvSpPr txBox="1">
              <a:spLocks noChangeArrowheads="1"/>
            </p:cNvSpPr>
            <p:nvPr/>
          </p:nvSpPr>
          <p:spPr bwMode="auto">
            <a:xfrm>
              <a:off x="2832"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19503" name="Text Box 141"/>
            <p:cNvSpPr txBox="1">
              <a:spLocks noChangeArrowheads="1"/>
            </p:cNvSpPr>
            <p:nvPr/>
          </p:nvSpPr>
          <p:spPr bwMode="auto">
            <a:xfrm>
              <a:off x="2880" y="115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sp>
        <p:nvSpPr>
          <p:cNvPr id="351374" name="AutoShape 142"/>
          <p:cNvSpPr>
            <a:spLocks noChangeArrowheads="1"/>
          </p:cNvSpPr>
          <p:nvPr/>
        </p:nvSpPr>
        <p:spPr bwMode="auto">
          <a:xfrm>
            <a:off x="6629400" y="1203325"/>
            <a:ext cx="762000" cy="457200"/>
          </a:xfrm>
          <a:prstGeom prst="wedgeRoundRectCallout">
            <a:avLst>
              <a:gd name="adj1" fmla="val -37292"/>
              <a:gd name="adj2" fmla="val 129514"/>
              <a:gd name="adj3" fmla="val 16667"/>
            </a:avLst>
          </a:prstGeom>
          <a:solidFill>
            <a:srgbClr val="FFFFCC"/>
          </a:solidFill>
          <a:ln w="9525">
            <a:solidFill>
              <a:srgbClr val="000000"/>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不亮</a:t>
            </a:r>
          </a:p>
        </p:txBody>
      </p:sp>
      <p:sp>
        <p:nvSpPr>
          <p:cNvPr id="351375" name="AutoShape 143"/>
          <p:cNvSpPr>
            <a:spLocks noChangeArrowheads="1"/>
          </p:cNvSpPr>
          <p:nvPr/>
        </p:nvSpPr>
        <p:spPr bwMode="auto">
          <a:xfrm>
            <a:off x="7162800" y="3413125"/>
            <a:ext cx="762000" cy="457200"/>
          </a:xfrm>
          <a:prstGeom prst="wedgeRoundRectCallout">
            <a:avLst>
              <a:gd name="adj1" fmla="val -94167"/>
              <a:gd name="adj2" fmla="val 167361"/>
              <a:gd name="adj3" fmla="val 16667"/>
            </a:avLst>
          </a:prstGeom>
          <a:solidFill>
            <a:srgbClr val="FFFFCC"/>
          </a:solidFill>
          <a:ln w="9525">
            <a:solidFill>
              <a:srgbClr val="000000"/>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不亮</a:t>
            </a:r>
          </a:p>
        </p:txBody>
      </p:sp>
      <p:grpSp>
        <p:nvGrpSpPr>
          <p:cNvPr id="19466" name="Group 144"/>
          <p:cNvGrpSpPr>
            <a:grpSpLocks/>
          </p:cNvGrpSpPr>
          <p:nvPr/>
        </p:nvGrpSpPr>
        <p:grpSpPr bwMode="auto">
          <a:xfrm>
            <a:off x="1676400" y="1614488"/>
            <a:ext cx="533400" cy="2514600"/>
            <a:chOff x="1008" y="979"/>
            <a:chExt cx="336" cy="1584"/>
          </a:xfrm>
        </p:grpSpPr>
        <p:sp>
          <p:nvSpPr>
            <p:cNvPr id="19500" name="Text Box 145"/>
            <p:cNvSpPr txBox="1">
              <a:spLocks noChangeArrowheads="1"/>
            </p:cNvSpPr>
            <p:nvPr/>
          </p:nvSpPr>
          <p:spPr bwMode="auto">
            <a:xfrm>
              <a:off x="1008" y="979"/>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sp>
          <p:nvSpPr>
            <p:cNvPr id="19501" name="Text Box 146"/>
            <p:cNvSpPr txBox="1">
              <a:spLocks noChangeArrowheads="1"/>
            </p:cNvSpPr>
            <p:nvPr/>
          </p:nvSpPr>
          <p:spPr bwMode="auto">
            <a:xfrm>
              <a:off x="1008" y="2275"/>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sp>
        <p:nvSpPr>
          <p:cNvPr id="19467" name="Rectangle 147"/>
          <p:cNvSpPr>
            <a:spLocks noChangeArrowheads="1"/>
          </p:cNvSpPr>
          <p:nvPr/>
        </p:nvSpPr>
        <p:spPr bwMode="auto">
          <a:xfrm>
            <a:off x="990600" y="37179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19468" name="Line 148"/>
          <p:cNvSpPr>
            <a:spLocks noChangeShapeType="1"/>
          </p:cNvSpPr>
          <p:nvPr/>
        </p:nvSpPr>
        <p:spPr bwMode="auto">
          <a:xfrm>
            <a:off x="1066800" y="4175125"/>
            <a:ext cx="304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9469" name="Rectangle 149"/>
          <p:cNvSpPr>
            <a:spLocks noChangeArrowheads="1"/>
          </p:cNvSpPr>
          <p:nvPr/>
        </p:nvSpPr>
        <p:spPr bwMode="auto">
          <a:xfrm>
            <a:off x="990600" y="25749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19470" name="Line 150"/>
          <p:cNvSpPr>
            <a:spLocks noChangeShapeType="1"/>
          </p:cNvSpPr>
          <p:nvPr/>
        </p:nvSpPr>
        <p:spPr bwMode="auto">
          <a:xfrm>
            <a:off x="1066800" y="3032125"/>
            <a:ext cx="304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 name="Group 151"/>
          <p:cNvGrpSpPr>
            <a:grpSpLocks/>
          </p:cNvGrpSpPr>
          <p:nvPr/>
        </p:nvGrpSpPr>
        <p:grpSpPr bwMode="auto">
          <a:xfrm>
            <a:off x="1371600" y="2727325"/>
            <a:ext cx="228600" cy="304800"/>
            <a:chOff x="768" y="1680"/>
            <a:chExt cx="144" cy="192"/>
          </a:xfrm>
        </p:grpSpPr>
        <p:sp>
          <p:nvSpPr>
            <p:cNvPr id="19496" name="Line 152"/>
            <p:cNvSpPr>
              <a:spLocks noChangeShapeType="1"/>
            </p:cNvSpPr>
            <p:nvPr/>
          </p:nvSpPr>
          <p:spPr bwMode="auto">
            <a:xfrm flipV="1">
              <a:off x="768" y="1680"/>
              <a:ext cx="0" cy="192"/>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9497" name="Group 153"/>
            <p:cNvGrpSpPr>
              <a:grpSpLocks/>
            </p:cNvGrpSpPr>
            <p:nvPr/>
          </p:nvGrpSpPr>
          <p:grpSpPr bwMode="auto">
            <a:xfrm>
              <a:off x="768" y="1680"/>
              <a:ext cx="144" cy="192"/>
              <a:chOff x="768" y="1680"/>
              <a:chExt cx="144" cy="192"/>
            </a:xfrm>
          </p:grpSpPr>
          <p:sp>
            <p:nvSpPr>
              <p:cNvPr id="19498" name="Line 154"/>
              <p:cNvSpPr>
                <a:spLocks noChangeShapeType="1"/>
              </p:cNvSpPr>
              <p:nvPr/>
            </p:nvSpPr>
            <p:spPr bwMode="auto">
              <a:xfrm>
                <a:off x="768" y="1680"/>
                <a:ext cx="14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9499" name="Line 155"/>
              <p:cNvSpPr>
                <a:spLocks noChangeShapeType="1"/>
              </p:cNvSpPr>
              <p:nvPr/>
            </p:nvSpPr>
            <p:spPr bwMode="auto">
              <a:xfrm flipV="1">
                <a:off x="768" y="1680"/>
                <a:ext cx="0" cy="19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351388" name="Text Box 156"/>
          <p:cNvSpPr txBox="1">
            <a:spLocks noChangeArrowheads="1"/>
          </p:cNvSpPr>
          <p:nvPr/>
        </p:nvSpPr>
        <p:spPr bwMode="auto">
          <a:xfrm>
            <a:off x="1219200" y="2270125"/>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grpSp>
        <p:nvGrpSpPr>
          <p:cNvPr id="6" name="Group 157"/>
          <p:cNvGrpSpPr>
            <a:grpSpLocks/>
          </p:cNvGrpSpPr>
          <p:nvPr/>
        </p:nvGrpSpPr>
        <p:grpSpPr bwMode="auto">
          <a:xfrm>
            <a:off x="685800" y="1050925"/>
            <a:ext cx="1066800" cy="762000"/>
            <a:chOff x="384" y="624"/>
            <a:chExt cx="672" cy="480"/>
          </a:xfrm>
        </p:grpSpPr>
        <p:sp>
          <p:nvSpPr>
            <p:cNvPr id="19494" name="AutoShape 158"/>
            <p:cNvSpPr>
              <a:spLocks noChangeArrowheads="1"/>
            </p:cNvSpPr>
            <p:nvPr/>
          </p:nvSpPr>
          <p:spPr bwMode="auto">
            <a:xfrm>
              <a:off x="480" y="624"/>
              <a:ext cx="528" cy="480"/>
            </a:xfrm>
            <a:prstGeom prst="wedgeRoundRectCallout">
              <a:avLst>
                <a:gd name="adj1" fmla="val -7954"/>
                <a:gd name="adj2" fmla="val 100625"/>
                <a:gd name="adj3" fmla="val 16667"/>
              </a:avLst>
            </a:prstGeom>
            <a:solidFill>
              <a:srgbClr val="FFFFCC"/>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a:solidFill>
                  <a:srgbClr val="FF3300"/>
                </a:solidFill>
                <a:cs typeface="Times New Roman" panose="02020603050405020304" pitchFamily="18" charset="0"/>
              </a:endParaRPr>
            </a:p>
          </p:txBody>
        </p:sp>
        <p:sp>
          <p:nvSpPr>
            <p:cNvPr id="351391" name="Rectangle 159"/>
            <p:cNvSpPr>
              <a:spLocks noChangeArrowheads="1"/>
            </p:cNvSpPr>
            <p:nvPr/>
          </p:nvSpPr>
          <p:spPr bwMode="auto">
            <a:xfrm>
              <a:off x="384" y="679"/>
              <a:ext cx="672" cy="407"/>
            </a:xfrm>
            <a:prstGeom prst="rect">
              <a:avLst/>
            </a:prstGeom>
            <a:noFill/>
            <a:ln w="9525">
              <a:noFill/>
              <a:miter lim="800000"/>
              <a:headEnd/>
              <a:tailEnd/>
            </a:ln>
            <a:effectLst/>
          </p:spPr>
          <p:txBody>
            <a:bodyPr anchor="ctr">
              <a:spAutoFit/>
            </a:bodyP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优先到达</a:t>
              </a:r>
            </a:p>
          </p:txBody>
        </p:sp>
      </p:grpSp>
      <p:grpSp>
        <p:nvGrpSpPr>
          <p:cNvPr id="7" name="Group 160"/>
          <p:cNvGrpSpPr>
            <a:grpSpLocks/>
          </p:cNvGrpSpPr>
          <p:nvPr/>
        </p:nvGrpSpPr>
        <p:grpSpPr bwMode="auto">
          <a:xfrm>
            <a:off x="2743200" y="1736725"/>
            <a:ext cx="609600" cy="2576513"/>
            <a:chOff x="1632" y="1056"/>
            <a:chExt cx="384" cy="1623"/>
          </a:xfrm>
        </p:grpSpPr>
        <p:sp>
          <p:nvSpPr>
            <p:cNvPr id="19492" name="Text Box 161"/>
            <p:cNvSpPr txBox="1">
              <a:spLocks noChangeArrowheads="1"/>
            </p:cNvSpPr>
            <p:nvPr/>
          </p:nvSpPr>
          <p:spPr bwMode="auto">
            <a:xfrm>
              <a:off x="1680" y="10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19493" name="Text Box 162"/>
            <p:cNvSpPr txBox="1">
              <a:spLocks noChangeArrowheads="1"/>
            </p:cNvSpPr>
            <p:nvPr/>
          </p:nvSpPr>
          <p:spPr bwMode="auto">
            <a:xfrm>
              <a:off x="1632" y="235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grpSp>
      <p:grpSp>
        <p:nvGrpSpPr>
          <p:cNvPr id="8" name="Group 163"/>
          <p:cNvGrpSpPr>
            <a:grpSpLocks/>
          </p:cNvGrpSpPr>
          <p:nvPr/>
        </p:nvGrpSpPr>
        <p:grpSpPr bwMode="auto">
          <a:xfrm>
            <a:off x="4800600" y="1812925"/>
            <a:ext cx="400050" cy="519113"/>
            <a:chOff x="2928" y="1104"/>
            <a:chExt cx="252" cy="327"/>
          </a:xfrm>
        </p:grpSpPr>
        <p:graphicFrame>
          <p:nvGraphicFramePr>
            <p:cNvPr id="19461" name="Object 164"/>
            <p:cNvGraphicFramePr>
              <a:graphicFrameLocks noChangeAspect="1"/>
            </p:cNvGraphicFramePr>
            <p:nvPr/>
          </p:nvGraphicFramePr>
          <p:xfrm>
            <a:off x="2928" y="1200"/>
            <a:ext cx="252" cy="192"/>
          </p:xfrm>
          <a:graphic>
            <a:graphicData uri="http://schemas.openxmlformats.org/presentationml/2006/ole">
              <mc:AlternateContent xmlns:mc="http://schemas.openxmlformats.org/markup-compatibility/2006">
                <mc:Choice xmlns:v="urn:schemas-microsoft-com:vml" Requires="v">
                  <p:oleObj spid="_x0000_s18438" name="BMP 图象" r:id="rId4" imgW="400000" imgH="295238" progId="Paint.Picture">
                    <p:embed/>
                  </p:oleObj>
                </mc:Choice>
                <mc:Fallback>
                  <p:oleObj name="BMP 图象" r:id="rId4" imgW="400000" imgH="2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200"/>
                          <a:ext cx="25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1" name="Rectangle 165"/>
            <p:cNvSpPr>
              <a:spLocks noChangeArrowheads="1"/>
            </p:cNvSpPr>
            <p:nvPr/>
          </p:nvSpPr>
          <p:spPr bwMode="auto">
            <a:xfrm>
              <a:off x="2928" y="11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grpSp>
      <p:sp>
        <p:nvSpPr>
          <p:cNvPr id="351398" name="AutoShape 166"/>
          <p:cNvSpPr>
            <a:spLocks noChangeArrowheads="1"/>
          </p:cNvSpPr>
          <p:nvPr/>
        </p:nvSpPr>
        <p:spPr bwMode="auto">
          <a:xfrm>
            <a:off x="6629400" y="1203325"/>
            <a:ext cx="762000" cy="457200"/>
          </a:xfrm>
          <a:prstGeom prst="wedgeRoundRectCallout">
            <a:avLst>
              <a:gd name="adj1" fmla="val -37292"/>
              <a:gd name="adj2" fmla="val 129514"/>
              <a:gd name="adj3" fmla="val 16667"/>
            </a:avLst>
          </a:prstGeom>
          <a:solidFill>
            <a:srgbClr val="FFFFCC"/>
          </a:solidFill>
          <a:ln w="9525">
            <a:solidFill>
              <a:srgbClr val="000000"/>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亮</a:t>
            </a:r>
          </a:p>
        </p:txBody>
      </p:sp>
      <p:sp>
        <p:nvSpPr>
          <p:cNvPr id="351399" name="Text Box 167"/>
          <p:cNvSpPr txBox="1">
            <a:spLocks noChangeArrowheads="1"/>
          </p:cNvSpPr>
          <p:nvPr/>
        </p:nvSpPr>
        <p:spPr bwMode="auto">
          <a:xfrm>
            <a:off x="5715000" y="3032125"/>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grpSp>
        <p:nvGrpSpPr>
          <p:cNvPr id="9" name="Group 168"/>
          <p:cNvGrpSpPr>
            <a:grpSpLocks/>
          </p:cNvGrpSpPr>
          <p:nvPr/>
        </p:nvGrpSpPr>
        <p:grpSpPr bwMode="auto">
          <a:xfrm>
            <a:off x="1752600" y="1584325"/>
            <a:ext cx="361950" cy="2576513"/>
            <a:chOff x="1008" y="960"/>
            <a:chExt cx="228" cy="1623"/>
          </a:xfrm>
        </p:grpSpPr>
        <p:graphicFrame>
          <p:nvGraphicFramePr>
            <p:cNvPr id="19459" name="Object 169"/>
            <p:cNvGraphicFramePr>
              <a:graphicFrameLocks noChangeAspect="1"/>
            </p:cNvGraphicFramePr>
            <p:nvPr/>
          </p:nvGraphicFramePr>
          <p:xfrm>
            <a:off x="1056" y="1056"/>
            <a:ext cx="108" cy="144"/>
          </p:xfrm>
          <a:graphic>
            <a:graphicData uri="http://schemas.openxmlformats.org/presentationml/2006/ole">
              <mc:AlternateContent xmlns:mc="http://schemas.openxmlformats.org/markup-compatibility/2006">
                <mc:Choice xmlns:v="urn:schemas-microsoft-com:vml" Requires="v">
                  <p:oleObj spid="_x0000_s18439" name="BMP 图象" r:id="rId6" imgW="400000" imgH="295238" progId="Paint.Picture">
                    <p:embed/>
                  </p:oleObj>
                </mc:Choice>
                <mc:Fallback>
                  <p:oleObj name="BMP 图象" r:id="rId6" imgW="400000" imgH="2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056"/>
                          <a:ext cx="10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89" name="Rectangle 170"/>
            <p:cNvSpPr>
              <a:spLocks noChangeArrowheads="1"/>
            </p:cNvSpPr>
            <p:nvPr/>
          </p:nvSpPr>
          <p:spPr bwMode="auto">
            <a:xfrm>
              <a:off x="1008" y="9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graphicFrame>
          <p:nvGraphicFramePr>
            <p:cNvPr id="19460" name="Object 171"/>
            <p:cNvGraphicFramePr>
              <a:graphicFrameLocks noChangeAspect="1"/>
            </p:cNvGraphicFramePr>
            <p:nvPr/>
          </p:nvGraphicFramePr>
          <p:xfrm>
            <a:off x="1056" y="2352"/>
            <a:ext cx="108" cy="144"/>
          </p:xfrm>
          <a:graphic>
            <a:graphicData uri="http://schemas.openxmlformats.org/presentationml/2006/ole">
              <mc:AlternateContent xmlns:mc="http://schemas.openxmlformats.org/markup-compatibility/2006">
                <mc:Choice xmlns:v="urn:schemas-microsoft-com:vml" Requires="v">
                  <p:oleObj spid="_x0000_s18440" name="BMP 图象" r:id="rId7" imgW="400000" imgH="295238" progId="Paint.Picture">
                    <p:embed/>
                  </p:oleObj>
                </mc:Choice>
                <mc:Fallback>
                  <p:oleObj name="BMP 图象" r:id="rId7" imgW="400000" imgH="2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352"/>
                          <a:ext cx="10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0" name="Rectangle 172"/>
            <p:cNvSpPr>
              <a:spLocks noChangeArrowheads="1"/>
            </p:cNvSpPr>
            <p:nvPr/>
          </p:nvSpPr>
          <p:spPr bwMode="auto">
            <a:xfrm>
              <a:off x="1008" y="22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grpSp>
      <p:grpSp>
        <p:nvGrpSpPr>
          <p:cNvPr id="10" name="Group 173"/>
          <p:cNvGrpSpPr>
            <a:grpSpLocks/>
          </p:cNvGrpSpPr>
          <p:nvPr/>
        </p:nvGrpSpPr>
        <p:grpSpPr bwMode="auto">
          <a:xfrm>
            <a:off x="2895600" y="1736725"/>
            <a:ext cx="361950" cy="519113"/>
            <a:chOff x="1728" y="1056"/>
            <a:chExt cx="228" cy="327"/>
          </a:xfrm>
        </p:grpSpPr>
        <p:graphicFrame>
          <p:nvGraphicFramePr>
            <p:cNvPr id="19458" name="Object 174"/>
            <p:cNvGraphicFramePr>
              <a:graphicFrameLocks noChangeAspect="1"/>
            </p:cNvGraphicFramePr>
            <p:nvPr/>
          </p:nvGraphicFramePr>
          <p:xfrm>
            <a:off x="1788" y="1104"/>
            <a:ext cx="144" cy="192"/>
          </p:xfrm>
          <a:graphic>
            <a:graphicData uri="http://schemas.openxmlformats.org/presentationml/2006/ole">
              <mc:AlternateContent xmlns:mc="http://schemas.openxmlformats.org/markup-compatibility/2006">
                <mc:Choice xmlns:v="urn:schemas-microsoft-com:vml" Requires="v">
                  <p:oleObj spid="_x0000_s18441" name="BMP 图象" r:id="rId8" imgW="400000" imgH="295238" progId="Paint.Picture">
                    <p:embed/>
                  </p:oleObj>
                </mc:Choice>
                <mc:Fallback>
                  <p:oleObj name="BMP 图象" r:id="rId8" imgW="400000" imgH="2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 y="1104"/>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88" name="Rectangle 175"/>
            <p:cNvSpPr>
              <a:spLocks noChangeArrowheads="1"/>
            </p:cNvSpPr>
            <p:nvPr/>
          </p:nvSpPr>
          <p:spPr bwMode="auto">
            <a:xfrm>
              <a:off x="1728" y="10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grpSp>
      <p:grpSp>
        <p:nvGrpSpPr>
          <p:cNvPr id="11" name="Group 176"/>
          <p:cNvGrpSpPr>
            <a:grpSpLocks/>
          </p:cNvGrpSpPr>
          <p:nvPr/>
        </p:nvGrpSpPr>
        <p:grpSpPr bwMode="auto">
          <a:xfrm>
            <a:off x="2209800" y="2803525"/>
            <a:ext cx="762000" cy="457200"/>
            <a:chOff x="1296" y="1728"/>
            <a:chExt cx="480" cy="288"/>
          </a:xfrm>
        </p:grpSpPr>
        <p:sp>
          <p:nvSpPr>
            <p:cNvPr id="351409" name="AutoShape 177"/>
            <p:cNvSpPr>
              <a:spLocks noChangeArrowheads="1"/>
            </p:cNvSpPr>
            <p:nvPr/>
          </p:nvSpPr>
          <p:spPr bwMode="auto">
            <a:xfrm>
              <a:off x="1296" y="1728"/>
              <a:ext cx="480" cy="288"/>
            </a:xfrm>
            <a:prstGeom prst="wedgeRoundRectCallout">
              <a:avLst>
                <a:gd name="adj1" fmla="val -23333"/>
                <a:gd name="adj2" fmla="val -144097"/>
                <a:gd name="adj3" fmla="val 16667"/>
              </a:avLst>
            </a:prstGeom>
            <a:solidFill>
              <a:srgbClr val="99FF33"/>
            </a:solidFill>
            <a:ln w="9525">
              <a:no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封锁</a:t>
              </a:r>
            </a:p>
          </p:txBody>
        </p:sp>
        <p:sp>
          <p:nvSpPr>
            <p:cNvPr id="351410" name="AutoShape 178"/>
            <p:cNvSpPr>
              <a:spLocks noChangeArrowheads="1"/>
            </p:cNvSpPr>
            <p:nvPr/>
          </p:nvSpPr>
          <p:spPr bwMode="auto">
            <a:xfrm>
              <a:off x="1296" y="1728"/>
              <a:ext cx="480" cy="288"/>
            </a:xfrm>
            <a:prstGeom prst="wedgeRoundRectCallout">
              <a:avLst>
                <a:gd name="adj1" fmla="val -25000"/>
                <a:gd name="adj2" fmla="val 210417"/>
                <a:gd name="adj3" fmla="val 16667"/>
              </a:avLst>
            </a:prstGeom>
            <a:solidFill>
              <a:srgbClr val="99FF33"/>
            </a:solidFill>
            <a:ln w="9525">
              <a:no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封锁</a:t>
              </a:r>
            </a:p>
          </p:txBody>
        </p:sp>
      </p:grpSp>
      <p:grpSp>
        <p:nvGrpSpPr>
          <p:cNvPr id="12" name="Group 179"/>
          <p:cNvGrpSpPr>
            <a:grpSpLocks/>
          </p:cNvGrpSpPr>
          <p:nvPr/>
        </p:nvGrpSpPr>
        <p:grpSpPr bwMode="auto">
          <a:xfrm>
            <a:off x="4724400" y="1889125"/>
            <a:ext cx="457200" cy="2971800"/>
            <a:chOff x="2880" y="1152"/>
            <a:chExt cx="288" cy="1872"/>
          </a:xfrm>
        </p:grpSpPr>
        <p:sp>
          <p:nvSpPr>
            <p:cNvPr id="19484" name="Oval 180"/>
            <p:cNvSpPr>
              <a:spLocks noChangeArrowheads="1"/>
            </p:cNvSpPr>
            <p:nvPr/>
          </p:nvSpPr>
          <p:spPr bwMode="auto">
            <a:xfrm>
              <a:off x="2928" y="1152"/>
              <a:ext cx="240" cy="240"/>
            </a:xfrm>
            <a:prstGeom prst="ellipse">
              <a:avLst/>
            </a:pr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485" name="Oval 181"/>
            <p:cNvSpPr>
              <a:spLocks noChangeArrowheads="1"/>
            </p:cNvSpPr>
            <p:nvPr/>
          </p:nvSpPr>
          <p:spPr bwMode="auto">
            <a:xfrm>
              <a:off x="2880" y="2784"/>
              <a:ext cx="240" cy="240"/>
            </a:xfrm>
            <a:prstGeom prst="ellipse">
              <a:avLst/>
            </a:pr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351414" name="Text Box 182"/>
          <p:cNvSpPr txBox="1">
            <a:spLocks noChangeArrowheads="1"/>
          </p:cNvSpPr>
          <p:nvPr/>
        </p:nvSpPr>
        <p:spPr bwMode="auto">
          <a:xfrm>
            <a:off x="4419600" y="986959"/>
            <a:ext cx="1828800" cy="523220"/>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保持不变</a:t>
            </a:r>
          </a:p>
        </p:txBody>
      </p:sp>
      <p:pic>
        <p:nvPicPr>
          <p:cNvPr id="19483" name="Picture 183" descr="图片8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4850" y="1620838"/>
            <a:ext cx="72517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368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1388"/>
                                        </p:tgtEl>
                                        <p:attrNameLst>
                                          <p:attrName>style.visibility</p:attrName>
                                        </p:attrNameLst>
                                      </p:cBhvr>
                                      <p:to>
                                        <p:strVal val="visible"/>
                                      </p:to>
                                    </p:set>
                                    <p:animEffect transition="in" filter="wipe(left)">
                                      <p:cBhvr>
                                        <p:cTn id="17" dur="500"/>
                                        <p:tgtEl>
                                          <p:spTgt spid="351388"/>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51398"/>
                                        </p:tgtEl>
                                        <p:attrNameLst>
                                          <p:attrName>style.visibility</p:attrName>
                                        </p:attrNameLst>
                                      </p:cBhvr>
                                      <p:to>
                                        <p:strVal val="visible"/>
                                      </p:to>
                                    </p:set>
                                    <p:animEffect transition="in" filter="wipe(up)">
                                      <p:cBhvr>
                                        <p:cTn id="31" dur="500"/>
                                        <p:tgtEl>
                                          <p:spTgt spid="35139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51399"/>
                                        </p:tgtEl>
                                        <p:attrNameLst>
                                          <p:attrName>style.visibility</p:attrName>
                                        </p:attrNameLst>
                                      </p:cBhvr>
                                      <p:to>
                                        <p:strVal val="visible"/>
                                      </p:to>
                                    </p:set>
                                    <p:animEffect transition="in" filter="wipe(left)">
                                      <p:cBhvr>
                                        <p:cTn id="36" dur="500"/>
                                        <p:tgtEl>
                                          <p:spTgt spid="35139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51414"/>
                                        </p:tgtEl>
                                        <p:attrNameLst>
                                          <p:attrName>style.visibility</p:attrName>
                                        </p:attrNameLst>
                                      </p:cBhvr>
                                      <p:to>
                                        <p:strVal val="visible"/>
                                      </p:to>
                                    </p:set>
                                    <p:animEffect transition="in" filter="wipe(left)">
                                      <p:cBhvr>
                                        <p:cTn id="61" dur="500"/>
                                        <p:tgtEl>
                                          <p:spTgt spid="351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388" grpId="0" autoUpdateAnimBg="0"/>
      <p:bldP spid="351398" grpId="0" animBg="1" autoUpdateAnimBg="0"/>
      <p:bldP spid="351399" grpId="0" autoUpdateAnimBg="0"/>
      <p:bldP spid="351414"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Text Box 2"/>
          <p:cNvSpPr txBox="1">
            <a:spLocks noChangeArrowheads="1"/>
          </p:cNvSpPr>
          <p:nvPr/>
        </p:nvSpPr>
        <p:spPr bwMode="auto">
          <a:xfrm>
            <a:off x="533400" y="520700"/>
            <a:ext cx="339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21.5.2  </a:t>
            </a:r>
            <a:r>
              <a:rPr lang="zh-CN" altLang="en-US" sz="2800">
                <a:solidFill>
                  <a:srgbClr val="000099"/>
                </a:solidFill>
              </a:rPr>
              <a:t>四人抢答电路</a:t>
            </a:r>
          </a:p>
        </p:txBody>
      </p:sp>
      <p:sp>
        <p:nvSpPr>
          <p:cNvPr id="353333" name="Text Box 53"/>
          <p:cNvSpPr txBox="1">
            <a:spLocks noChangeArrowheads="1"/>
          </p:cNvSpPr>
          <p:nvPr/>
        </p:nvSpPr>
        <p:spPr bwMode="auto">
          <a:xfrm>
            <a:off x="6248400" y="5349875"/>
            <a:ext cx="2022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rPr>
              <a:t>  CT74LS175</a:t>
            </a:r>
          </a:p>
          <a:p>
            <a:pPr eaLnBrk="1" hangingPunct="1"/>
            <a:r>
              <a:rPr lang="zh-CN" altLang="en-US">
                <a:solidFill>
                  <a:srgbClr val="000099"/>
                </a:solidFill>
              </a:rPr>
              <a:t>外引线排列图</a:t>
            </a:r>
          </a:p>
        </p:txBody>
      </p:sp>
      <p:grpSp>
        <p:nvGrpSpPr>
          <p:cNvPr id="2" name="Group 54"/>
          <p:cNvGrpSpPr>
            <a:grpSpLocks/>
          </p:cNvGrpSpPr>
          <p:nvPr/>
        </p:nvGrpSpPr>
        <p:grpSpPr bwMode="auto">
          <a:xfrm>
            <a:off x="419100" y="1003300"/>
            <a:ext cx="4691063" cy="2012950"/>
            <a:chOff x="264" y="632"/>
            <a:chExt cx="2955" cy="1268"/>
          </a:xfrm>
        </p:grpSpPr>
        <p:sp>
          <p:nvSpPr>
            <p:cNvPr id="20492" name="Text Box 55"/>
            <p:cNvSpPr txBox="1">
              <a:spLocks noChangeArrowheads="1"/>
            </p:cNvSpPr>
            <p:nvPr/>
          </p:nvSpPr>
          <p:spPr bwMode="auto">
            <a:xfrm>
              <a:off x="264" y="632"/>
              <a:ext cx="2955" cy="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5000"/>
                </a:lnSpc>
              </a:pPr>
              <a:r>
                <a:rPr lang="zh-CN" altLang="en-US"/>
                <a:t>　　四人抢答电路的主要器件是 </a:t>
              </a:r>
              <a:r>
                <a:rPr lang="en-US" altLang="zh-CN"/>
                <a:t>CT74LS175 </a:t>
              </a:r>
              <a:r>
                <a:rPr lang="zh-CN" altLang="en-US"/>
                <a:t>型四上升沿 </a:t>
              </a:r>
              <a:r>
                <a:rPr lang="en-US" altLang="zh-CN" i="1"/>
                <a:t>D </a:t>
              </a:r>
              <a:r>
                <a:rPr lang="zh-CN" altLang="en-US"/>
                <a:t>触发器，其外引线排列图如右图，它的清零端   和时钟脉冲</a:t>
              </a:r>
              <a:r>
                <a:rPr lang="en-US" altLang="zh-CN" i="1"/>
                <a:t>CP</a:t>
              </a:r>
              <a:r>
                <a:rPr lang="zh-CN" altLang="en-US"/>
                <a:t>是四个 </a:t>
              </a:r>
              <a:r>
                <a:rPr lang="en-US" altLang="zh-CN" i="1"/>
                <a:t>D </a:t>
              </a:r>
              <a:r>
                <a:rPr lang="zh-CN" altLang="en-US"/>
                <a:t>触发器共用的。</a:t>
              </a:r>
            </a:p>
          </p:txBody>
        </p:sp>
        <p:graphicFrame>
          <p:nvGraphicFramePr>
            <p:cNvPr id="20484" name="Object 56"/>
            <p:cNvGraphicFramePr>
              <a:graphicFrameLocks noChangeAspect="1"/>
            </p:cNvGraphicFramePr>
            <p:nvPr/>
          </p:nvGraphicFramePr>
          <p:xfrm>
            <a:off x="1088" y="1368"/>
            <a:ext cx="288" cy="259"/>
          </p:xfrm>
          <a:graphic>
            <a:graphicData uri="http://schemas.openxmlformats.org/presentationml/2006/ole">
              <mc:AlternateContent xmlns:mc="http://schemas.openxmlformats.org/markup-compatibility/2006">
                <mc:Choice xmlns:v="urn:schemas-microsoft-com:vml" Requires="v">
                  <p:oleObj spid="_x0000_s19461" name="Equation" r:id="rId4" imgW="228600" imgH="215640" progId="Equation.3">
                    <p:embed/>
                  </p:oleObj>
                </mc:Choice>
                <mc:Fallback>
                  <p:oleObj name="Equation" r:id="rId4" imgW="22860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 y="1368"/>
                          <a:ext cx="28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7"/>
          <p:cNvGrpSpPr>
            <a:grpSpLocks/>
          </p:cNvGrpSpPr>
          <p:nvPr/>
        </p:nvGrpSpPr>
        <p:grpSpPr bwMode="auto">
          <a:xfrm>
            <a:off x="419100" y="3273425"/>
            <a:ext cx="4835525" cy="3165475"/>
            <a:chOff x="264" y="1956"/>
            <a:chExt cx="3046" cy="1994"/>
          </a:xfrm>
        </p:grpSpPr>
        <p:sp>
          <p:nvSpPr>
            <p:cNvPr id="20491" name="Text Box 58"/>
            <p:cNvSpPr txBox="1">
              <a:spLocks noChangeArrowheads="1"/>
            </p:cNvSpPr>
            <p:nvPr/>
          </p:nvSpPr>
          <p:spPr bwMode="auto">
            <a:xfrm>
              <a:off x="264" y="1956"/>
              <a:ext cx="3046" cy="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lang="zh-CN" altLang="en-US"/>
                <a:t>　　</a:t>
              </a:r>
              <a:r>
                <a:rPr lang="zh-CN" altLang="en-US">
                  <a:solidFill>
                    <a:srgbClr val="000099"/>
                  </a:solidFill>
                </a:rPr>
                <a:t>抢答前先清零</a:t>
              </a:r>
              <a:r>
                <a:rPr lang="en-US" altLang="zh-CN">
                  <a:solidFill>
                    <a:srgbClr val="000099"/>
                  </a:solidFill>
                </a:rPr>
                <a:t>,</a:t>
              </a:r>
              <a:r>
                <a:rPr lang="en-US" altLang="zh-CN"/>
                <a:t>  </a:t>
              </a:r>
              <a:r>
                <a:rPr lang="en-US" altLang="zh-CN" i="1"/>
                <a:t>Q</a:t>
              </a:r>
              <a:r>
                <a:rPr lang="en-US" altLang="zh-CN" baseline="-25000"/>
                <a:t>4</a:t>
              </a:r>
              <a:r>
                <a:rPr lang="en-US" altLang="zh-CN"/>
                <a:t> ~ </a:t>
              </a:r>
              <a:r>
                <a:rPr lang="en-US" altLang="zh-CN" i="1"/>
                <a:t>Q</a:t>
              </a:r>
              <a:r>
                <a:rPr lang="en-US" altLang="zh-CN" baseline="-25000"/>
                <a:t>1 </a:t>
              </a:r>
              <a:r>
                <a:rPr lang="zh-CN" altLang="en-US"/>
                <a:t>均为</a:t>
              </a:r>
              <a:r>
                <a:rPr lang="en-US" altLang="zh-CN"/>
                <a:t>0, </a:t>
              </a:r>
              <a:r>
                <a:rPr lang="zh-CN" altLang="en-US"/>
                <a:t>相应的发光二极管 </a:t>
              </a:r>
              <a:r>
                <a:rPr lang="en-US" altLang="zh-CN"/>
                <a:t>LED </a:t>
              </a:r>
              <a:r>
                <a:rPr lang="zh-CN" altLang="en-US"/>
                <a:t>都不亮；</a:t>
              </a:r>
            </a:p>
            <a:p>
              <a:pPr eaLnBrk="1" hangingPunct="1">
                <a:lnSpc>
                  <a:spcPct val="105000"/>
                </a:lnSpc>
              </a:pPr>
              <a:r>
                <a:rPr lang="zh-CN" altLang="en-US"/>
                <a:t>     </a:t>
              </a:r>
              <a:r>
                <a:rPr lang="en-US" altLang="zh-CN"/>
                <a:t>~     </a:t>
              </a:r>
              <a:r>
                <a:rPr lang="zh-CN" altLang="en-US"/>
                <a:t>均为 </a:t>
              </a:r>
              <a:r>
                <a:rPr lang="en-US" altLang="zh-CN"/>
                <a:t>1,  </a:t>
              </a:r>
              <a:r>
                <a:rPr lang="zh-CN" altLang="en-US"/>
                <a:t>与非门</a:t>
              </a:r>
              <a:r>
                <a:rPr lang="en-US" altLang="zh-CN"/>
                <a:t>G</a:t>
              </a:r>
              <a:r>
                <a:rPr lang="en-US" altLang="zh-CN" baseline="-25000"/>
                <a:t>1</a:t>
              </a:r>
              <a:r>
                <a:rPr lang="zh-CN" altLang="en-US"/>
                <a:t>的输出为 </a:t>
              </a:r>
              <a:r>
                <a:rPr lang="en-US" altLang="zh-CN"/>
                <a:t>0</a:t>
              </a:r>
              <a:r>
                <a:rPr lang="zh-CN" altLang="en-US"/>
                <a:t>，扬声器不响。同时，</a:t>
              </a:r>
              <a:r>
                <a:rPr lang="en-US" altLang="zh-CN"/>
                <a:t>G</a:t>
              </a:r>
              <a:r>
                <a:rPr lang="en-US" altLang="zh-CN" baseline="-25000"/>
                <a:t>2 </a:t>
              </a:r>
              <a:r>
                <a:rPr lang="zh-CN" altLang="en-US"/>
                <a:t>输出为 </a:t>
              </a:r>
              <a:r>
                <a:rPr lang="en-US" altLang="zh-CN"/>
                <a:t>1</a:t>
              </a:r>
              <a:r>
                <a:rPr lang="zh-CN" altLang="en-US"/>
                <a:t>，将 </a:t>
              </a:r>
              <a:r>
                <a:rPr lang="en-US" altLang="zh-CN"/>
                <a:t>G</a:t>
              </a:r>
              <a:r>
                <a:rPr lang="en-US" altLang="zh-CN" baseline="-25000"/>
                <a:t>3 </a:t>
              </a:r>
              <a:r>
                <a:rPr lang="zh-CN" altLang="en-US"/>
                <a:t>打开，时钟脉冲 </a:t>
              </a:r>
              <a:r>
                <a:rPr lang="en-US" altLang="zh-CN" i="1"/>
                <a:t>CP </a:t>
              </a:r>
              <a:r>
                <a:rPr lang="zh-CN" altLang="en-US"/>
                <a:t>经过 </a:t>
              </a:r>
              <a:r>
                <a:rPr lang="en-US" altLang="zh-CN"/>
                <a:t>G</a:t>
              </a:r>
              <a:r>
                <a:rPr lang="en-US" altLang="zh-CN" baseline="-25000"/>
                <a:t>3 </a:t>
              </a:r>
              <a:r>
                <a:rPr lang="zh-CN" altLang="en-US"/>
                <a:t>进入 </a:t>
              </a:r>
              <a:r>
                <a:rPr lang="en-US" altLang="zh-CN" i="1"/>
                <a:t>D </a:t>
              </a:r>
              <a:r>
                <a:rPr lang="zh-CN" altLang="en-US"/>
                <a:t>触发器的 </a:t>
              </a:r>
              <a:r>
                <a:rPr lang="en-US" altLang="zh-CN" i="1"/>
                <a:t>CP </a:t>
              </a:r>
              <a:r>
                <a:rPr lang="zh-CN" altLang="en-US"/>
                <a:t>端。此时，由于 </a:t>
              </a:r>
              <a:r>
                <a:rPr lang="en-US" altLang="zh-CN"/>
                <a:t>S</a:t>
              </a:r>
              <a:r>
                <a:rPr lang="en-US" altLang="zh-CN" baseline="-25000"/>
                <a:t>1</a:t>
              </a:r>
              <a:r>
                <a:rPr lang="en-US" altLang="zh-CN"/>
                <a:t> ~ S</a:t>
              </a:r>
              <a:r>
                <a:rPr lang="en-US" altLang="zh-CN" baseline="-25000"/>
                <a:t>4  </a:t>
              </a:r>
              <a:r>
                <a:rPr lang="zh-CN" altLang="en-US"/>
                <a:t>均未按下</a:t>
              </a:r>
              <a:r>
                <a:rPr lang="en-US" altLang="zh-CN"/>
                <a:t>, </a:t>
              </a:r>
              <a:r>
                <a:rPr lang="en-US" altLang="zh-CN" i="1"/>
                <a:t>D</a:t>
              </a:r>
              <a:r>
                <a:rPr lang="en-US" altLang="zh-CN" baseline="-25000"/>
                <a:t>1</a:t>
              </a:r>
              <a:r>
                <a:rPr lang="en-US" altLang="zh-CN"/>
                <a:t> ~ </a:t>
              </a:r>
              <a:r>
                <a:rPr lang="en-US" altLang="zh-CN" i="1"/>
                <a:t>D</a:t>
              </a:r>
              <a:r>
                <a:rPr lang="en-US" altLang="zh-CN" baseline="-25000"/>
                <a:t>4 </a:t>
              </a:r>
              <a:r>
                <a:rPr lang="zh-CN" altLang="en-US"/>
                <a:t>均为 </a:t>
              </a:r>
              <a:r>
                <a:rPr lang="en-US" altLang="zh-CN"/>
                <a:t>0, </a:t>
              </a:r>
              <a:r>
                <a:rPr lang="zh-CN" altLang="en-US"/>
                <a:t>所以触发器的状态不变。</a:t>
              </a:r>
            </a:p>
          </p:txBody>
        </p:sp>
        <p:graphicFrame>
          <p:nvGraphicFramePr>
            <p:cNvPr id="20482" name="Object 59"/>
            <p:cNvGraphicFramePr>
              <a:graphicFrameLocks noChangeAspect="1"/>
            </p:cNvGraphicFramePr>
            <p:nvPr/>
          </p:nvGraphicFramePr>
          <p:xfrm>
            <a:off x="320" y="2400"/>
            <a:ext cx="290" cy="320"/>
          </p:xfrm>
          <a:graphic>
            <a:graphicData uri="http://schemas.openxmlformats.org/presentationml/2006/ole">
              <mc:AlternateContent xmlns:mc="http://schemas.openxmlformats.org/markup-compatibility/2006">
                <mc:Choice xmlns:v="urn:schemas-microsoft-com:vml" Requires="v">
                  <p:oleObj spid="_x0000_s19462" name="Equation" r:id="rId6" imgW="203040" imgH="253800" progId="Equation.3">
                    <p:embed/>
                  </p:oleObj>
                </mc:Choice>
                <mc:Fallback>
                  <p:oleObj name="Equation" r:id="rId6" imgW="2030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 y="2400"/>
                          <a:ext cx="29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3" name="Object 60"/>
            <p:cNvGraphicFramePr>
              <a:graphicFrameLocks noChangeAspect="1"/>
            </p:cNvGraphicFramePr>
            <p:nvPr/>
          </p:nvGraphicFramePr>
          <p:xfrm>
            <a:off x="672" y="2408"/>
            <a:ext cx="286" cy="312"/>
          </p:xfrm>
          <a:graphic>
            <a:graphicData uri="http://schemas.openxmlformats.org/presentationml/2006/ole">
              <mc:AlternateContent xmlns:mc="http://schemas.openxmlformats.org/markup-compatibility/2006">
                <mc:Choice xmlns:v="urn:schemas-microsoft-com:vml" Requires="v">
                  <p:oleObj spid="_x0000_s19463" name="Equation" r:id="rId8" imgW="215640" imgH="253800" progId="Equation.3">
                    <p:embed/>
                  </p:oleObj>
                </mc:Choice>
                <mc:Fallback>
                  <p:oleObj name="Equation" r:id="rId8" imgW="21564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 y="2408"/>
                          <a:ext cx="28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3341" name="Rectangle 61"/>
          <p:cNvSpPr>
            <a:spLocks noChangeArrowheads="1"/>
          </p:cNvSpPr>
          <p:nvPr/>
        </p:nvSpPr>
        <p:spPr bwMode="auto">
          <a:xfrm>
            <a:off x="406400" y="2925763"/>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CC0000"/>
                </a:solidFill>
              </a:rPr>
              <a:t>工作原理：</a:t>
            </a:r>
          </a:p>
        </p:txBody>
      </p:sp>
      <p:pic>
        <p:nvPicPr>
          <p:cNvPr id="353342" name="Picture 62" descr="图片8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4938" y="1428750"/>
            <a:ext cx="360838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485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3341"/>
                                        </p:tgtEl>
                                        <p:attrNameLst>
                                          <p:attrName>style.visibility</p:attrName>
                                        </p:attrNameLst>
                                      </p:cBhvr>
                                      <p:to>
                                        <p:strVal val="visible"/>
                                      </p:to>
                                    </p:set>
                                    <p:animEffect transition="in" filter="wipe(left)">
                                      <p:cBhvr>
                                        <p:cTn id="12" dur="500"/>
                                        <p:tgtEl>
                                          <p:spTgt spid="353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53342"/>
                                        </p:tgtEl>
                                        <p:attrNameLst>
                                          <p:attrName>style.visibility</p:attrName>
                                        </p:attrNameLst>
                                      </p:cBhvr>
                                      <p:to>
                                        <p:strVal val="visible"/>
                                      </p:to>
                                    </p:set>
                                    <p:animEffect transition="in" filter="wipe(up)">
                                      <p:cBhvr>
                                        <p:cTn id="17" dur="500"/>
                                        <p:tgtEl>
                                          <p:spTgt spid="3533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3333"/>
                                        </p:tgtEl>
                                        <p:attrNameLst>
                                          <p:attrName>style.visibility</p:attrName>
                                        </p:attrNameLst>
                                      </p:cBhvr>
                                      <p:to>
                                        <p:strVal val="visible"/>
                                      </p:to>
                                    </p:set>
                                    <p:animEffect transition="in" filter="wipe(left)">
                                      <p:cBhvr>
                                        <p:cTn id="22" dur="500"/>
                                        <p:tgtEl>
                                          <p:spTgt spid="3533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333" grpId="0" autoUpdateAnimBg="0"/>
      <p:bldP spid="353341"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p:cNvSpPr txBox="1">
            <a:spLocks noChangeArrowheads="1"/>
          </p:cNvSpPr>
          <p:nvPr/>
        </p:nvSpPr>
        <p:spPr bwMode="auto">
          <a:xfrm>
            <a:off x="332903" y="622096"/>
            <a:ext cx="39624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21.5.2   </a:t>
            </a:r>
            <a:r>
              <a:rPr lang="zh-CN" altLang="en-US" sz="2800" b="1">
                <a:solidFill>
                  <a:srgbClr val="000099"/>
                </a:solidFill>
                <a:latin typeface="Times New Roman" panose="02020603050405020304" pitchFamily="18" charset="0"/>
                <a:cs typeface="Times New Roman" panose="02020603050405020304" pitchFamily="18" charset="0"/>
              </a:rPr>
              <a:t>四人抢答电路</a:t>
            </a:r>
          </a:p>
        </p:txBody>
      </p:sp>
      <p:sp>
        <p:nvSpPr>
          <p:cNvPr id="355569" name="Text Box 241"/>
          <p:cNvSpPr txBox="1">
            <a:spLocks noChangeArrowheads="1"/>
          </p:cNvSpPr>
          <p:nvPr/>
        </p:nvSpPr>
        <p:spPr bwMode="auto">
          <a:xfrm>
            <a:off x="332903" y="1183426"/>
            <a:ext cx="4419600" cy="461665"/>
          </a:xfrm>
          <a:prstGeom prst="rect">
            <a:avLst/>
          </a:prstGeom>
          <a:noFill/>
          <a:ln w="9525">
            <a:noFill/>
            <a:miter lim="800000"/>
            <a:headEnd/>
            <a:tailEnd/>
          </a:ln>
          <a:effectLst/>
        </p:spPr>
        <p:txBody>
          <a:bodyPr anchor="ctr">
            <a:spAutoFit/>
          </a:bodyPr>
          <a:lstStyle/>
          <a:p>
            <a:pP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工作原理：</a:t>
            </a:r>
            <a:r>
              <a:rPr lang="zh-CN" altLang="en-US" sz="2400" b="1">
                <a:latin typeface="Times New Roman" panose="02020603050405020304" pitchFamily="18" charset="0"/>
                <a:cs typeface="Times New Roman" panose="02020603050405020304" pitchFamily="18" charset="0"/>
              </a:rPr>
              <a:t>抢答前清“</a:t>
            </a:r>
            <a:r>
              <a:rPr lang="en-US" altLang="zh-CN" sz="2400" b="1">
                <a:latin typeface="Times New Roman" panose="02020603050405020304" pitchFamily="18" charset="0"/>
                <a:cs typeface="Times New Roman" panose="02020603050405020304" pitchFamily="18" charset="0"/>
              </a:rPr>
              <a:t>0”</a:t>
            </a:r>
            <a:endParaRPr lang="en-US" altLang="zh-CN" sz="2400" b="1">
              <a:solidFill>
                <a:srgbClr val="008000"/>
              </a:solidFill>
              <a:latin typeface="Times New Roman" panose="02020603050405020304" pitchFamily="18" charset="0"/>
              <a:cs typeface="Times New Roman" panose="02020603050405020304" pitchFamily="18" charset="0"/>
            </a:endParaRPr>
          </a:p>
        </p:txBody>
      </p:sp>
      <p:grpSp>
        <p:nvGrpSpPr>
          <p:cNvPr id="2" name="Group 242"/>
          <p:cNvGrpSpPr>
            <a:grpSpLocks/>
          </p:cNvGrpSpPr>
          <p:nvPr/>
        </p:nvGrpSpPr>
        <p:grpSpPr bwMode="auto">
          <a:xfrm>
            <a:off x="6251103" y="1509508"/>
            <a:ext cx="304800" cy="2362200"/>
            <a:chOff x="3504" y="768"/>
            <a:chExt cx="192" cy="1488"/>
          </a:xfrm>
        </p:grpSpPr>
        <p:sp>
          <p:nvSpPr>
            <p:cNvPr id="138248" name="Text Box 243"/>
            <p:cNvSpPr txBox="1">
              <a:spLocks noChangeArrowheads="1"/>
            </p:cNvSpPr>
            <p:nvPr/>
          </p:nvSpPr>
          <p:spPr bwMode="auto">
            <a:xfrm>
              <a:off x="3504" y="768"/>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138249" name="Text Box 244"/>
            <p:cNvSpPr txBox="1">
              <a:spLocks noChangeArrowheads="1"/>
            </p:cNvSpPr>
            <p:nvPr/>
          </p:nvSpPr>
          <p:spPr bwMode="auto">
            <a:xfrm>
              <a:off x="3504" y="115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138250" name="Text Box 245"/>
            <p:cNvSpPr txBox="1">
              <a:spLocks noChangeArrowheads="1"/>
            </p:cNvSpPr>
            <p:nvPr/>
          </p:nvSpPr>
          <p:spPr bwMode="auto">
            <a:xfrm>
              <a:off x="3504" y="1536"/>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138251" name="Text Box 246"/>
            <p:cNvSpPr txBox="1">
              <a:spLocks noChangeArrowheads="1"/>
            </p:cNvSpPr>
            <p:nvPr/>
          </p:nvSpPr>
          <p:spPr bwMode="auto">
            <a:xfrm>
              <a:off x="3504" y="1968"/>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grpSp>
      <p:sp>
        <p:nvSpPr>
          <p:cNvPr id="355575" name="AutoShape 247"/>
          <p:cNvSpPr>
            <a:spLocks noChangeArrowheads="1"/>
          </p:cNvSpPr>
          <p:nvPr/>
        </p:nvSpPr>
        <p:spPr bwMode="auto">
          <a:xfrm>
            <a:off x="7851303" y="4557508"/>
            <a:ext cx="838200" cy="381000"/>
          </a:xfrm>
          <a:prstGeom prst="wedgeRoundRectCallout">
            <a:avLst>
              <a:gd name="adj1" fmla="val -122157"/>
              <a:gd name="adj2" fmla="val 102500"/>
              <a:gd name="adj3" fmla="val 16667"/>
            </a:avLst>
          </a:prstGeom>
          <a:solidFill>
            <a:srgbClr val="FFFFCC"/>
          </a:solidFill>
          <a:ln w="19050">
            <a:solidFill>
              <a:srgbClr val="6600CC"/>
            </a:solidFill>
            <a:miter lim="800000"/>
            <a:headEnd/>
            <a:tailEnd/>
          </a:ln>
          <a:effectLst/>
        </p:spPr>
        <p:txBody>
          <a:bodyPr wrap="none" anchor="ct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截止</a:t>
            </a:r>
          </a:p>
        </p:txBody>
      </p:sp>
      <p:sp>
        <p:nvSpPr>
          <p:cNvPr id="355576" name="Text Box 248"/>
          <p:cNvSpPr txBox="1">
            <a:spLocks noChangeArrowheads="1"/>
          </p:cNvSpPr>
          <p:nvPr/>
        </p:nvSpPr>
        <p:spPr bwMode="auto">
          <a:xfrm>
            <a:off x="5641503" y="486230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pic>
        <p:nvPicPr>
          <p:cNvPr id="138247" name="Picture 250" descr="图片8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066" y="1282496"/>
            <a:ext cx="6503987"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61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69"/>
                                        </p:tgtEl>
                                        <p:attrNameLst>
                                          <p:attrName>style.visibility</p:attrName>
                                        </p:attrNameLst>
                                      </p:cBhvr>
                                      <p:to>
                                        <p:strVal val="visible"/>
                                      </p:to>
                                    </p:set>
                                    <p:animEffect transition="in" filter="wipe(left)">
                                      <p:cBhvr>
                                        <p:cTn id="7" dur="500"/>
                                        <p:tgtEl>
                                          <p:spTgt spid="355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5576"/>
                                        </p:tgtEl>
                                        <p:attrNameLst>
                                          <p:attrName>style.visibility</p:attrName>
                                        </p:attrNameLst>
                                      </p:cBhvr>
                                      <p:to>
                                        <p:strVal val="visible"/>
                                      </p:to>
                                    </p:set>
                                    <p:animEffect transition="in" filter="wipe(left)">
                                      <p:cBhvr>
                                        <p:cTn id="17" dur="500"/>
                                        <p:tgtEl>
                                          <p:spTgt spid="3555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5575"/>
                                        </p:tgtEl>
                                        <p:attrNameLst>
                                          <p:attrName>style.visibility</p:attrName>
                                        </p:attrNameLst>
                                      </p:cBhvr>
                                      <p:to>
                                        <p:strVal val="visible"/>
                                      </p:to>
                                    </p:set>
                                    <p:animEffect transition="in" filter="wipe(up)">
                                      <p:cBhvr>
                                        <p:cTn id="22" dur="500"/>
                                        <p:tgtEl>
                                          <p:spTgt spid="355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69" grpId="0" autoUpdateAnimBg="0"/>
      <p:bldP spid="355575" grpId="0" animBg="1" autoUpdateAnimBg="0"/>
      <p:bldP spid="355576"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65" descr="图片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1063625"/>
            <a:ext cx="6350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
          <p:cNvGrpSpPr>
            <a:grpSpLocks/>
          </p:cNvGrpSpPr>
          <p:nvPr/>
        </p:nvGrpSpPr>
        <p:grpSpPr bwMode="auto">
          <a:xfrm>
            <a:off x="6408738" y="476250"/>
            <a:ext cx="2514600" cy="5854700"/>
            <a:chOff x="4080" y="336"/>
            <a:chExt cx="1584" cy="3688"/>
          </a:xfrm>
        </p:grpSpPr>
        <p:sp>
          <p:nvSpPr>
            <p:cNvPr id="21530" name="Text Box 3"/>
            <p:cNvSpPr txBox="1">
              <a:spLocks noChangeArrowheads="1"/>
            </p:cNvSpPr>
            <p:nvPr/>
          </p:nvSpPr>
          <p:spPr bwMode="auto">
            <a:xfrm>
              <a:off x="4080" y="336"/>
              <a:ext cx="1584" cy="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5000"/>
                </a:lnSpc>
              </a:pPr>
              <a:r>
                <a:rPr lang="en-US" altLang="zh-CN"/>
                <a:t>     </a:t>
              </a:r>
              <a:r>
                <a:rPr lang="zh-CN" altLang="en-US"/>
                <a:t>若</a:t>
              </a:r>
              <a:r>
                <a:rPr lang="en-US" altLang="zh-CN"/>
                <a:t>S</a:t>
              </a:r>
              <a:r>
                <a:rPr lang="en-US" altLang="zh-CN" baseline="-25000"/>
                <a:t>1</a:t>
              </a:r>
              <a:r>
                <a:rPr lang="zh-CN" altLang="en-US"/>
                <a:t>首先被按</a:t>
              </a:r>
            </a:p>
            <a:p>
              <a:pPr algn="just" eaLnBrk="1" hangingPunct="1">
                <a:lnSpc>
                  <a:spcPct val="105000"/>
                </a:lnSpc>
              </a:pPr>
              <a:r>
                <a:rPr lang="zh-CN" altLang="en-US"/>
                <a:t>下</a:t>
              </a:r>
              <a:r>
                <a:rPr lang="en-US" altLang="zh-CN"/>
                <a:t>,</a:t>
              </a:r>
              <a:r>
                <a:rPr lang="en-US" altLang="zh-CN" i="1"/>
                <a:t>D</a:t>
              </a:r>
              <a:r>
                <a:rPr lang="en-US" altLang="zh-CN" baseline="-25000"/>
                <a:t>1</a:t>
              </a:r>
              <a:r>
                <a:rPr lang="zh-CN" altLang="en-US"/>
                <a:t>和</a:t>
              </a:r>
              <a:r>
                <a:rPr lang="en-US" altLang="zh-CN" i="1"/>
                <a:t>Q</a:t>
              </a:r>
              <a:r>
                <a:rPr lang="en-US" altLang="zh-CN" baseline="-25000"/>
                <a:t>1 </a:t>
              </a:r>
              <a:r>
                <a:rPr lang="zh-CN" altLang="en-US"/>
                <a:t>均变为</a:t>
              </a:r>
            </a:p>
            <a:p>
              <a:pPr algn="just" eaLnBrk="1" hangingPunct="1">
                <a:lnSpc>
                  <a:spcPct val="105000"/>
                </a:lnSpc>
              </a:pPr>
              <a:r>
                <a:rPr lang="en-US" altLang="zh-CN"/>
                <a:t>1,  </a:t>
              </a:r>
              <a:r>
                <a:rPr lang="zh-CN" altLang="en-US"/>
                <a:t>相应的发光二</a:t>
              </a:r>
            </a:p>
            <a:p>
              <a:pPr algn="just" eaLnBrk="1" hangingPunct="1">
                <a:lnSpc>
                  <a:spcPct val="105000"/>
                </a:lnSpc>
              </a:pPr>
              <a:r>
                <a:rPr lang="zh-CN" altLang="en-US"/>
                <a:t>极管亮；   变为</a:t>
              </a:r>
              <a:r>
                <a:rPr lang="en-US" altLang="zh-CN"/>
                <a:t>0, </a:t>
              </a:r>
            </a:p>
            <a:p>
              <a:pPr algn="just" eaLnBrk="1" hangingPunct="1">
                <a:lnSpc>
                  <a:spcPct val="105000"/>
                </a:lnSpc>
              </a:pPr>
              <a:r>
                <a:rPr lang="en-US" altLang="zh-CN"/>
                <a:t>G</a:t>
              </a:r>
              <a:r>
                <a:rPr lang="en-US" altLang="zh-CN" baseline="-25000"/>
                <a:t>1</a:t>
              </a:r>
              <a:r>
                <a:rPr lang="zh-CN" altLang="en-US"/>
                <a:t>的输出为</a:t>
              </a:r>
              <a:r>
                <a:rPr lang="en-US" altLang="zh-CN"/>
                <a:t>1,  </a:t>
              </a:r>
              <a:r>
                <a:rPr lang="zh-CN" altLang="en-US"/>
                <a:t>扬</a:t>
              </a:r>
            </a:p>
            <a:p>
              <a:pPr algn="just" eaLnBrk="1" hangingPunct="1">
                <a:lnSpc>
                  <a:spcPct val="105000"/>
                </a:lnSpc>
              </a:pPr>
              <a:r>
                <a:rPr lang="zh-CN" altLang="en-US"/>
                <a:t>声器响。同时</a:t>
              </a:r>
              <a:r>
                <a:rPr lang="en-US" altLang="zh-CN"/>
                <a:t>, G</a:t>
              </a:r>
              <a:r>
                <a:rPr lang="en-US" altLang="zh-CN" baseline="-25000"/>
                <a:t>2</a:t>
              </a:r>
            </a:p>
            <a:p>
              <a:pPr algn="just" eaLnBrk="1" hangingPunct="1">
                <a:lnSpc>
                  <a:spcPct val="105000"/>
                </a:lnSpc>
              </a:pPr>
              <a:r>
                <a:rPr lang="en-US" altLang="zh-CN" baseline="-25000"/>
                <a:t> </a:t>
              </a:r>
              <a:r>
                <a:rPr lang="zh-CN" altLang="en-US"/>
                <a:t>输出为</a:t>
              </a:r>
              <a:r>
                <a:rPr lang="en-US" altLang="zh-CN"/>
                <a:t>0, </a:t>
              </a:r>
              <a:r>
                <a:rPr lang="zh-CN" altLang="en-US"/>
                <a:t>将</a:t>
              </a:r>
              <a:r>
                <a:rPr lang="en-US" altLang="zh-CN"/>
                <a:t>G</a:t>
              </a:r>
              <a:r>
                <a:rPr lang="en-US" altLang="zh-CN" baseline="-25000"/>
                <a:t>3 </a:t>
              </a:r>
              <a:r>
                <a:rPr lang="zh-CN" altLang="en-US"/>
                <a:t>封</a:t>
              </a:r>
            </a:p>
            <a:p>
              <a:pPr algn="just" eaLnBrk="1" hangingPunct="1">
                <a:lnSpc>
                  <a:spcPct val="105000"/>
                </a:lnSpc>
              </a:pPr>
              <a:r>
                <a:rPr lang="zh-CN" altLang="en-US"/>
                <a:t>闭</a:t>
              </a:r>
              <a:r>
                <a:rPr lang="en-US" altLang="zh-CN"/>
                <a:t>,   </a:t>
              </a:r>
              <a:r>
                <a:rPr lang="zh-CN" altLang="en-US"/>
                <a:t>时钟脉冲</a:t>
              </a:r>
              <a:r>
                <a:rPr lang="en-US" altLang="zh-CN" i="1"/>
                <a:t>CP</a:t>
              </a:r>
            </a:p>
            <a:p>
              <a:pPr algn="just" eaLnBrk="1" hangingPunct="1">
                <a:lnSpc>
                  <a:spcPct val="105000"/>
                </a:lnSpc>
              </a:pPr>
              <a:r>
                <a:rPr lang="zh-CN" altLang="en-US"/>
                <a:t>便不能经过</a:t>
              </a:r>
              <a:r>
                <a:rPr lang="en-US" altLang="zh-CN"/>
                <a:t>G</a:t>
              </a:r>
              <a:r>
                <a:rPr lang="en-US" altLang="zh-CN" baseline="-25000"/>
                <a:t>3 </a:t>
              </a:r>
              <a:r>
                <a:rPr lang="zh-CN" altLang="en-US"/>
                <a:t>进</a:t>
              </a:r>
            </a:p>
            <a:p>
              <a:pPr algn="just" eaLnBrk="1" hangingPunct="1">
                <a:lnSpc>
                  <a:spcPct val="105000"/>
                </a:lnSpc>
              </a:pPr>
              <a:r>
                <a:rPr lang="zh-CN" altLang="en-US"/>
                <a:t>入 </a:t>
              </a:r>
              <a:r>
                <a:rPr lang="en-US" altLang="zh-CN" i="1"/>
                <a:t>D </a:t>
              </a:r>
              <a:r>
                <a:rPr lang="zh-CN" altLang="en-US"/>
                <a:t>触发器。由</a:t>
              </a:r>
            </a:p>
            <a:p>
              <a:pPr algn="just" eaLnBrk="1" hangingPunct="1">
                <a:lnSpc>
                  <a:spcPct val="105000"/>
                </a:lnSpc>
              </a:pPr>
              <a:r>
                <a:rPr lang="zh-CN" altLang="en-US"/>
                <a:t>于没有时钟脉冲</a:t>
              </a:r>
              <a:r>
                <a:rPr lang="en-US" altLang="zh-CN"/>
                <a:t>, </a:t>
              </a:r>
            </a:p>
            <a:p>
              <a:pPr algn="just" eaLnBrk="1" hangingPunct="1">
                <a:lnSpc>
                  <a:spcPct val="105000"/>
                </a:lnSpc>
              </a:pPr>
              <a:r>
                <a:rPr lang="en-US" altLang="zh-CN"/>
                <a:t> </a:t>
              </a:r>
              <a:r>
                <a:rPr lang="zh-CN" altLang="en-US"/>
                <a:t>因此</a:t>
              </a:r>
              <a:r>
                <a:rPr lang="en-US" altLang="zh-CN"/>
                <a:t>,</a:t>
              </a:r>
              <a:r>
                <a:rPr lang="zh-CN" altLang="en-US"/>
                <a:t>再按其它按</a:t>
              </a:r>
            </a:p>
            <a:p>
              <a:pPr algn="just" eaLnBrk="1" hangingPunct="1">
                <a:lnSpc>
                  <a:spcPct val="105000"/>
                </a:lnSpc>
              </a:pPr>
              <a:r>
                <a:rPr lang="zh-CN" altLang="en-US"/>
                <a:t>钮</a:t>
              </a:r>
              <a:r>
                <a:rPr lang="en-US" altLang="zh-CN"/>
                <a:t>,</a:t>
              </a:r>
              <a:r>
                <a:rPr lang="zh-CN" altLang="en-US"/>
                <a:t>就不起作用了</a:t>
              </a:r>
              <a:r>
                <a:rPr lang="en-US" altLang="zh-CN"/>
                <a:t>,</a:t>
              </a:r>
            </a:p>
            <a:p>
              <a:pPr algn="just" eaLnBrk="1" hangingPunct="1">
                <a:lnSpc>
                  <a:spcPct val="105000"/>
                </a:lnSpc>
              </a:pPr>
              <a:r>
                <a:rPr lang="en-US" altLang="zh-CN"/>
                <a:t> </a:t>
              </a:r>
              <a:r>
                <a:rPr lang="zh-CN" altLang="en-US"/>
                <a:t>触发器的状态不</a:t>
              </a:r>
            </a:p>
            <a:p>
              <a:pPr algn="just" eaLnBrk="1" hangingPunct="1">
                <a:lnSpc>
                  <a:spcPct val="105000"/>
                </a:lnSpc>
              </a:pPr>
              <a:r>
                <a:rPr lang="zh-CN" altLang="en-US"/>
                <a:t>会改变。</a:t>
              </a:r>
            </a:p>
          </p:txBody>
        </p:sp>
        <p:graphicFrame>
          <p:nvGraphicFramePr>
            <p:cNvPr id="21506" name="Object 4"/>
            <p:cNvGraphicFramePr>
              <a:graphicFrameLocks noChangeAspect="1"/>
            </p:cNvGraphicFramePr>
            <p:nvPr/>
          </p:nvGraphicFramePr>
          <p:xfrm>
            <a:off x="4808" y="1064"/>
            <a:ext cx="245" cy="288"/>
          </p:xfrm>
          <a:graphic>
            <a:graphicData uri="http://schemas.openxmlformats.org/presentationml/2006/ole">
              <mc:AlternateContent xmlns:mc="http://schemas.openxmlformats.org/markup-compatibility/2006">
                <mc:Choice xmlns:v="urn:schemas-microsoft-com:vml" Requires="v">
                  <p:oleObj spid="_x0000_s20483" name="Equation" r:id="rId5" imgW="203040" imgH="253800" progId="Equation.3">
                    <p:embed/>
                  </p:oleObj>
                </mc:Choice>
                <mc:Fallback>
                  <p:oleObj name="Equation" r:id="rId5" imgW="20304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8" y="1064"/>
                          <a:ext cx="2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7619" name="Text Box 243"/>
          <p:cNvSpPr txBox="1">
            <a:spLocks noChangeArrowheads="1"/>
          </p:cNvSpPr>
          <p:nvPr/>
        </p:nvSpPr>
        <p:spPr bwMode="auto">
          <a:xfrm>
            <a:off x="325438" y="52705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99"/>
                </a:solidFill>
              </a:rPr>
              <a:t>抢答开始，若</a:t>
            </a:r>
            <a:r>
              <a:rPr lang="en-US" altLang="zh-CN" i="1">
                <a:solidFill>
                  <a:srgbClr val="000099"/>
                </a:solidFill>
              </a:rPr>
              <a:t>S</a:t>
            </a:r>
            <a:r>
              <a:rPr lang="en-US" altLang="zh-CN" baseline="-25000">
                <a:solidFill>
                  <a:srgbClr val="000099"/>
                </a:solidFill>
              </a:rPr>
              <a:t>1</a:t>
            </a:r>
            <a:r>
              <a:rPr lang="zh-CN" altLang="en-US">
                <a:solidFill>
                  <a:srgbClr val="000099"/>
                </a:solidFill>
              </a:rPr>
              <a:t>先被按下</a:t>
            </a:r>
            <a:endParaRPr lang="zh-CN" altLang="en-US" baseline="-25000">
              <a:solidFill>
                <a:srgbClr val="000099"/>
              </a:solidFill>
            </a:endParaRPr>
          </a:p>
        </p:txBody>
      </p:sp>
      <p:grpSp>
        <p:nvGrpSpPr>
          <p:cNvPr id="3" name="Group 244"/>
          <p:cNvGrpSpPr>
            <a:grpSpLocks/>
          </p:cNvGrpSpPr>
          <p:nvPr/>
        </p:nvGrpSpPr>
        <p:grpSpPr bwMode="auto">
          <a:xfrm>
            <a:off x="4668838" y="1289050"/>
            <a:ext cx="304800" cy="2362200"/>
            <a:chOff x="3504" y="768"/>
            <a:chExt cx="192" cy="1488"/>
          </a:xfrm>
        </p:grpSpPr>
        <p:sp>
          <p:nvSpPr>
            <p:cNvPr id="21526" name="Text Box 245"/>
            <p:cNvSpPr txBox="1">
              <a:spLocks noChangeArrowheads="1"/>
            </p:cNvSpPr>
            <p:nvPr/>
          </p:nvSpPr>
          <p:spPr bwMode="auto">
            <a:xfrm>
              <a:off x="3504" y="768"/>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sp>
          <p:nvSpPr>
            <p:cNvPr id="21527" name="Text Box 246"/>
            <p:cNvSpPr txBox="1">
              <a:spLocks noChangeArrowheads="1"/>
            </p:cNvSpPr>
            <p:nvPr/>
          </p:nvSpPr>
          <p:spPr bwMode="auto">
            <a:xfrm>
              <a:off x="3504" y="115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rPr>
                <a:t>0</a:t>
              </a:r>
            </a:p>
          </p:txBody>
        </p:sp>
        <p:sp>
          <p:nvSpPr>
            <p:cNvPr id="21528" name="Text Box 247"/>
            <p:cNvSpPr txBox="1">
              <a:spLocks noChangeArrowheads="1"/>
            </p:cNvSpPr>
            <p:nvPr/>
          </p:nvSpPr>
          <p:spPr bwMode="auto">
            <a:xfrm>
              <a:off x="3504" y="1536"/>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rPr>
                <a:t>0</a:t>
              </a:r>
            </a:p>
          </p:txBody>
        </p:sp>
        <p:sp>
          <p:nvSpPr>
            <p:cNvPr id="21529" name="Text Box 248"/>
            <p:cNvSpPr txBox="1">
              <a:spLocks noChangeArrowheads="1"/>
            </p:cNvSpPr>
            <p:nvPr/>
          </p:nvSpPr>
          <p:spPr bwMode="auto">
            <a:xfrm>
              <a:off x="3504" y="1968"/>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rPr>
                <a:t>0</a:t>
              </a:r>
            </a:p>
          </p:txBody>
        </p:sp>
      </p:grpSp>
      <p:sp>
        <p:nvSpPr>
          <p:cNvPr id="357625" name="AutoShape 249"/>
          <p:cNvSpPr>
            <a:spLocks noChangeArrowheads="1"/>
          </p:cNvSpPr>
          <p:nvPr/>
        </p:nvSpPr>
        <p:spPr bwMode="auto">
          <a:xfrm>
            <a:off x="5668963" y="801688"/>
            <a:ext cx="685800" cy="381000"/>
          </a:xfrm>
          <a:prstGeom prst="wedgeRoundRectCallout">
            <a:avLst>
              <a:gd name="adj1" fmla="val -123843"/>
              <a:gd name="adj2" fmla="val 155833"/>
              <a:gd name="adj3" fmla="val 16667"/>
            </a:avLst>
          </a:prstGeom>
          <a:solidFill>
            <a:srgbClr val="FFFFCC"/>
          </a:solidFill>
          <a:ln w="19050">
            <a:solidFill>
              <a:srgbClr val="6600CC"/>
            </a:solidFill>
            <a:miter lim="800000"/>
            <a:headEnd/>
            <a:tailEnd/>
          </a:ln>
          <a:effectLst/>
        </p:spPr>
        <p:txBody>
          <a:bodyPr wrap="none" anchor="ctr"/>
          <a:lstStyle/>
          <a:p>
            <a:pPr algn="ctr">
              <a:spcBef>
                <a:spcPct val="50000"/>
              </a:spcBef>
              <a:defRPr/>
            </a:pPr>
            <a:r>
              <a:rPr lang="zh-CN" altLang="en-US" sz="2200">
                <a:solidFill>
                  <a:srgbClr val="FF3300"/>
                </a:solidFill>
                <a:effectLst>
                  <a:outerShdw blurRad="38100" dist="38100" dir="2700000" algn="tl">
                    <a:srgbClr val="000000"/>
                  </a:outerShdw>
                </a:effectLst>
              </a:rPr>
              <a:t>亮</a:t>
            </a:r>
          </a:p>
        </p:txBody>
      </p:sp>
      <p:sp>
        <p:nvSpPr>
          <p:cNvPr id="357626" name="Text Box 250"/>
          <p:cNvSpPr txBox="1">
            <a:spLocks noChangeArrowheads="1"/>
          </p:cNvSpPr>
          <p:nvPr/>
        </p:nvSpPr>
        <p:spPr bwMode="auto">
          <a:xfrm>
            <a:off x="4211638" y="37274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rPr>
              <a:t>0</a:t>
            </a:r>
          </a:p>
        </p:txBody>
      </p:sp>
      <p:sp>
        <p:nvSpPr>
          <p:cNvPr id="357627" name="Text Box 251"/>
          <p:cNvSpPr txBox="1">
            <a:spLocks noChangeArrowheads="1"/>
          </p:cNvSpPr>
          <p:nvPr/>
        </p:nvSpPr>
        <p:spPr bwMode="auto">
          <a:xfrm>
            <a:off x="4135438" y="4570413"/>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sp>
        <p:nvSpPr>
          <p:cNvPr id="357628" name="AutoShape 252"/>
          <p:cNvSpPr>
            <a:spLocks noChangeArrowheads="1"/>
          </p:cNvSpPr>
          <p:nvPr/>
        </p:nvSpPr>
        <p:spPr bwMode="auto">
          <a:xfrm>
            <a:off x="5668963" y="5430838"/>
            <a:ext cx="771525" cy="381000"/>
          </a:xfrm>
          <a:prstGeom prst="wedgeRoundRectCallout">
            <a:avLst>
              <a:gd name="adj1" fmla="val -62759"/>
              <a:gd name="adj2" fmla="val -161250"/>
              <a:gd name="adj3" fmla="val 16667"/>
            </a:avLst>
          </a:prstGeom>
          <a:solidFill>
            <a:srgbClr val="FFFFCC"/>
          </a:solidFill>
          <a:ln w="19050">
            <a:solidFill>
              <a:srgbClr val="6600CC"/>
            </a:solidFill>
            <a:miter lim="800000"/>
            <a:headEnd/>
            <a:tailEnd/>
          </a:ln>
          <a:effectLst/>
        </p:spPr>
        <p:txBody>
          <a:bodyPr wrap="none" anchor="ctr"/>
          <a:lstStyle/>
          <a:p>
            <a:pPr algn="ctr">
              <a:spcBef>
                <a:spcPct val="50000"/>
              </a:spcBef>
              <a:defRPr/>
            </a:pPr>
            <a:r>
              <a:rPr lang="zh-CN" altLang="en-US" sz="2200">
                <a:solidFill>
                  <a:srgbClr val="FF3300"/>
                </a:solidFill>
                <a:effectLst>
                  <a:outerShdw blurRad="38100" dist="38100" dir="2700000" algn="tl">
                    <a:srgbClr val="000000"/>
                  </a:outerShdw>
                </a:effectLst>
              </a:rPr>
              <a:t>导通</a:t>
            </a:r>
          </a:p>
        </p:txBody>
      </p:sp>
      <p:sp>
        <p:nvSpPr>
          <p:cNvPr id="357629" name="AutoShape 253"/>
          <p:cNvSpPr>
            <a:spLocks noChangeArrowheads="1"/>
          </p:cNvSpPr>
          <p:nvPr/>
        </p:nvSpPr>
        <p:spPr bwMode="auto">
          <a:xfrm>
            <a:off x="5884863" y="3897313"/>
            <a:ext cx="533400" cy="381000"/>
          </a:xfrm>
          <a:prstGeom prst="wedgeRoundRectCallout">
            <a:avLst>
              <a:gd name="adj1" fmla="val -96130"/>
              <a:gd name="adj2" fmla="val 68333"/>
              <a:gd name="adj3" fmla="val 16667"/>
            </a:avLst>
          </a:prstGeom>
          <a:solidFill>
            <a:srgbClr val="FFFFCC"/>
          </a:solidFill>
          <a:ln w="19050">
            <a:solidFill>
              <a:srgbClr val="6600CC"/>
            </a:solidFill>
            <a:miter lim="800000"/>
            <a:headEnd/>
            <a:tailEnd/>
          </a:ln>
          <a:effectLst/>
        </p:spPr>
        <p:txBody>
          <a:bodyPr wrap="none" anchor="ctr"/>
          <a:lstStyle/>
          <a:p>
            <a:pPr algn="ctr">
              <a:spcBef>
                <a:spcPct val="50000"/>
              </a:spcBef>
              <a:defRPr/>
            </a:pPr>
            <a:r>
              <a:rPr lang="zh-CN" altLang="en-US" sz="2200">
                <a:solidFill>
                  <a:srgbClr val="FF3300"/>
                </a:solidFill>
                <a:effectLst>
                  <a:outerShdw blurRad="38100" dist="38100" dir="2700000" algn="tl">
                    <a:srgbClr val="000000"/>
                  </a:outerShdw>
                </a:effectLst>
              </a:rPr>
              <a:t>响</a:t>
            </a:r>
          </a:p>
        </p:txBody>
      </p:sp>
      <p:sp>
        <p:nvSpPr>
          <p:cNvPr id="357630" name="Text Box 254"/>
          <p:cNvSpPr txBox="1">
            <a:spLocks noChangeArrowheads="1"/>
          </p:cNvSpPr>
          <p:nvPr/>
        </p:nvSpPr>
        <p:spPr bwMode="auto">
          <a:xfrm>
            <a:off x="4059238" y="57086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rPr>
              <a:t>0</a:t>
            </a:r>
          </a:p>
        </p:txBody>
      </p:sp>
      <p:sp>
        <p:nvSpPr>
          <p:cNvPr id="357631" name="AutoShape 255"/>
          <p:cNvSpPr>
            <a:spLocks noChangeArrowheads="1"/>
          </p:cNvSpPr>
          <p:nvPr/>
        </p:nvSpPr>
        <p:spPr bwMode="auto">
          <a:xfrm>
            <a:off x="1125538" y="5543550"/>
            <a:ext cx="838200" cy="381000"/>
          </a:xfrm>
          <a:prstGeom prst="wedgeRoundRectCallout">
            <a:avLst>
              <a:gd name="adj1" fmla="val 130681"/>
              <a:gd name="adj2" fmla="val -232500"/>
              <a:gd name="adj3" fmla="val 16667"/>
            </a:avLst>
          </a:prstGeom>
          <a:solidFill>
            <a:srgbClr val="FFFFCC"/>
          </a:solidFill>
          <a:ln w="19050">
            <a:solidFill>
              <a:srgbClr val="6600CC"/>
            </a:solidFill>
            <a:miter lim="800000"/>
            <a:headEnd/>
            <a:tailEnd/>
          </a:ln>
          <a:effectLst/>
        </p:spPr>
        <p:txBody>
          <a:bodyPr wrap="none" anchor="ctr"/>
          <a:lstStyle/>
          <a:p>
            <a:pPr algn="ctr">
              <a:spcBef>
                <a:spcPct val="50000"/>
              </a:spcBef>
              <a:defRPr/>
            </a:pPr>
            <a:r>
              <a:rPr lang="zh-CN" altLang="en-US" sz="2200">
                <a:solidFill>
                  <a:srgbClr val="FF3300"/>
                </a:solidFill>
                <a:effectLst>
                  <a:outerShdw blurRad="38100" dist="38100" dir="2700000" algn="tl">
                    <a:srgbClr val="000000"/>
                  </a:outerShdw>
                </a:effectLst>
              </a:rPr>
              <a:t>封锁</a:t>
            </a:r>
          </a:p>
        </p:txBody>
      </p:sp>
      <p:grpSp>
        <p:nvGrpSpPr>
          <p:cNvPr id="4" name="Group 257"/>
          <p:cNvGrpSpPr>
            <a:grpSpLocks/>
          </p:cNvGrpSpPr>
          <p:nvPr/>
        </p:nvGrpSpPr>
        <p:grpSpPr bwMode="auto">
          <a:xfrm>
            <a:off x="633413" y="1893888"/>
            <a:ext cx="404812" cy="265112"/>
            <a:chOff x="449" y="1278"/>
            <a:chExt cx="255" cy="167"/>
          </a:xfrm>
        </p:grpSpPr>
        <p:sp>
          <p:nvSpPr>
            <p:cNvPr id="21520" name="Line 258"/>
            <p:cNvSpPr>
              <a:spLocks noChangeShapeType="1"/>
            </p:cNvSpPr>
            <p:nvPr/>
          </p:nvSpPr>
          <p:spPr bwMode="auto">
            <a:xfrm flipH="1">
              <a:off x="449" y="1278"/>
              <a:ext cx="194" cy="84"/>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1" name="Line 259"/>
            <p:cNvSpPr>
              <a:spLocks noChangeShapeType="1"/>
            </p:cNvSpPr>
            <p:nvPr/>
          </p:nvSpPr>
          <p:spPr bwMode="auto">
            <a:xfrm>
              <a:off x="546" y="1320"/>
              <a:ext cx="0" cy="125"/>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260"/>
            <p:cNvSpPr>
              <a:spLocks noChangeShapeType="1"/>
            </p:cNvSpPr>
            <p:nvPr/>
          </p:nvSpPr>
          <p:spPr bwMode="auto">
            <a:xfrm>
              <a:off x="497" y="1403"/>
              <a:ext cx="0" cy="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 name="Line 261"/>
            <p:cNvSpPr>
              <a:spLocks noChangeShapeType="1"/>
            </p:cNvSpPr>
            <p:nvPr/>
          </p:nvSpPr>
          <p:spPr bwMode="auto">
            <a:xfrm>
              <a:off x="497" y="1445"/>
              <a:ext cx="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Line 262"/>
            <p:cNvSpPr>
              <a:spLocks noChangeShapeType="1"/>
            </p:cNvSpPr>
            <p:nvPr/>
          </p:nvSpPr>
          <p:spPr bwMode="auto">
            <a:xfrm>
              <a:off x="595" y="1403"/>
              <a:ext cx="0" cy="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Line 263"/>
            <p:cNvSpPr>
              <a:spLocks noChangeShapeType="1"/>
            </p:cNvSpPr>
            <p:nvPr/>
          </p:nvSpPr>
          <p:spPr bwMode="auto">
            <a:xfrm>
              <a:off x="461" y="1278"/>
              <a:ext cx="2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7640" name="Rectangle 264"/>
          <p:cNvSpPr>
            <a:spLocks noChangeArrowheads="1"/>
          </p:cNvSpPr>
          <p:nvPr/>
        </p:nvSpPr>
        <p:spPr bwMode="auto">
          <a:xfrm>
            <a:off x="1544638" y="14414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rPr>
              <a:t>1</a:t>
            </a:r>
          </a:p>
        </p:txBody>
      </p:sp>
    </p:spTree>
    <p:extLst>
      <p:ext uri="{BB962C8B-B14F-4D97-AF65-F5344CB8AC3E}">
        <p14:creationId xmlns:p14="http://schemas.microsoft.com/office/powerpoint/2010/main" val="3146397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7619"/>
                                        </p:tgtEl>
                                        <p:attrNameLst>
                                          <p:attrName>style.visibility</p:attrName>
                                        </p:attrNameLst>
                                      </p:cBhvr>
                                      <p:to>
                                        <p:strVal val="visible"/>
                                      </p:to>
                                    </p:set>
                                    <p:animEffect transition="in" filter="wipe(left)">
                                      <p:cBhvr>
                                        <p:cTn id="7" dur="500"/>
                                        <p:tgtEl>
                                          <p:spTgt spid="3576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57640"/>
                                        </p:tgtEl>
                                        <p:attrNameLst>
                                          <p:attrName>style.visibility</p:attrName>
                                        </p:attrNameLst>
                                      </p:cBhvr>
                                      <p:to>
                                        <p:strVal val="visible"/>
                                      </p:to>
                                    </p:set>
                                    <p:animEffect transition="in" filter="wipe(left)">
                                      <p:cBhvr>
                                        <p:cTn id="16" dur="500"/>
                                        <p:tgtEl>
                                          <p:spTgt spid="35764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57625"/>
                                        </p:tgtEl>
                                        <p:attrNameLst>
                                          <p:attrName>style.visibility</p:attrName>
                                        </p:attrNameLst>
                                      </p:cBhvr>
                                      <p:to>
                                        <p:strVal val="visible"/>
                                      </p:to>
                                    </p:set>
                                    <p:animEffect transition="in" filter="wipe(up)">
                                      <p:cBhvr>
                                        <p:cTn id="25" dur="500"/>
                                        <p:tgtEl>
                                          <p:spTgt spid="3576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57626"/>
                                        </p:tgtEl>
                                        <p:attrNameLst>
                                          <p:attrName>style.visibility</p:attrName>
                                        </p:attrNameLst>
                                      </p:cBhvr>
                                      <p:to>
                                        <p:strVal val="visible"/>
                                      </p:to>
                                    </p:set>
                                    <p:animEffect transition="in" filter="wipe(left)">
                                      <p:cBhvr>
                                        <p:cTn id="30" dur="500"/>
                                        <p:tgtEl>
                                          <p:spTgt spid="3576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7627"/>
                                        </p:tgtEl>
                                        <p:attrNameLst>
                                          <p:attrName>style.visibility</p:attrName>
                                        </p:attrNameLst>
                                      </p:cBhvr>
                                      <p:to>
                                        <p:strVal val="visible"/>
                                      </p:to>
                                    </p:set>
                                    <p:animEffect transition="in" filter="wipe(left)">
                                      <p:cBhvr>
                                        <p:cTn id="35" dur="500"/>
                                        <p:tgtEl>
                                          <p:spTgt spid="35762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7628"/>
                                        </p:tgtEl>
                                        <p:attrNameLst>
                                          <p:attrName>style.visibility</p:attrName>
                                        </p:attrNameLst>
                                      </p:cBhvr>
                                      <p:to>
                                        <p:strVal val="visible"/>
                                      </p:to>
                                    </p:set>
                                    <p:animEffect transition="in" filter="wipe(down)">
                                      <p:cBhvr>
                                        <p:cTn id="40" dur="500"/>
                                        <p:tgtEl>
                                          <p:spTgt spid="3576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57629"/>
                                        </p:tgtEl>
                                        <p:attrNameLst>
                                          <p:attrName>style.visibility</p:attrName>
                                        </p:attrNameLst>
                                      </p:cBhvr>
                                      <p:to>
                                        <p:strVal val="visible"/>
                                      </p:to>
                                    </p:set>
                                    <p:animEffect transition="in" filter="wipe(up)">
                                      <p:cBhvr>
                                        <p:cTn id="45" dur="500"/>
                                        <p:tgtEl>
                                          <p:spTgt spid="35762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57630"/>
                                        </p:tgtEl>
                                        <p:attrNameLst>
                                          <p:attrName>style.visibility</p:attrName>
                                        </p:attrNameLst>
                                      </p:cBhvr>
                                      <p:to>
                                        <p:strVal val="visible"/>
                                      </p:to>
                                    </p:set>
                                    <p:animEffect transition="in" filter="wipe(left)">
                                      <p:cBhvr>
                                        <p:cTn id="50" dur="500"/>
                                        <p:tgtEl>
                                          <p:spTgt spid="35763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57631"/>
                                        </p:tgtEl>
                                        <p:attrNameLst>
                                          <p:attrName>style.visibility</p:attrName>
                                        </p:attrNameLst>
                                      </p:cBhvr>
                                      <p:to>
                                        <p:strVal val="visible"/>
                                      </p:to>
                                    </p:set>
                                    <p:animEffect transition="in" filter="wipe(left)">
                                      <p:cBhvr>
                                        <p:cTn id="55" dur="500"/>
                                        <p:tgtEl>
                                          <p:spTgt spid="35763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up)">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619" grpId="0" autoUpdateAnimBg="0"/>
      <p:bldP spid="357625" grpId="0" animBg="1" autoUpdateAnimBg="0"/>
      <p:bldP spid="357626" grpId="0" autoUpdateAnimBg="0"/>
      <p:bldP spid="357627" grpId="0" autoUpdateAnimBg="0"/>
      <p:bldP spid="357628" grpId="0" animBg="1" autoUpdateAnimBg="0"/>
      <p:bldP spid="357629" grpId="0" animBg="1" autoUpdateAnimBg="0"/>
      <p:bldP spid="357630" grpId="0" autoUpdateAnimBg="0"/>
      <p:bldP spid="357631" grpId="0" animBg="1" autoUpdateAnimBg="0"/>
      <p:bldP spid="357640"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ext Box 2"/>
          <p:cNvSpPr txBox="1">
            <a:spLocks noChangeArrowheads="1"/>
          </p:cNvSpPr>
          <p:nvPr/>
        </p:nvSpPr>
        <p:spPr bwMode="auto">
          <a:xfrm>
            <a:off x="188739" y="3038570"/>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21.5.3  </a:t>
            </a:r>
            <a:r>
              <a:rPr lang="zh-CN" altLang="en-US" sz="2800">
                <a:solidFill>
                  <a:srgbClr val="000099"/>
                </a:solidFill>
              </a:rPr>
              <a:t>数字钟</a:t>
            </a:r>
          </a:p>
        </p:txBody>
      </p:sp>
      <p:sp>
        <p:nvSpPr>
          <p:cNvPr id="359427" name="Text Box 3"/>
          <p:cNvSpPr txBox="1">
            <a:spLocks noChangeArrowheads="1"/>
          </p:cNvSpPr>
          <p:nvPr/>
        </p:nvSpPr>
        <p:spPr bwMode="auto">
          <a:xfrm>
            <a:off x="83964" y="3546570"/>
            <a:ext cx="33940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marL="457200" indent="-457200"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6600"/>
                </a:solidFill>
              </a:rPr>
              <a:t> </a:t>
            </a:r>
            <a:r>
              <a:rPr lang="zh-CN" altLang="en-US">
                <a:solidFill>
                  <a:srgbClr val="006600"/>
                </a:solidFill>
              </a:rPr>
              <a:t>电路由三部分组成</a:t>
            </a:r>
            <a:r>
              <a:rPr lang="en-US" altLang="zh-CN">
                <a:solidFill>
                  <a:srgbClr val="006600"/>
                </a:solidFill>
              </a:rPr>
              <a:t>:</a:t>
            </a:r>
          </a:p>
          <a:p>
            <a:pPr eaLnBrk="1" hangingPunct="1"/>
            <a:r>
              <a:rPr lang="en-US" altLang="zh-CN">
                <a:solidFill>
                  <a:srgbClr val="FF0066"/>
                </a:solidFill>
              </a:rPr>
              <a:t> </a:t>
            </a:r>
            <a:r>
              <a:rPr lang="en-US" altLang="zh-CN">
                <a:solidFill>
                  <a:srgbClr val="CC0000"/>
                </a:solidFill>
              </a:rPr>
              <a:t>1. </a:t>
            </a:r>
            <a:r>
              <a:rPr lang="zh-CN" altLang="en-US">
                <a:solidFill>
                  <a:srgbClr val="CC0000"/>
                </a:solidFill>
              </a:rPr>
              <a:t>标准秒脉冲发生电路</a:t>
            </a:r>
          </a:p>
          <a:p>
            <a:pPr eaLnBrk="1" hangingPunct="1"/>
            <a:r>
              <a:rPr lang="zh-CN" altLang="en-US">
                <a:solidFill>
                  <a:srgbClr val="0066FF"/>
                </a:solidFill>
              </a:rPr>
              <a:t>    </a:t>
            </a:r>
            <a:r>
              <a:rPr lang="zh-CN" altLang="en-US">
                <a:solidFill>
                  <a:srgbClr val="010000"/>
                </a:solidFill>
              </a:rPr>
              <a:t>这部分电路由石英晶</a:t>
            </a:r>
          </a:p>
          <a:p>
            <a:pPr eaLnBrk="1" hangingPunct="1"/>
            <a:r>
              <a:rPr lang="zh-CN" altLang="en-US">
                <a:solidFill>
                  <a:srgbClr val="010000"/>
                </a:solidFill>
              </a:rPr>
              <a:t>体振荡器和六级十分频</a:t>
            </a:r>
          </a:p>
          <a:p>
            <a:pPr eaLnBrk="1" hangingPunct="1"/>
            <a:r>
              <a:rPr lang="zh-CN" altLang="en-US">
                <a:solidFill>
                  <a:srgbClr val="010000"/>
                </a:solidFill>
              </a:rPr>
              <a:t>器组成。</a:t>
            </a:r>
          </a:p>
        </p:txBody>
      </p:sp>
      <p:pic>
        <p:nvPicPr>
          <p:cNvPr id="359566" name="Picture 142" descr="图片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214" y="657320"/>
            <a:ext cx="74295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702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Effect transition="in" filter="wipe(left)">
                                      <p:cBhvr>
                                        <p:cTn id="7" dur="500"/>
                                        <p:tgtEl>
                                          <p:spTgt spid="359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9566"/>
                                        </p:tgtEl>
                                        <p:attrNameLst>
                                          <p:attrName>style.visibility</p:attrName>
                                        </p:attrNameLst>
                                      </p:cBhvr>
                                      <p:to>
                                        <p:strVal val="visible"/>
                                      </p:to>
                                    </p:set>
                                    <p:animEffect transition="in" filter="wipe(left)">
                                      <p:cBhvr>
                                        <p:cTn id="12" dur="500"/>
                                        <p:tgtEl>
                                          <p:spTgt spid="3595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9427"/>
                                        </p:tgtEl>
                                        <p:attrNameLst>
                                          <p:attrName>style.visibility</p:attrName>
                                        </p:attrNameLst>
                                      </p:cBhvr>
                                      <p:to>
                                        <p:strVal val="visible"/>
                                      </p:to>
                                    </p:set>
                                    <p:animEffect transition="in" filter="wipe(left)">
                                      <p:cBhvr>
                                        <p:cTn id="17" dur="500"/>
                                        <p:tgtEl>
                                          <p:spTgt spid="359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utoUpdateAnimBg="0"/>
      <p:bldP spid="359427"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1046163" y="620713"/>
            <a:ext cx="6040437" cy="488950"/>
          </a:xfrm>
          <a:prstGeom prst="rect">
            <a:avLst/>
          </a:prstGeom>
          <a:noFill/>
          <a:ln w="25400">
            <a:noFill/>
            <a:miter lim="800000"/>
            <a:headEnd/>
            <a:tailEnd type="none" w="med" len="lg"/>
          </a:ln>
          <a:effectLst/>
        </p:spPr>
        <p:txBody>
          <a:bodyPr>
            <a:spAutoFit/>
          </a:bodyPr>
          <a:lstStyle/>
          <a:p>
            <a:pPr>
              <a:spcBef>
                <a:spcPct val="50000"/>
              </a:spcBef>
              <a:defRPr/>
            </a:pPr>
            <a:r>
              <a:rPr lang="en-US" altLang="zh-CN" sz="2600" b="1">
                <a:solidFill>
                  <a:srgbClr val="CC0000"/>
                </a:solidFill>
                <a:latin typeface="Times New Roman" panose="02020603050405020304" pitchFamily="18" charset="0"/>
                <a:cs typeface="Times New Roman" panose="02020603050405020304" pitchFamily="18" charset="0"/>
              </a:rPr>
              <a:t>2.  </a:t>
            </a:r>
            <a:r>
              <a:rPr lang="zh-CN" altLang="en-US" sz="2600" b="1">
                <a:solidFill>
                  <a:srgbClr val="CC0000"/>
                </a:solidFill>
                <a:latin typeface="Times New Roman" panose="02020603050405020304" pitchFamily="18" charset="0"/>
                <a:cs typeface="Times New Roman" panose="02020603050405020304" pitchFamily="18" charset="0"/>
              </a:rPr>
              <a:t>时、分、秒计数、译码、显示电路</a:t>
            </a:r>
          </a:p>
        </p:txBody>
      </p:sp>
      <p:sp>
        <p:nvSpPr>
          <p:cNvPr id="361476" name="Text Box 4"/>
          <p:cNvSpPr txBox="1">
            <a:spLocks noChangeArrowheads="1"/>
          </p:cNvSpPr>
          <p:nvPr/>
        </p:nvSpPr>
        <p:spPr bwMode="auto">
          <a:xfrm>
            <a:off x="250825" y="1073150"/>
            <a:ext cx="8382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cs typeface="Times New Roman" panose="02020603050405020304" pitchFamily="18" charset="0"/>
              </a:rPr>
              <a:t>         </a:t>
            </a:r>
            <a:r>
              <a:rPr lang="zh-CN" altLang="en-US" sz="2600">
                <a:cs typeface="Times New Roman" panose="02020603050405020304" pitchFamily="18" charset="0"/>
              </a:rPr>
              <a:t>这部分电路包括两个六十进制计数器、一个二十四进制计数器以及相应的译码显示器。</a:t>
            </a:r>
          </a:p>
        </p:txBody>
      </p:sp>
      <p:sp>
        <p:nvSpPr>
          <p:cNvPr id="361477" name="Text Box 5"/>
          <p:cNvSpPr txBox="1">
            <a:spLocks noChangeArrowheads="1"/>
          </p:cNvSpPr>
          <p:nvPr/>
        </p:nvSpPr>
        <p:spPr bwMode="auto">
          <a:xfrm>
            <a:off x="958850" y="1900238"/>
            <a:ext cx="2919413" cy="488950"/>
          </a:xfrm>
          <a:prstGeom prst="rect">
            <a:avLst/>
          </a:prstGeom>
          <a:noFill/>
          <a:ln w="25400">
            <a:noFill/>
            <a:miter lim="800000"/>
            <a:headEnd/>
            <a:tailEnd type="none" w="med" len="lg"/>
          </a:ln>
          <a:effectLst/>
        </p:spPr>
        <p:txBody>
          <a:bodyPr wrap="none">
            <a:spAutoFit/>
          </a:bodyPr>
          <a:lstStyle/>
          <a:p>
            <a:pPr>
              <a:defRPr/>
            </a:pPr>
            <a:r>
              <a:rPr lang="en-US" altLang="zh-CN" sz="2600" b="1">
                <a:solidFill>
                  <a:srgbClr val="CC0000"/>
                </a:solidFill>
                <a:latin typeface="Times New Roman" panose="02020603050405020304" pitchFamily="18" charset="0"/>
                <a:cs typeface="Times New Roman" panose="02020603050405020304" pitchFamily="18" charset="0"/>
              </a:rPr>
              <a:t>3.  </a:t>
            </a:r>
            <a:r>
              <a:rPr lang="zh-CN" altLang="en-US" sz="2600" b="1">
                <a:solidFill>
                  <a:srgbClr val="CC0000"/>
                </a:solidFill>
                <a:latin typeface="Times New Roman" panose="02020603050405020304" pitchFamily="18" charset="0"/>
                <a:cs typeface="Times New Roman" panose="02020603050405020304" pitchFamily="18" charset="0"/>
              </a:rPr>
              <a:t>时、分校准电路</a:t>
            </a:r>
          </a:p>
        </p:txBody>
      </p:sp>
      <p:sp>
        <p:nvSpPr>
          <p:cNvPr id="361478" name="Text Box 6"/>
          <p:cNvSpPr txBox="1">
            <a:spLocks noChangeArrowheads="1"/>
          </p:cNvSpPr>
          <p:nvPr/>
        </p:nvSpPr>
        <p:spPr bwMode="auto">
          <a:xfrm>
            <a:off x="977900" y="2370138"/>
            <a:ext cx="4899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a:cs typeface="Times New Roman" panose="02020603050405020304" pitchFamily="18" charset="0"/>
              </a:rPr>
              <a:t>以校 “分” 电路为例来说明。</a:t>
            </a:r>
          </a:p>
        </p:txBody>
      </p:sp>
      <p:sp>
        <p:nvSpPr>
          <p:cNvPr id="361479" name="Text Box 7"/>
          <p:cNvSpPr txBox="1">
            <a:spLocks noChangeArrowheads="1"/>
          </p:cNvSpPr>
          <p:nvPr/>
        </p:nvSpPr>
        <p:spPr bwMode="auto">
          <a:xfrm>
            <a:off x="279400" y="2824163"/>
            <a:ext cx="84582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600">
                <a:cs typeface="Times New Roman" panose="02020603050405020304" pitchFamily="18" charset="0"/>
              </a:rPr>
              <a:t>        (1) </a:t>
            </a:r>
            <a:r>
              <a:rPr lang="zh-CN" altLang="en-US" sz="2600">
                <a:cs typeface="Times New Roman" panose="02020603050405020304" pitchFamily="18" charset="0"/>
              </a:rPr>
              <a:t>在正常计时时，与非门 </a:t>
            </a:r>
            <a:r>
              <a:rPr lang="en-US" altLang="zh-CN" sz="2600">
                <a:cs typeface="Times New Roman" panose="02020603050405020304" pitchFamily="18" charset="0"/>
              </a:rPr>
              <a:t>G</a:t>
            </a:r>
            <a:r>
              <a:rPr lang="en-US" altLang="zh-CN" sz="2600" baseline="-25000">
                <a:cs typeface="Times New Roman" panose="02020603050405020304" pitchFamily="18" charset="0"/>
              </a:rPr>
              <a:t>1 </a:t>
            </a:r>
            <a:r>
              <a:rPr lang="zh-CN" altLang="en-US" sz="2600">
                <a:cs typeface="Times New Roman" panose="02020603050405020304" pitchFamily="18" charset="0"/>
              </a:rPr>
              <a:t>的一个输入端为 </a:t>
            </a:r>
            <a:r>
              <a:rPr lang="en-US" altLang="zh-CN" sz="2600">
                <a:cs typeface="Times New Roman" panose="02020603050405020304" pitchFamily="18" charset="0"/>
              </a:rPr>
              <a:t>1</a:t>
            </a:r>
            <a:r>
              <a:rPr lang="zh-CN" altLang="en-US" sz="2600">
                <a:cs typeface="Times New Roman" panose="02020603050405020304" pitchFamily="18" charset="0"/>
              </a:rPr>
              <a:t>，将它打开，使秒计数器输出的分脉冲加到 </a:t>
            </a:r>
            <a:r>
              <a:rPr lang="en-US" altLang="zh-CN" sz="2600">
                <a:cs typeface="Times New Roman" panose="02020603050405020304" pitchFamily="18" charset="0"/>
              </a:rPr>
              <a:t>G</a:t>
            </a:r>
            <a:r>
              <a:rPr lang="en-US" altLang="zh-CN" sz="2600" baseline="-25000">
                <a:cs typeface="Times New Roman" panose="02020603050405020304" pitchFamily="18" charset="0"/>
              </a:rPr>
              <a:t>1 </a:t>
            </a:r>
            <a:r>
              <a:rPr lang="zh-CN" altLang="en-US" sz="2600">
                <a:cs typeface="Times New Roman" panose="02020603050405020304" pitchFamily="18" charset="0"/>
              </a:rPr>
              <a:t>的另一个输入端，并经 </a:t>
            </a:r>
            <a:r>
              <a:rPr lang="en-US" altLang="zh-CN" sz="2600">
                <a:cs typeface="Times New Roman" panose="02020603050405020304" pitchFamily="18" charset="0"/>
              </a:rPr>
              <a:t>G</a:t>
            </a:r>
            <a:r>
              <a:rPr lang="en-US" altLang="zh-CN" sz="2600" baseline="-25000">
                <a:cs typeface="Times New Roman" panose="02020603050405020304" pitchFamily="18" charset="0"/>
              </a:rPr>
              <a:t>3 </a:t>
            </a:r>
            <a:r>
              <a:rPr lang="zh-CN" altLang="en-US" sz="2600">
                <a:cs typeface="Times New Roman" panose="02020603050405020304" pitchFamily="18" charset="0"/>
              </a:rPr>
              <a:t>进入分计数器，而此时 </a:t>
            </a:r>
            <a:r>
              <a:rPr lang="en-US" altLang="zh-CN" sz="2600">
                <a:cs typeface="Times New Roman" panose="02020603050405020304" pitchFamily="18" charset="0"/>
              </a:rPr>
              <a:t>G</a:t>
            </a:r>
            <a:r>
              <a:rPr lang="en-US" altLang="zh-CN" sz="2600" baseline="-25000">
                <a:cs typeface="Times New Roman" panose="02020603050405020304" pitchFamily="18" charset="0"/>
              </a:rPr>
              <a:t>2 </a:t>
            </a:r>
            <a:r>
              <a:rPr lang="zh-CN" altLang="en-US" sz="2600">
                <a:cs typeface="Times New Roman" panose="02020603050405020304" pitchFamily="18" charset="0"/>
              </a:rPr>
              <a:t>有一个输入端为 </a:t>
            </a:r>
            <a:r>
              <a:rPr lang="en-US" altLang="zh-CN" sz="2600">
                <a:cs typeface="Times New Roman" panose="02020603050405020304" pitchFamily="18" charset="0"/>
              </a:rPr>
              <a:t>0</a:t>
            </a:r>
            <a:r>
              <a:rPr lang="zh-CN" altLang="en-US" sz="2600">
                <a:cs typeface="Times New Roman" panose="02020603050405020304" pitchFamily="18" charset="0"/>
              </a:rPr>
              <a:t>，因此被封闭，校准用的秒脉冲进不去。</a:t>
            </a:r>
          </a:p>
        </p:txBody>
      </p:sp>
      <p:sp>
        <p:nvSpPr>
          <p:cNvPr id="361480" name="Text Box 8"/>
          <p:cNvSpPr txBox="1">
            <a:spLocks noChangeArrowheads="1"/>
          </p:cNvSpPr>
          <p:nvPr/>
        </p:nvSpPr>
        <p:spPr bwMode="auto">
          <a:xfrm>
            <a:off x="304800" y="4484688"/>
            <a:ext cx="84582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600">
                <a:cs typeface="Times New Roman" panose="02020603050405020304" pitchFamily="18" charset="0"/>
              </a:rPr>
              <a:t>    (2) </a:t>
            </a:r>
            <a:r>
              <a:rPr lang="zh-CN" altLang="en-US" sz="2600">
                <a:cs typeface="Times New Roman" panose="02020603050405020304" pitchFamily="18" charset="0"/>
              </a:rPr>
              <a:t>在校 “分” 时，按下开关 </a:t>
            </a:r>
            <a:r>
              <a:rPr lang="en-US" altLang="zh-CN" sz="2600">
                <a:cs typeface="Times New Roman" panose="02020603050405020304" pitchFamily="18" charset="0"/>
              </a:rPr>
              <a:t>S</a:t>
            </a:r>
            <a:r>
              <a:rPr lang="en-US" altLang="zh-CN" sz="2600" baseline="-25000">
                <a:cs typeface="Times New Roman" panose="02020603050405020304" pitchFamily="18" charset="0"/>
              </a:rPr>
              <a:t>1</a:t>
            </a:r>
            <a:r>
              <a:rPr lang="en-US" altLang="zh-CN" sz="2600">
                <a:cs typeface="Times New Roman" panose="02020603050405020304" pitchFamily="18" charset="0"/>
              </a:rPr>
              <a:t> </a:t>
            </a:r>
            <a:r>
              <a:rPr lang="zh-CN" altLang="en-US" sz="2600">
                <a:cs typeface="Times New Roman" panose="02020603050405020304" pitchFamily="18" charset="0"/>
              </a:rPr>
              <a:t>，情况与</a:t>
            </a:r>
            <a:r>
              <a:rPr lang="en-US" altLang="zh-CN" sz="2600">
                <a:cs typeface="Times New Roman" panose="02020603050405020304" pitchFamily="18" charset="0"/>
              </a:rPr>
              <a:t>(1)</a:t>
            </a:r>
            <a:r>
              <a:rPr lang="zh-CN" altLang="en-US" sz="2600">
                <a:cs typeface="Times New Roman" panose="02020603050405020304" pitchFamily="18" charset="0"/>
              </a:rPr>
              <a:t>相反， </a:t>
            </a:r>
            <a:r>
              <a:rPr lang="en-US" altLang="zh-CN" sz="2600">
                <a:cs typeface="Times New Roman" panose="02020603050405020304" pitchFamily="18" charset="0"/>
              </a:rPr>
              <a:t>G</a:t>
            </a:r>
            <a:r>
              <a:rPr lang="en-US" altLang="zh-CN" sz="2600" baseline="-25000">
                <a:cs typeface="Times New Roman" panose="02020603050405020304" pitchFamily="18" charset="0"/>
              </a:rPr>
              <a:t>1 </a:t>
            </a:r>
            <a:r>
              <a:rPr lang="zh-CN" altLang="en-US" sz="2600">
                <a:cs typeface="Times New Roman" panose="02020603050405020304" pitchFamily="18" charset="0"/>
              </a:rPr>
              <a:t>被封闭，</a:t>
            </a:r>
            <a:r>
              <a:rPr lang="en-US" altLang="zh-CN" sz="2600">
                <a:cs typeface="Times New Roman" panose="02020603050405020304" pitchFamily="18" charset="0"/>
              </a:rPr>
              <a:t>G</a:t>
            </a:r>
            <a:r>
              <a:rPr lang="en-US" altLang="zh-CN" sz="2600" baseline="-25000">
                <a:cs typeface="Times New Roman" panose="02020603050405020304" pitchFamily="18" charset="0"/>
              </a:rPr>
              <a:t>2 </a:t>
            </a:r>
            <a:r>
              <a:rPr lang="zh-CN" altLang="en-US" sz="2600">
                <a:cs typeface="Times New Roman" panose="02020603050405020304" pitchFamily="18" charset="0"/>
              </a:rPr>
              <a:t>打开，标准秒脉冲直接进入分计数器，进行快速校“分”。</a:t>
            </a:r>
          </a:p>
        </p:txBody>
      </p:sp>
      <p:sp>
        <p:nvSpPr>
          <p:cNvPr id="361481" name="Text Box 9"/>
          <p:cNvSpPr txBox="1">
            <a:spLocks noChangeArrowheads="1"/>
          </p:cNvSpPr>
          <p:nvPr/>
        </p:nvSpPr>
        <p:spPr bwMode="auto">
          <a:xfrm>
            <a:off x="984250" y="5689600"/>
            <a:ext cx="64881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cs typeface="Times New Roman" panose="02020603050405020304" pitchFamily="18" charset="0"/>
              </a:rPr>
              <a:t>时校准电路的工作原理与分校准电路相同。</a:t>
            </a:r>
          </a:p>
        </p:txBody>
      </p:sp>
    </p:spTree>
    <p:extLst>
      <p:ext uri="{BB962C8B-B14F-4D97-AF65-F5344CB8AC3E}">
        <p14:creationId xmlns:p14="http://schemas.microsoft.com/office/powerpoint/2010/main" val="2551722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wipe(left)">
                                      <p:cBhvr>
                                        <p:cTn id="7" dur="500"/>
                                        <p:tgtEl>
                                          <p:spTgt spid="3614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1477"/>
                                        </p:tgtEl>
                                        <p:attrNameLst>
                                          <p:attrName>style.visibility</p:attrName>
                                        </p:attrNameLst>
                                      </p:cBhvr>
                                      <p:to>
                                        <p:strVal val="visible"/>
                                      </p:to>
                                    </p:set>
                                    <p:animEffect transition="in" filter="wipe(left)">
                                      <p:cBhvr>
                                        <p:cTn id="12" dur="500"/>
                                        <p:tgtEl>
                                          <p:spTgt spid="3614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1478"/>
                                        </p:tgtEl>
                                        <p:attrNameLst>
                                          <p:attrName>style.visibility</p:attrName>
                                        </p:attrNameLst>
                                      </p:cBhvr>
                                      <p:to>
                                        <p:strVal val="visible"/>
                                      </p:to>
                                    </p:set>
                                    <p:animEffect transition="in" filter="wipe(left)">
                                      <p:cBhvr>
                                        <p:cTn id="17" dur="500"/>
                                        <p:tgtEl>
                                          <p:spTgt spid="3614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1479"/>
                                        </p:tgtEl>
                                        <p:attrNameLst>
                                          <p:attrName>style.visibility</p:attrName>
                                        </p:attrNameLst>
                                      </p:cBhvr>
                                      <p:to>
                                        <p:strVal val="visible"/>
                                      </p:to>
                                    </p:set>
                                    <p:animEffect transition="in" filter="wipe(left)">
                                      <p:cBhvr>
                                        <p:cTn id="22" dur="500"/>
                                        <p:tgtEl>
                                          <p:spTgt spid="361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1480"/>
                                        </p:tgtEl>
                                        <p:attrNameLst>
                                          <p:attrName>style.visibility</p:attrName>
                                        </p:attrNameLst>
                                      </p:cBhvr>
                                      <p:to>
                                        <p:strVal val="visible"/>
                                      </p:to>
                                    </p:set>
                                    <p:animEffect transition="in" filter="wipe(left)">
                                      <p:cBhvr>
                                        <p:cTn id="27" dur="500"/>
                                        <p:tgtEl>
                                          <p:spTgt spid="3614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1481"/>
                                        </p:tgtEl>
                                        <p:attrNameLst>
                                          <p:attrName>style.visibility</p:attrName>
                                        </p:attrNameLst>
                                      </p:cBhvr>
                                      <p:to>
                                        <p:strVal val="visible"/>
                                      </p:to>
                                    </p:set>
                                    <p:animEffect transition="in" filter="wipe(left)">
                                      <p:cBhvr>
                                        <p:cTn id="32" dur="500"/>
                                        <p:tgtEl>
                                          <p:spTgt spid="361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autoUpdateAnimBg="0"/>
      <p:bldP spid="361477" grpId="0" autoUpdateAnimBg="0"/>
      <p:bldP spid="361478" grpId="0" autoUpdateAnimBg="0"/>
      <p:bldP spid="361479" grpId="0" autoUpdateAnimBg="0"/>
      <p:bldP spid="361480" grpId="0" autoUpdateAnimBg="0"/>
      <p:bldP spid="361481"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文本框 2"/>
          <p:cNvSpPr txBox="1"/>
          <p:nvPr/>
        </p:nvSpPr>
        <p:spPr>
          <a:xfrm>
            <a:off x="1593409" y="1620570"/>
            <a:ext cx="5957180" cy="1446550"/>
          </a:xfrm>
          <a:prstGeom prst="rect">
            <a:avLst/>
          </a:prstGeom>
          <a:noFill/>
        </p:spPr>
        <p:txBody>
          <a:bodyPr wrap="square" rtlCol="0">
            <a:spAutoFit/>
          </a:bodyPr>
          <a:lstStyle/>
          <a:p>
            <a:pPr algn="ctr"/>
            <a:r>
              <a:rPr lang="zh-CN" altLang="en-US" sz="8800" b="1" dirty="0" smtClean="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本 章 结 束</a:t>
            </a:r>
            <a:endParaRPr lang="zh-CN" altLang="en-US" sz="8800" b="1" dirty="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379620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68" name="Picture 48" descr="图片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0275" y="1557338"/>
            <a:ext cx="19462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Text Box 2"/>
          <p:cNvSpPr txBox="1">
            <a:spLocks noChangeArrowheads="1"/>
          </p:cNvSpPr>
          <p:nvPr/>
        </p:nvSpPr>
        <p:spPr bwMode="auto">
          <a:xfrm>
            <a:off x="657225" y="620995"/>
            <a:ext cx="4572000" cy="519113"/>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000099"/>
                </a:solidFill>
                <a:latin typeface="Times New Roman" panose="02020603050405020304" pitchFamily="18" charset="0"/>
                <a:cs typeface="Times New Roman" panose="02020603050405020304" pitchFamily="18" charset="0"/>
              </a:rPr>
              <a:t>基本 </a:t>
            </a:r>
            <a:r>
              <a:rPr lang="en-US" altLang="zh-CN" sz="2800" b="1" i="1" dirty="0">
                <a:solidFill>
                  <a:srgbClr val="000099"/>
                </a:solidFill>
                <a:latin typeface="Times New Roman" panose="02020603050405020304" pitchFamily="18" charset="0"/>
                <a:cs typeface="Times New Roman" panose="02020603050405020304" pitchFamily="18" charset="0"/>
              </a:rPr>
              <a:t>RS</a:t>
            </a: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触发器状态表</a:t>
            </a:r>
          </a:p>
        </p:txBody>
      </p:sp>
      <p:sp>
        <p:nvSpPr>
          <p:cNvPr id="107523" name="Rectangle 3" descr="小棋盘"/>
          <p:cNvSpPr>
            <a:spLocks noChangeArrowheads="1"/>
          </p:cNvSpPr>
          <p:nvPr/>
        </p:nvSpPr>
        <p:spPr bwMode="auto">
          <a:xfrm>
            <a:off x="6143625" y="1042988"/>
            <a:ext cx="1422184" cy="461665"/>
          </a:xfrm>
          <a:prstGeom prst="rect">
            <a:avLst/>
          </a:prstGeom>
          <a:pattFill prst="smCheck">
            <a:fgClr>
              <a:srgbClr val="FFFF00"/>
            </a:fgClr>
            <a:bgClr>
              <a:srgbClr val="FFFFFF"/>
            </a:bgClr>
          </a:pattFill>
          <a:ln w="28575">
            <a:solidFill>
              <a:srgbClr val="0066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3300"/>
                </a:solidFill>
                <a:cs typeface="Times New Roman" panose="02020603050405020304" pitchFamily="18" charset="0"/>
              </a:rPr>
              <a:t>逻辑符号</a:t>
            </a:r>
          </a:p>
        </p:txBody>
      </p:sp>
      <p:grpSp>
        <p:nvGrpSpPr>
          <p:cNvPr id="2" name="Group 4"/>
          <p:cNvGrpSpPr>
            <a:grpSpLocks/>
          </p:cNvGrpSpPr>
          <p:nvPr/>
        </p:nvGrpSpPr>
        <p:grpSpPr bwMode="auto">
          <a:xfrm>
            <a:off x="235390" y="4752976"/>
            <a:ext cx="6670235" cy="1128712"/>
            <a:chOff x="288" y="2928"/>
            <a:chExt cx="4032" cy="711"/>
          </a:xfrm>
        </p:grpSpPr>
        <p:sp>
          <p:nvSpPr>
            <p:cNvPr id="107525" name="Rectangle 5"/>
            <p:cNvSpPr>
              <a:spLocks noChangeArrowheads="1"/>
            </p:cNvSpPr>
            <p:nvPr/>
          </p:nvSpPr>
          <p:spPr bwMode="auto">
            <a:xfrm>
              <a:off x="288" y="2928"/>
              <a:ext cx="4032" cy="601"/>
            </a:xfrm>
            <a:prstGeom prst="rect">
              <a:avLst/>
            </a:prstGeom>
            <a:noFill/>
            <a:ln w="9525">
              <a:noFill/>
              <a:miter lim="800000"/>
              <a:headEnd/>
              <a:tailEnd/>
            </a:ln>
            <a:effectLst/>
          </p:spPr>
          <p:txBody>
            <a:bodyPr>
              <a:spAutoFit/>
            </a:bodyPr>
            <a:lstStyle/>
            <a:p>
              <a:pPr>
                <a:spcBef>
                  <a:spcPct val="50000"/>
                </a:spcBef>
                <a:defRPr/>
              </a:pPr>
              <a:r>
                <a:rPr lang="en-US" altLang="zh-CN" sz="2800" b="1" i="1">
                  <a:solidFill>
                    <a:srgbClr val="E60000"/>
                  </a:solidFill>
                  <a:latin typeface="Times New Roman" panose="02020603050405020304" pitchFamily="18" charset="0"/>
                  <a:cs typeface="Times New Roman" panose="02020603050405020304" pitchFamily="18" charset="0"/>
                </a:rPr>
                <a:t>R</a:t>
              </a:r>
              <a:r>
                <a:rPr lang="en-US" altLang="zh-CN" sz="2800" b="1" baseline="-25000">
                  <a:solidFill>
                    <a:srgbClr val="E60000"/>
                  </a:solidFill>
                  <a:latin typeface="Times New Roman" panose="02020603050405020304" pitchFamily="18" charset="0"/>
                  <a:cs typeface="Times New Roman" panose="02020603050405020304" pitchFamily="18" charset="0"/>
                </a:rPr>
                <a:t>D</a:t>
              </a:r>
              <a:r>
                <a:rPr lang="en-US" altLang="zh-CN" sz="2800" b="1">
                  <a:solidFill>
                    <a:srgbClr val="E60000"/>
                  </a:solidFill>
                  <a:latin typeface="Times New Roman" panose="02020603050405020304" pitchFamily="18" charset="0"/>
                  <a:cs typeface="Times New Roman" panose="02020603050405020304" pitchFamily="18" charset="0"/>
                </a:rPr>
                <a:t>(Reset  Direct)-</a:t>
              </a:r>
              <a:r>
                <a:rPr lang="zh-CN" altLang="zh-CN" sz="2800" b="1">
                  <a:solidFill>
                    <a:srgbClr val="E60000"/>
                  </a:solidFill>
                  <a:latin typeface="Times New Roman" panose="02020603050405020304" pitchFamily="18" charset="0"/>
                  <a:cs typeface="Times New Roman" panose="02020603050405020304" pitchFamily="18" charset="0"/>
                </a:rPr>
                <a:t>直接置“0”端</a:t>
              </a:r>
              <a:r>
                <a:rPr lang="en-US" altLang="zh-CN" sz="2800" b="1">
                  <a:solidFill>
                    <a:srgbClr val="E60000"/>
                  </a:solidFill>
                  <a:latin typeface="Times New Roman" panose="02020603050405020304" pitchFamily="18" charset="0"/>
                  <a:cs typeface="Times New Roman" panose="02020603050405020304" pitchFamily="18" charset="0"/>
                </a:rPr>
                <a:t>(</a:t>
              </a:r>
              <a:r>
                <a:rPr lang="zh-CN" altLang="en-US" sz="2800" b="1">
                  <a:solidFill>
                    <a:srgbClr val="E60000"/>
                  </a:solidFill>
                  <a:latin typeface="Times New Roman" panose="02020603050405020304" pitchFamily="18" charset="0"/>
                  <a:cs typeface="Times New Roman" panose="02020603050405020304" pitchFamily="18" charset="0"/>
                </a:rPr>
                <a:t>复位端</a:t>
              </a:r>
              <a:r>
                <a:rPr lang="en-US" altLang="zh-CN" sz="2800" b="1">
                  <a:solidFill>
                    <a:srgbClr val="E60000"/>
                  </a:solidFill>
                  <a:latin typeface="Times New Roman" panose="02020603050405020304" pitchFamily="18" charset="0"/>
                  <a:cs typeface="Times New Roman" panose="02020603050405020304" pitchFamily="18" charset="0"/>
                </a:rPr>
                <a:t>)</a:t>
              </a:r>
              <a:endParaRPr lang="en-US" altLang="zh-CN" sz="2800" b="1" baseline="-25000">
                <a:solidFill>
                  <a:srgbClr val="E60000"/>
                </a:solidFill>
                <a:latin typeface="Times New Roman" panose="02020603050405020304" pitchFamily="18" charset="0"/>
                <a:cs typeface="Times New Roman" panose="02020603050405020304" pitchFamily="18" charset="0"/>
              </a:endParaRPr>
            </a:p>
          </p:txBody>
        </p:sp>
        <p:sp>
          <p:nvSpPr>
            <p:cNvPr id="107526" name="Rectangle 6"/>
            <p:cNvSpPr>
              <a:spLocks noChangeArrowheads="1"/>
            </p:cNvSpPr>
            <p:nvPr/>
          </p:nvSpPr>
          <p:spPr bwMode="auto">
            <a:xfrm>
              <a:off x="288" y="3312"/>
              <a:ext cx="3888" cy="327"/>
            </a:xfrm>
            <a:prstGeom prst="rect">
              <a:avLst/>
            </a:prstGeom>
            <a:noFill/>
            <a:ln w="9525">
              <a:noFill/>
              <a:miter lim="800000"/>
              <a:headEnd/>
              <a:tailEnd/>
            </a:ln>
            <a:effectLst/>
          </p:spPr>
          <p:txBody>
            <a:bodyPr>
              <a:spAutoFit/>
            </a:bodyPr>
            <a:lstStyle/>
            <a:p>
              <a:pPr>
                <a:defRPr/>
              </a:pPr>
              <a:r>
                <a:rPr lang="en-US" altLang="zh-CN" sz="2800" b="1" i="1">
                  <a:solidFill>
                    <a:srgbClr val="006600"/>
                  </a:solidFill>
                  <a:latin typeface="Times New Roman" panose="02020603050405020304" pitchFamily="18" charset="0"/>
                  <a:cs typeface="Times New Roman" panose="02020603050405020304" pitchFamily="18" charset="0"/>
                </a:rPr>
                <a:t>S</a:t>
              </a:r>
              <a:r>
                <a:rPr lang="en-US" altLang="zh-CN" sz="2800" b="1" baseline="-25000">
                  <a:solidFill>
                    <a:srgbClr val="006600"/>
                  </a:solidFill>
                  <a:latin typeface="Times New Roman" panose="02020603050405020304" pitchFamily="18" charset="0"/>
                  <a:cs typeface="Times New Roman" panose="02020603050405020304" pitchFamily="18" charset="0"/>
                </a:rPr>
                <a:t>D</a:t>
              </a:r>
              <a:r>
                <a:rPr lang="en-US" altLang="zh-CN" sz="2800" b="1">
                  <a:solidFill>
                    <a:srgbClr val="006600"/>
                  </a:solidFill>
                  <a:latin typeface="Times New Roman" panose="02020603050405020304" pitchFamily="18" charset="0"/>
                  <a:cs typeface="Times New Roman" panose="02020603050405020304" pitchFamily="18" charset="0"/>
                </a:rPr>
                <a:t>(Set  Direct)-</a:t>
              </a:r>
              <a:r>
                <a:rPr lang="zh-CN" altLang="zh-CN" sz="2800" b="1">
                  <a:solidFill>
                    <a:srgbClr val="006600"/>
                  </a:solidFill>
                  <a:latin typeface="Times New Roman" panose="02020603050405020304" pitchFamily="18" charset="0"/>
                  <a:cs typeface="Times New Roman" panose="02020603050405020304" pitchFamily="18" charset="0"/>
                </a:rPr>
                <a:t>直接置“1”端</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置位端</a:t>
              </a:r>
              <a:r>
                <a:rPr lang="en-US" altLang="zh-CN" sz="2800" b="1">
                  <a:solidFill>
                    <a:srgbClr val="006600"/>
                  </a:solidFill>
                  <a:latin typeface="Times New Roman" panose="02020603050405020304" pitchFamily="18" charset="0"/>
                  <a:cs typeface="Times New Roman" panose="02020603050405020304" pitchFamily="18" charset="0"/>
                </a:rPr>
                <a:t>)</a:t>
              </a:r>
            </a:p>
          </p:txBody>
        </p:sp>
      </p:grpSp>
      <p:grpSp>
        <p:nvGrpSpPr>
          <p:cNvPr id="3" name="Group 27"/>
          <p:cNvGrpSpPr>
            <a:grpSpLocks/>
          </p:cNvGrpSpPr>
          <p:nvPr/>
        </p:nvGrpSpPr>
        <p:grpSpPr bwMode="auto">
          <a:xfrm>
            <a:off x="885825" y="1295400"/>
            <a:ext cx="4643438" cy="3009901"/>
            <a:chOff x="384" y="960"/>
            <a:chExt cx="2925" cy="1896"/>
          </a:xfrm>
        </p:grpSpPr>
        <p:sp>
          <p:nvSpPr>
            <p:cNvPr id="34826" name="Line 28"/>
            <p:cNvSpPr>
              <a:spLocks noChangeShapeType="1"/>
            </p:cNvSpPr>
            <p:nvPr/>
          </p:nvSpPr>
          <p:spPr bwMode="auto">
            <a:xfrm>
              <a:off x="384" y="960"/>
              <a:ext cx="18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27" name="Line 29"/>
            <p:cNvSpPr>
              <a:spLocks noChangeShapeType="1"/>
            </p:cNvSpPr>
            <p:nvPr/>
          </p:nvSpPr>
          <p:spPr bwMode="auto">
            <a:xfrm flipV="1">
              <a:off x="384" y="1392"/>
              <a:ext cx="27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28" name="Line 30"/>
            <p:cNvSpPr>
              <a:spLocks noChangeShapeType="1"/>
            </p:cNvSpPr>
            <p:nvPr/>
          </p:nvSpPr>
          <p:spPr bwMode="auto">
            <a:xfrm>
              <a:off x="384" y="2832"/>
              <a:ext cx="27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29" name="Line 31"/>
            <p:cNvSpPr>
              <a:spLocks noChangeShapeType="1"/>
            </p:cNvSpPr>
            <p:nvPr/>
          </p:nvSpPr>
          <p:spPr bwMode="auto">
            <a:xfrm>
              <a:off x="1440" y="960"/>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30" name="Text Box 32"/>
            <p:cNvSpPr txBox="1">
              <a:spLocks noChangeArrowheads="1"/>
            </p:cNvSpPr>
            <p:nvPr/>
          </p:nvSpPr>
          <p:spPr bwMode="auto">
            <a:xfrm>
              <a:off x="480" y="101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S</a:t>
              </a:r>
              <a:r>
                <a:rPr lang="en-US" altLang="zh-CN" sz="2800" baseline="-25000">
                  <a:solidFill>
                    <a:srgbClr val="FF3300"/>
                  </a:solidFill>
                  <a:cs typeface="Times New Roman" panose="02020603050405020304" pitchFamily="18" charset="0"/>
                </a:rPr>
                <a:t>D</a:t>
              </a:r>
              <a:endParaRPr lang="en-US" altLang="zh-CN" sz="2800">
                <a:solidFill>
                  <a:srgbClr val="FF3300"/>
                </a:solidFill>
                <a:cs typeface="Times New Roman" panose="02020603050405020304" pitchFamily="18" charset="0"/>
              </a:endParaRPr>
            </a:p>
          </p:txBody>
        </p:sp>
        <p:sp>
          <p:nvSpPr>
            <p:cNvPr id="34831" name="Rectangle 33"/>
            <p:cNvSpPr>
              <a:spLocks noChangeArrowheads="1"/>
            </p:cNvSpPr>
            <p:nvPr/>
          </p:nvSpPr>
          <p:spPr bwMode="auto">
            <a:xfrm>
              <a:off x="1008" y="1019"/>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R</a:t>
              </a:r>
              <a:r>
                <a:rPr lang="en-US" altLang="zh-CN" sz="2800" baseline="-25000">
                  <a:solidFill>
                    <a:srgbClr val="FF3300"/>
                  </a:solidFill>
                  <a:cs typeface="Times New Roman" panose="02020603050405020304" pitchFamily="18" charset="0"/>
                </a:rPr>
                <a:t>D</a:t>
              </a:r>
            </a:p>
          </p:txBody>
        </p:sp>
        <p:sp>
          <p:nvSpPr>
            <p:cNvPr id="34832" name="Rectangle 34"/>
            <p:cNvSpPr>
              <a:spLocks noChangeArrowheads="1"/>
            </p:cNvSpPr>
            <p:nvPr/>
          </p:nvSpPr>
          <p:spPr bwMode="auto">
            <a:xfrm>
              <a:off x="1776" y="101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Q</a:t>
              </a:r>
              <a:endParaRPr lang="en-US" altLang="zh-CN" sz="2800" i="1" baseline="-25000">
                <a:solidFill>
                  <a:srgbClr val="FF3300"/>
                </a:solidFill>
                <a:cs typeface="Times New Roman" panose="02020603050405020304" pitchFamily="18" charset="0"/>
              </a:endParaRPr>
            </a:p>
          </p:txBody>
        </p:sp>
        <p:sp>
          <p:nvSpPr>
            <p:cNvPr id="34833" name="Rectangle 35"/>
            <p:cNvSpPr>
              <a:spLocks noChangeArrowheads="1"/>
            </p:cNvSpPr>
            <p:nvPr/>
          </p:nvSpPr>
          <p:spPr bwMode="auto">
            <a:xfrm>
              <a:off x="528" y="1441"/>
              <a:ext cx="2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1      0            0         </a:t>
              </a:r>
              <a:r>
                <a:rPr lang="zh-CN" altLang="en-US" sz="2800">
                  <a:solidFill>
                    <a:srgbClr val="000099"/>
                  </a:solidFill>
                  <a:cs typeface="Times New Roman" panose="02020603050405020304" pitchFamily="18" charset="0"/>
                </a:rPr>
                <a:t>置</a:t>
              </a:r>
              <a:r>
                <a:rPr lang="en-US" altLang="zh-CN" sz="2800">
                  <a:solidFill>
                    <a:srgbClr val="000099"/>
                  </a:solidFill>
                  <a:cs typeface="Times New Roman" panose="02020603050405020304" pitchFamily="18" charset="0"/>
                </a:rPr>
                <a:t>0</a:t>
              </a:r>
            </a:p>
          </p:txBody>
        </p:sp>
        <p:sp>
          <p:nvSpPr>
            <p:cNvPr id="34834" name="Rectangle 36"/>
            <p:cNvSpPr>
              <a:spLocks noChangeArrowheads="1"/>
            </p:cNvSpPr>
            <p:nvPr/>
          </p:nvSpPr>
          <p:spPr bwMode="auto">
            <a:xfrm>
              <a:off x="528" y="1777"/>
              <a:ext cx="2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0      1            1         </a:t>
              </a:r>
              <a:r>
                <a:rPr lang="zh-CN" altLang="en-US" sz="2800">
                  <a:solidFill>
                    <a:srgbClr val="FF3300"/>
                  </a:solidFill>
                  <a:cs typeface="Times New Roman" panose="02020603050405020304" pitchFamily="18" charset="0"/>
                </a:rPr>
                <a:t>置</a:t>
              </a:r>
              <a:r>
                <a:rPr lang="en-US" altLang="zh-CN" sz="2800">
                  <a:solidFill>
                    <a:srgbClr val="FF3300"/>
                  </a:solidFill>
                  <a:cs typeface="Times New Roman" panose="02020603050405020304" pitchFamily="18" charset="0"/>
                </a:rPr>
                <a:t>1</a:t>
              </a:r>
            </a:p>
          </p:txBody>
        </p:sp>
        <p:sp>
          <p:nvSpPr>
            <p:cNvPr id="34835" name="Rectangle 37"/>
            <p:cNvSpPr>
              <a:spLocks noChangeArrowheads="1"/>
            </p:cNvSpPr>
            <p:nvPr/>
          </p:nvSpPr>
          <p:spPr bwMode="auto">
            <a:xfrm>
              <a:off x="528" y="2161"/>
              <a:ext cx="24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cs typeface="Times New Roman" panose="02020603050405020304" pitchFamily="18" charset="0"/>
                </a:rPr>
                <a:t>1      1         </a:t>
              </a:r>
              <a:r>
                <a:rPr lang="zh-CN" altLang="en-US" sz="2800">
                  <a:solidFill>
                    <a:srgbClr val="006600"/>
                  </a:solidFill>
                  <a:cs typeface="Times New Roman" panose="02020603050405020304" pitchFamily="18" charset="0"/>
                </a:rPr>
                <a:t>不变      保持</a:t>
              </a:r>
            </a:p>
          </p:txBody>
        </p:sp>
        <p:sp>
          <p:nvSpPr>
            <p:cNvPr id="34836" name="Rectangle 38"/>
            <p:cNvSpPr>
              <a:spLocks noChangeArrowheads="1"/>
            </p:cNvSpPr>
            <p:nvPr/>
          </p:nvSpPr>
          <p:spPr bwMode="auto">
            <a:xfrm>
              <a:off x="528" y="2526"/>
              <a:ext cx="27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cs typeface="Times New Roman" panose="02020603050405020304" pitchFamily="18" charset="0"/>
                </a:rPr>
                <a:t>0      0      </a:t>
              </a:r>
              <a:r>
                <a:rPr lang="zh-CN" altLang="en-US" sz="2800">
                  <a:solidFill>
                    <a:srgbClr val="CC3300"/>
                  </a:solidFill>
                  <a:cs typeface="Times New Roman" panose="02020603050405020304" pitchFamily="18" charset="0"/>
                </a:rPr>
                <a:t>同时变 </a:t>
              </a:r>
              <a:r>
                <a:rPr lang="en-US" altLang="zh-CN" sz="2800">
                  <a:solidFill>
                    <a:srgbClr val="CC3300"/>
                  </a:solidFill>
                  <a:cs typeface="Times New Roman" panose="02020603050405020304" pitchFamily="18" charset="0"/>
                </a:rPr>
                <a:t>1</a:t>
              </a:r>
              <a:r>
                <a:rPr lang="zh-CN" altLang="en-US" sz="2800">
                  <a:solidFill>
                    <a:srgbClr val="CC3300"/>
                  </a:solidFill>
                  <a:cs typeface="Times New Roman" panose="02020603050405020304" pitchFamily="18" charset="0"/>
                </a:rPr>
                <a:t>后不确定</a:t>
              </a:r>
            </a:p>
          </p:txBody>
        </p:sp>
        <p:sp>
          <p:nvSpPr>
            <p:cNvPr id="34837" name="Line 39"/>
            <p:cNvSpPr>
              <a:spLocks noChangeShapeType="1"/>
            </p:cNvSpPr>
            <p:nvPr/>
          </p:nvSpPr>
          <p:spPr bwMode="auto">
            <a:xfrm>
              <a:off x="2064" y="960"/>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38" name="Line 40"/>
            <p:cNvSpPr>
              <a:spLocks noChangeShapeType="1"/>
            </p:cNvSpPr>
            <p:nvPr/>
          </p:nvSpPr>
          <p:spPr bwMode="auto">
            <a:xfrm>
              <a:off x="2256" y="960"/>
              <a:ext cx="0" cy="15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39" name="Rectangle 41"/>
            <p:cNvSpPr>
              <a:spLocks noChangeArrowheads="1"/>
            </p:cNvSpPr>
            <p:nvPr/>
          </p:nvSpPr>
          <p:spPr bwMode="auto">
            <a:xfrm>
              <a:off x="2350" y="1007"/>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功能</a:t>
              </a:r>
            </a:p>
          </p:txBody>
        </p:sp>
        <p:sp>
          <p:nvSpPr>
            <p:cNvPr id="34840" name="Line 42"/>
            <p:cNvSpPr>
              <a:spLocks noChangeShapeType="1"/>
            </p:cNvSpPr>
            <p:nvPr/>
          </p:nvSpPr>
          <p:spPr bwMode="auto">
            <a:xfrm>
              <a:off x="384" y="2496"/>
              <a:ext cx="27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41" name="Line 43"/>
            <p:cNvSpPr>
              <a:spLocks noChangeShapeType="1"/>
            </p:cNvSpPr>
            <p:nvPr/>
          </p:nvSpPr>
          <p:spPr bwMode="auto">
            <a:xfrm>
              <a:off x="528" y="1056"/>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4842" name="Line 44"/>
            <p:cNvSpPr>
              <a:spLocks noChangeShapeType="1"/>
            </p:cNvSpPr>
            <p:nvPr/>
          </p:nvSpPr>
          <p:spPr bwMode="auto">
            <a:xfrm>
              <a:off x="1056" y="1056"/>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45"/>
          <p:cNvGrpSpPr>
            <a:grpSpLocks/>
          </p:cNvGrpSpPr>
          <p:nvPr/>
        </p:nvGrpSpPr>
        <p:grpSpPr bwMode="auto">
          <a:xfrm>
            <a:off x="6905625" y="4648200"/>
            <a:ext cx="1704975" cy="685800"/>
            <a:chOff x="4272" y="3072"/>
            <a:chExt cx="1074" cy="432"/>
          </a:xfrm>
        </p:grpSpPr>
        <p:sp>
          <p:nvSpPr>
            <p:cNvPr id="34824" name="AutoShape 46" descr="40%"/>
            <p:cNvSpPr>
              <a:spLocks noChangeArrowheads="1"/>
            </p:cNvSpPr>
            <p:nvPr/>
          </p:nvSpPr>
          <p:spPr bwMode="auto">
            <a:xfrm>
              <a:off x="4416" y="3120"/>
              <a:ext cx="930" cy="384"/>
            </a:xfrm>
            <a:prstGeom prst="wedgeRoundRectCallout">
              <a:avLst>
                <a:gd name="adj1" fmla="val -28819"/>
                <a:gd name="adj2" fmla="val -218231"/>
                <a:gd name="adj3" fmla="val 16667"/>
              </a:avLst>
            </a:prstGeom>
            <a:pattFill prst="pct40">
              <a:fgClr>
                <a:srgbClr val="00FF00"/>
              </a:fgClr>
              <a:bgClr>
                <a:srgbClr val="FFFFFF"/>
              </a:bgClr>
            </a:pattFill>
            <a:ln w="19050">
              <a:solidFill>
                <a:schemeClr val="accent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a:solidFill>
                  <a:srgbClr val="3333CC"/>
                </a:solidFill>
                <a:cs typeface="Times New Roman" panose="02020603050405020304" pitchFamily="18" charset="0"/>
              </a:endParaRPr>
            </a:p>
          </p:txBody>
        </p:sp>
        <p:sp>
          <p:nvSpPr>
            <p:cNvPr id="107567" name="AutoShape 47" descr="40%"/>
            <p:cNvSpPr>
              <a:spLocks noChangeArrowheads="1"/>
            </p:cNvSpPr>
            <p:nvPr/>
          </p:nvSpPr>
          <p:spPr bwMode="auto">
            <a:xfrm>
              <a:off x="4272" y="3072"/>
              <a:ext cx="1056" cy="432"/>
            </a:xfrm>
            <a:prstGeom prst="wedgeRoundRectCallout">
              <a:avLst>
                <a:gd name="adj1" fmla="val -74431"/>
                <a:gd name="adj2" fmla="val -185185"/>
                <a:gd name="adj3" fmla="val 16667"/>
              </a:avLst>
            </a:prstGeom>
            <a:pattFill prst="pct40">
              <a:fgClr>
                <a:srgbClr val="00FF00"/>
              </a:fgClr>
              <a:bgClr>
                <a:srgbClr val="FFFFFF"/>
              </a:bgClr>
            </a:pattFill>
            <a:ln w="19050">
              <a:solidFill>
                <a:schemeClr val="accent1"/>
              </a:solidFill>
              <a:miter lim="800000"/>
              <a:headEnd/>
              <a:tailEnd/>
            </a:ln>
            <a:effectLst/>
          </p:spPr>
          <p:txBody>
            <a:bodyPr wrap="none" anchor="ct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低电平有效</a:t>
              </a:r>
              <a:endParaRPr lang="zh-CN" altLang="en-US" sz="2400"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0806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3"/>
                                        </p:tgtEl>
                                        <p:attrNameLst>
                                          <p:attrName>style.visibility</p:attrName>
                                        </p:attrNameLst>
                                      </p:cBhvr>
                                      <p:to>
                                        <p:strVal val="visible"/>
                                      </p:to>
                                    </p:set>
                                    <p:animEffect transition="in" filter="wipe(left)">
                                      <p:cBhvr>
                                        <p:cTn id="12" dur="500"/>
                                        <p:tgtEl>
                                          <p:spTgt spid="107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7568"/>
                                        </p:tgtEl>
                                        <p:attrNameLst>
                                          <p:attrName>style.visibility</p:attrName>
                                        </p:attrNameLst>
                                      </p:cBhvr>
                                      <p:to>
                                        <p:strVal val="visible"/>
                                      </p:to>
                                    </p:set>
                                    <p:animEffect transition="in" filter="wipe(left)">
                                      <p:cBhvr>
                                        <p:cTn id="17" dur="500"/>
                                        <p:tgtEl>
                                          <p:spTgt spid="1075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685800" y="838200"/>
            <a:ext cx="30480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可控 </a:t>
            </a:r>
            <a:r>
              <a:rPr lang="en-US" altLang="zh-CN" sz="2800" b="1" i="1">
                <a:solidFill>
                  <a:srgbClr val="006600"/>
                </a:solidFill>
                <a:latin typeface="Times New Roman" panose="02020603050405020304" pitchFamily="18" charset="0"/>
                <a:cs typeface="Times New Roman" panose="02020603050405020304" pitchFamily="18" charset="0"/>
              </a:rPr>
              <a:t>RS</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触发器</a:t>
            </a:r>
          </a:p>
        </p:txBody>
      </p:sp>
      <p:sp>
        <p:nvSpPr>
          <p:cNvPr id="109571" name="Rectangle 3" descr="40%"/>
          <p:cNvSpPr>
            <a:spLocks noChangeArrowheads="1"/>
          </p:cNvSpPr>
          <p:nvPr/>
        </p:nvSpPr>
        <p:spPr bwMode="auto">
          <a:xfrm>
            <a:off x="1143000" y="2057400"/>
            <a:ext cx="2405063" cy="519113"/>
          </a:xfrm>
          <a:prstGeom prst="rect">
            <a:avLst/>
          </a:prstGeom>
          <a:pattFill prst="pct40">
            <a:fgClr>
              <a:srgbClr val="FF9999"/>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基本</a:t>
            </a:r>
            <a:r>
              <a:rPr lang="en-US" altLang="zh-CN" sz="2800" i="1">
                <a:solidFill>
                  <a:srgbClr val="FF3300"/>
                </a:solidFill>
                <a:cs typeface="Times New Roman" panose="02020603050405020304" pitchFamily="18" charset="0"/>
              </a:rPr>
              <a:t>RS</a:t>
            </a:r>
            <a:r>
              <a:rPr lang="zh-CN" altLang="en-US" sz="2800">
                <a:solidFill>
                  <a:srgbClr val="FF3300"/>
                </a:solidFill>
                <a:cs typeface="Times New Roman" panose="02020603050405020304" pitchFamily="18" charset="0"/>
              </a:rPr>
              <a:t>触发器</a:t>
            </a:r>
          </a:p>
        </p:txBody>
      </p:sp>
      <p:sp>
        <p:nvSpPr>
          <p:cNvPr id="109572" name="Rectangle 4" descr="40%"/>
          <p:cNvSpPr>
            <a:spLocks noChangeArrowheads="1"/>
          </p:cNvSpPr>
          <p:nvPr/>
        </p:nvSpPr>
        <p:spPr bwMode="auto">
          <a:xfrm>
            <a:off x="1676400" y="3962400"/>
            <a:ext cx="1612900" cy="519113"/>
          </a:xfrm>
          <a:prstGeom prst="rect">
            <a:avLst/>
          </a:prstGeom>
          <a:pattFill prst="pct40">
            <a:fgClr>
              <a:srgbClr val="FF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导引电路</a:t>
            </a:r>
          </a:p>
        </p:txBody>
      </p:sp>
      <p:sp>
        <p:nvSpPr>
          <p:cNvPr id="109634" name="AutoShape 66" descr="小棋盘"/>
          <p:cNvSpPr>
            <a:spLocks noChangeArrowheads="1"/>
          </p:cNvSpPr>
          <p:nvPr/>
        </p:nvSpPr>
        <p:spPr bwMode="auto">
          <a:xfrm>
            <a:off x="3616325" y="5805488"/>
            <a:ext cx="1676400" cy="574675"/>
          </a:xfrm>
          <a:prstGeom prst="wedgeRoundRectCallout">
            <a:avLst>
              <a:gd name="adj1" fmla="val 78787"/>
              <a:gd name="adj2" fmla="val -47514"/>
              <a:gd name="adj3" fmla="val 16667"/>
            </a:avLst>
          </a:prstGeom>
          <a:pattFill prst="smCheck">
            <a:fgClr>
              <a:srgbClr val="FFFF00"/>
            </a:fgClr>
            <a:bgClr>
              <a:srgbClr val="FFFFFF"/>
            </a:bgClr>
          </a:pattFill>
          <a:ln w="28575">
            <a:solidFill>
              <a:srgbClr val="006600"/>
            </a:solidFill>
            <a:miter lim="800000"/>
            <a:headEnd/>
            <a:tailEnd/>
          </a:ln>
          <a:effectLst/>
        </p:spPr>
        <p:txBody>
          <a:bodyPr wrap="none" anchor="ct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时钟脉冲</a:t>
            </a:r>
            <a:endParaRPr lang="zh-CN" altLang="en-US" sz="2400" b="1">
              <a:latin typeface="Times New Roman" panose="02020603050405020304" pitchFamily="18" charset="0"/>
              <a:cs typeface="Times New Roman" panose="02020603050405020304" pitchFamily="18" charset="0"/>
            </a:endParaRPr>
          </a:p>
        </p:txBody>
      </p:sp>
      <p:pic>
        <p:nvPicPr>
          <p:cNvPr id="109635" name="Picture 67" descr="图片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3213" y="527050"/>
            <a:ext cx="42037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36" name="Picture 68" descr="图片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538" y="2708275"/>
            <a:ext cx="3608387"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83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box(out)">
                                      <p:cBhvr>
                                        <p:cTn id="7" dur="500"/>
                                        <p:tgtEl>
                                          <p:spTgt spid="1095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635"/>
                                        </p:tgtEl>
                                        <p:attrNameLst>
                                          <p:attrName>style.visibility</p:attrName>
                                        </p:attrNameLst>
                                      </p:cBhvr>
                                      <p:to>
                                        <p:strVal val="visible"/>
                                      </p:to>
                                    </p:set>
                                    <p:animEffect transition="in" filter="wipe(left)">
                                      <p:cBhvr>
                                        <p:cTn id="12" dur="500"/>
                                        <p:tgtEl>
                                          <p:spTgt spid="109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9571"/>
                                        </p:tgtEl>
                                        <p:attrNameLst>
                                          <p:attrName>style.visibility</p:attrName>
                                        </p:attrNameLst>
                                      </p:cBhvr>
                                      <p:to>
                                        <p:strVal val="visible"/>
                                      </p:to>
                                    </p:set>
                                    <p:animEffect transition="in" filter="blinds(horizontal)">
                                      <p:cBhvr>
                                        <p:cTn id="17" dur="500"/>
                                        <p:tgtEl>
                                          <p:spTgt spid="1095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09636"/>
                                        </p:tgtEl>
                                        <p:attrNameLst>
                                          <p:attrName>style.visibility</p:attrName>
                                        </p:attrNameLst>
                                      </p:cBhvr>
                                      <p:to>
                                        <p:strVal val="visible"/>
                                      </p:to>
                                    </p:set>
                                    <p:animEffect transition="in" filter="wipe(down)">
                                      <p:cBhvr>
                                        <p:cTn id="22" dur="500"/>
                                        <p:tgtEl>
                                          <p:spTgt spid="1096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09572"/>
                                        </p:tgtEl>
                                        <p:attrNameLst>
                                          <p:attrName>style.visibility</p:attrName>
                                        </p:attrNameLst>
                                      </p:cBhvr>
                                      <p:to>
                                        <p:strVal val="visible"/>
                                      </p:to>
                                    </p:set>
                                    <p:animEffect transition="in" filter="blinds(vertical)">
                                      <p:cBhvr>
                                        <p:cTn id="27" dur="500"/>
                                        <p:tgtEl>
                                          <p:spTgt spid="1095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634"/>
                                        </p:tgtEl>
                                        <p:attrNameLst>
                                          <p:attrName>style.visibility</p:attrName>
                                        </p:attrNameLst>
                                      </p:cBhvr>
                                      <p:to>
                                        <p:strVal val="visible"/>
                                      </p:to>
                                    </p:set>
                                    <p:animEffect transition="in" filter="wipe(left)">
                                      <p:cBhvr>
                                        <p:cTn id="32" dur="500"/>
                                        <p:tgtEl>
                                          <p:spTgt spid="10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nimBg="1" autoUpdateAnimBg="0"/>
      <p:bldP spid="109572" grpId="0" animBg="1" autoUpdateAnimBg="0"/>
      <p:bldP spid="10963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77" descr="图片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550" y="684213"/>
            <a:ext cx="42037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descr="40%"/>
          <p:cNvSpPr>
            <a:spLocks noChangeArrowheads="1"/>
          </p:cNvSpPr>
          <p:nvPr/>
        </p:nvSpPr>
        <p:spPr bwMode="auto">
          <a:xfrm>
            <a:off x="1066800" y="3519488"/>
            <a:ext cx="1749197" cy="523220"/>
          </a:xfrm>
          <a:prstGeom prst="rect">
            <a:avLst/>
          </a:prstGeom>
          <a:pattFill prst="pct40">
            <a:fgClr>
              <a:srgbClr val="FF9999"/>
            </a:fgClr>
            <a:bgClr>
              <a:srgbClr val="FFFFFF"/>
            </a:bgClr>
          </a:pattFill>
          <a:ln w="28575">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3300"/>
                </a:solidFill>
                <a:cs typeface="Times New Roman" panose="02020603050405020304" pitchFamily="18" charset="0"/>
              </a:rPr>
              <a:t>当</a:t>
            </a:r>
            <a:r>
              <a:rPr lang="en-US" altLang="zh-CN" sz="2800" i="1">
                <a:solidFill>
                  <a:srgbClr val="FF3300"/>
                </a:solidFill>
                <a:cs typeface="Times New Roman" panose="02020603050405020304" pitchFamily="18" charset="0"/>
              </a:rPr>
              <a:t>CP</a:t>
            </a:r>
            <a:r>
              <a:rPr lang="en-US" altLang="zh-CN" sz="2800">
                <a:solidFill>
                  <a:srgbClr val="FF3300"/>
                </a:solidFill>
                <a:cs typeface="Times New Roman" panose="02020603050405020304" pitchFamily="18" charset="0"/>
              </a:rPr>
              <a:t>=0</a:t>
            </a:r>
            <a:r>
              <a:rPr lang="zh-CN" altLang="en-US" sz="2800">
                <a:solidFill>
                  <a:srgbClr val="FF3300"/>
                </a:solidFill>
                <a:cs typeface="Times New Roman" panose="02020603050405020304" pitchFamily="18" charset="0"/>
              </a:rPr>
              <a:t>时</a:t>
            </a:r>
          </a:p>
        </p:txBody>
      </p:sp>
      <p:sp>
        <p:nvSpPr>
          <p:cNvPr id="111619" name="Rectangle 3"/>
          <p:cNvSpPr>
            <a:spLocks noChangeArrowheads="1"/>
          </p:cNvSpPr>
          <p:nvPr/>
        </p:nvSpPr>
        <p:spPr bwMode="auto">
          <a:xfrm>
            <a:off x="6248400" y="5195888"/>
            <a:ext cx="38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0</a:t>
            </a:r>
          </a:p>
        </p:txBody>
      </p:sp>
      <p:grpSp>
        <p:nvGrpSpPr>
          <p:cNvPr id="2" name="Group 4"/>
          <p:cNvGrpSpPr>
            <a:grpSpLocks/>
          </p:cNvGrpSpPr>
          <p:nvPr/>
        </p:nvGrpSpPr>
        <p:grpSpPr bwMode="auto">
          <a:xfrm>
            <a:off x="5257800" y="3290888"/>
            <a:ext cx="2419350" cy="519112"/>
            <a:chOff x="3216" y="1968"/>
            <a:chExt cx="1524" cy="327"/>
          </a:xfrm>
        </p:grpSpPr>
        <p:sp>
          <p:nvSpPr>
            <p:cNvPr id="36884" name="Rectangle 5"/>
            <p:cNvSpPr>
              <a:spLocks noChangeArrowheads="1"/>
            </p:cNvSpPr>
            <p:nvPr/>
          </p:nvSpPr>
          <p:spPr bwMode="auto">
            <a:xfrm>
              <a:off x="3216"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1</a:t>
              </a:r>
            </a:p>
          </p:txBody>
        </p:sp>
        <p:sp>
          <p:nvSpPr>
            <p:cNvPr id="36885" name="Rectangle 6"/>
            <p:cNvSpPr>
              <a:spLocks noChangeArrowheads="1"/>
            </p:cNvSpPr>
            <p:nvPr/>
          </p:nvSpPr>
          <p:spPr bwMode="auto">
            <a:xfrm>
              <a:off x="4512"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1</a:t>
              </a:r>
            </a:p>
          </p:txBody>
        </p:sp>
      </p:grpSp>
      <p:sp>
        <p:nvSpPr>
          <p:cNvPr id="111623" name="Rectangle 7" descr="小棋盘"/>
          <p:cNvSpPr>
            <a:spLocks noChangeArrowheads="1"/>
          </p:cNvSpPr>
          <p:nvPr/>
        </p:nvSpPr>
        <p:spPr bwMode="auto">
          <a:xfrm>
            <a:off x="838200" y="4510088"/>
            <a:ext cx="2895600" cy="1401762"/>
          </a:xfrm>
          <a:prstGeom prst="rect">
            <a:avLst/>
          </a:prstGeom>
          <a:pattFill prst="smCheck">
            <a:fgClr>
              <a:srgbClr val="FFFF00"/>
            </a:fgClr>
            <a:bgClr>
              <a:srgbClr val="FFFFFF"/>
            </a:bgClr>
          </a:pattFill>
          <a:ln w="28575">
            <a:solidFill>
              <a:srgbClr val="339933"/>
            </a:solidFill>
            <a:miter lim="800000"/>
            <a:headEnd/>
            <a:tailEnd/>
          </a:ln>
          <a:effectLst/>
        </p:spPr>
        <p:txBody>
          <a:bodyPr>
            <a:spAutoFit/>
          </a:bodyPr>
          <a:lstStyle/>
          <a:p>
            <a:pPr>
              <a:defRPr/>
            </a:pPr>
            <a:r>
              <a:rPr lang="en-US" altLang="zh-CN" sz="2800" b="1">
                <a:solidFill>
                  <a:srgbClr val="FFFF00"/>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cs typeface="Times New Roman" panose="02020603050405020304" pitchFamily="18" charset="0"/>
              </a:rPr>
              <a:t>R</a:t>
            </a:r>
            <a:r>
              <a:rPr lang="zh-CN" altLang="en-US"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S</a:t>
            </a: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输入状态</a:t>
            </a:r>
          </a:p>
          <a:p>
            <a:pPr>
              <a:defRPr/>
            </a:pPr>
            <a:r>
              <a:rPr lang="zh-CN" altLang="en-US" sz="2800" b="1">
                <a:solidFill>
                  <a:srgbClr val="FF3300"/>
                </a:solidFill>
                <a:latin typeface="Times New Roman" panose="02020603050405020304" pitchFamily="18" charset="0"/>
                <a:cs typeface="Times New Roman" panose="02020603050405020304" pitchFamily="18" charset="0"/>
              </a:rPr>
              <a:t> 不起作用。</a:t>
            </a:r>
          </a:p>
          <a:p>
            <a:pPr>
              <a:defRPr/>
            </a:pPr>
            <a:r>
              <a:rPr lang="zh-CN" altLang="en-US" sz="2800" b="1">
                <a:solidFill>
                  <a:schemeClr val="bg1"/>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触发器状态不变</a:t>
            </a:r>
          </a:p>
        </p:txBody>
      </p:sp>
      <p:grpSp>
        <p:nvGrpSpPr>
          <p:cNvPr id="3" name="Group 8"/>
          <p:cNvGrpSpPr>
            <a:grpSpLocks/>
          </p:cNvGrpSpPr>
          <p:nvPr/>
        </p:nvGrpSpPr>
        <p:grpSpPr bwMode="auto">
          <a:xfrm>
            <a:off x="4191000" y="3138488"/>
            <a:ext cx="4724400" cy="519112"/>
            <a:chOff x="3216" y="1968"/>
            <a:chExt cx="1524" cy="256"/>
          </a:xfrm>
        </p:grpSpPr>
        <p:sp>
          <p:nvSpPr>
            <p:cNvPr id="36882" name="Rectangle 9"/>
            <p:cNvSpPr>
              <a:spLocks noChangeArrowheads="1"/>
            </p:cNvSpPr>
            <p:nvPr/>
          </p:nvSpPr>
          <p:spPr bwMode="auto">
            <a:xfrm>
              <a:off x="3216" y="1968"/>
              <a:ext cx="1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sp>
          <p:nvSpPr>
            <p:cNvPr id="36883" name="Rectangle 10"/>
            <p:cNvSpPr>
              <a:spLocks noChangeArrowheads="1"/>
            </p:cNvSpPr>
            <p:nvPr/>
          </p:nvSpPr>
          <p:spPr bwMode="auto">
            <a:xfrm>
              <a:off x="4512" y="1968"/>
              <a:ext cx="22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grpSp>
      <p:grpSp>
        <p:nvGrpSpPr>
          <p:cNvPr id="4" name="Group 67"/>
          <p:cNvGrpSpPr>
            <a:grpSpLocks/>
          </p:cNvGrpSpPr>
          <p:nvPr/>
        </p:nvGrpSpPr>
        <p:grpSpPr bwMode="auto">
          <a:xfrm>
            <a:off x="611188" y="776288"/>
            <a:ext cx="3505200" cy="2312987"/>
            <a:chOff x="432" y="384"/>
            <a:chExt cx="2208" cy="1457"/>
          </a:xfrm>
        </p:grpSpPr>
        <p:sp>
          <p:nvSpPr>
            <p:cNvPr id="111684" name="Rectangle 68" descr="90%"/>
            <p:cNvSpPr>
              <a:spLocks noChangeArrowheads="1"/>
            </p:cNvSpPr>
            <p:nvPr/>
          </p:nvSpPr>
          <p:spPr bwMode="auto">
            <a:xfrm>
              <a:off x="432" y="384"/>
              <a:ext cx="2208" cy="1457"/>
            </a:xfrm>
            <a:prstGeom prst="rect">
              <a:avLst/>
            </a:prstGeom>
            <a:noFill/>
            <a:ln w="28575">
              <a:noFill/>
              <a:miter lim="800000"/>
              <a:headEnd/>
              <a:tailEnd/>
            </a:ln>
            <a:effectLst/>
          </p:spPr>
          <p:txBody>
            <a:bodyPr>
              <a:spAutoFit/>
            </a:bodyPr>
            <a:lstStyle/>
            <a:p>
              <a:pPr>
                <a:defRPr/>
              </a:pPr>
              <a:r>
                <a:rPr lang="en-US" altLang="zh-CN" sz="2800" b="1">
                  <a:solidFill>
                    <a:schemeClr val="bg1"/>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cs typeface="Times New Roman" panose="02020603050405020304" pitchFamily="18" charset="0"/>
                </a:rPr>
                <a:t>S</a:t>
              </a:r>
              <a:r>
                <a:rPr lang="en-US" altLang="zh-CN" sz="2800" b="1" baseline="-25000">
                  <a:solidFill>
                    <a:srgbClr val="FF3300"/>
                  </a:solidFill>
                  <a:latin typeface="Times New Roman" panose="02020603050405020304" pitchFamily="18" charset="0"/>
                  <a:cs typeface="Times New Roman" panose="02020603050405020304" pitchFamily="18" charset="0"/>
                </a:rPr>
                <a:t>D</a:t>
              </a:r>
              <a:r>
                <a:rPr lang="zh-CN" altLang="en-US"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R</a:t>
              </a:r>
              <a:r>
                <a:rPr lang="en-US" altLang="zh-CN" sz="2800" b="1" baseline="-25000">
                  <a:solidFill>
                    <a:srgbClr val="FF3300"/>
                  </a:solidFill>
                  <a:latin typeface="Times New Roman" panose="02020603050405020304" pitchFamily="18" charset="0"/>
                  <a:cs typeface="Times New Roman" panose="02020603050405020304" pitchFamily="18" charset="0"/>
                </a:rPr>
                <a:t>D </a:t>
              </a:r>
              <a:r>
                <a:rPr lang="zh-CN" altLang="en-US" sz="2800" b="1">
                  <a:solidFill>
                    <a:srgbClr val="FF3300"/>
                  </a:solidFill>
                  <a:latin typeface="Times New Roman" panose="02020603050405020304" pitchFamily="18" charset="0"/>
                  <a:cs typeface="Times New Roman" panose="02020603050405020304" pitchFamily="18" charset="0"/>
                </a:rPr>
                <a:t>用于预置触发器的初始状态，</a:t>
              </a:r>
              <a:endParaRPr lang="zh-CN" altLang="en-US" sz="2800" b="1">
                <a:solidFill>
                  <a:schemeClr val="bg1"/>
                </a:solidFill>
                <a:latin typeface="Times New Roman" panose="02020603050405020304" pitchFamily="18" charset="0"/>
                <a:cs typeface="Times New Roman" panose="02020603050405020304" pitchFamily="18" charset="0"/>
              </a:endParaRPr>
            </a:p>
            <a:p>
              <a:pPr>
                <a:spcBef>
                  <a:spcPct val="20000"/>
                </a:spcBef>
                <a:defRPr/>
              </a:pPr>
              <a:r>
                <a:rPr lang="zh-CN" altLang="en-US" sz="2800" b="1">
                  <a:solidFill>
                    <a:srgbClr val="FFFF00"/>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工作过程中应处于高电平，对电路工作状态无影响。</a:t>
              </a:r>
              <a:endParaRPr lang="zh-CN" altLang="en-US" sz="2800" b="1" baseline="-25000">
                <a:solidFill>
                  <a:schemeClr val="accent2"/>
                </a:solidFill>
                <a:latin typeface="Times New Roman" panose="02020603050405020304" pitchFamily="18" charset="0"/>
                <a:cs typeface="Times New Roman" panose="02020603050405020304" pitchFamily="18" charset="0"/>
              </a:endParaRPr>
            </a:p>
          </p:txBody>
        </p:sp>
        <p:sp>
          <p:nvSpPr>
            <p:cNvPr id="36880" name="Line 69"/>
            <p:cNvSpPr>
              <a:spLocks noChangeShapeType="1"/>
            </p:cNvSpPr>
            <p:nvPr/>
          </p:nvSpPr>
          <p:spPr bwMode="auto">
            <a:xfrm>
              <a:off x="624" y="432"/>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6881" name="Line 70"/>
            <p:cNvSpPr>
              <a:spLocks noChangeShapeType="1"/>
            </p:cNvSpPr>
            <p:nvPr/>
          </p:nvSpPr>
          <p:spPr bwMode="auto">
            <a:xfrm>
              <a:off x="1104" y="432"/>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 name="Group 71"/>
          <p:cNvGrpSpPr>
            <a:grpSpLocks/>
          </p:cNvGrpSpPr>
          <p:nvPr/>
        </p:nvGrpSpPr>
        <p:grpSpPr bwMode="auto">
          <a:xfrm>
            <a:off x="6553203" y="5195893"/>
            <a:ext cx="1112838" cy="461963"/>
            <a:chOff x="4032" y="3168"/>
            <a:chExt cx="701" cy="291"/>
          </a:xfrm>
        </p:grpSpPr>
        <p:sp>
          <p:nvSpPr>
            <p:cNvPr id="36877" name="AutoShape 72" descr="40%"/>
            <p:cNvSpPr>
              <a:spLocks noChangeArrowheads="1"/>
            </p:cNvSpPr>
            <p:nvPr/>
          </p:nvSpPr>
          <p:spPr bwMode="auto">
            <a:xfrm>
              <a:off x="4032" y="3168"/>
              <a:ext cx="672" cy="288"/>
            </a:xfrm>
            <a:prstGeom prst="wedgeRoundRectCallout">
              <a:avLst>
                <a:gd name="adj1" fmla="val 47620"/>
                <a:gd name="adj2" fmla="val -170833"/>
                <a:gd name="adj3" fmla="val 16667"/>
              </a:avLst>
            </a:prstGeom>
            <a:pattFill prst="pct40">
              <a:fgClr>
                <a:srgbClr val="FFFF00"/>
              </a:fgClr>
              <a:bgClr>
                <a:srgbClr val="FFFFFF"/>
              </a:bgClr>
            </a:pattFill>
            <a:ln w="952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3300"/>
                </a:solidFill>
                <a:cs typeface="Times New Roman" panose="02020603050405020304" pitchFamily="18" charset="0"/>
              </a:endParaRPr>
            </a:p>
          </p:txBody>
        </p:sp>
        <p:sp>
          <p:nvSpPr>
            <p:cNvPr id="111689" name="Rectangle 73" descr="40%"/>
            <p:cNvSpPr>
              <a:spLocks noChangeArrowheads="1"/>
            </p:cNvSpPr>
            <p:nvPr/>
          </p:nvSpPr>
          <p:spPr bwMode="auto">
            <a:xfrm>
              <a:off x="4032" y="3168"/>
              <a:ext cx="701" cy="291"/>
            </a:xfrm>
            <a:prstGeom prst="rect">
              <a:avLst/>
            </a:prstGeom>
            <a:noFill/>
            <a:ln w="9525">
              <a:noFill/>
              <a:miter lim="800000"/>
              <a:headEnd/>
              <a:tailEnd/>
            </a:ln>
            <a:effectLst/>
          </p:spPr>
          <p:txBody>
            <a:bodyPr wrap="none">
              <a:spAutoFit/>
            </a:bodyPr>
            <a:lstStyle/>
            <a:p>
              <a:pPr>
                <a:defRPr/>
              </a:pPr>
              <a:r>
                <a:rPr lang="zh-CN" altLang="en-US" sz="2400" b="1">
                  <a:solidFill>
                    <a:srgbClr val="FF3300"/>
                  </a:solidFill>
                  <a:latin typeface="Times New Roman" panose="02020603050405020304" pitchFamily="18" charset="0"/>
                  <a:cs typeface="Times New Roman" panose="02020603050405020304" pitchFamily="18" charset="0"/>
                </a:rPr>
                <a:t>被封锁</a:t>
              </a:r>
            </a:p>
          </p:txBody>
        </p:sp>
      </p:grpSp>
      <p:grpSp>
        <p:nvGrpSpPr>
          <p:cNvPr id="6" name="Group 74"/>
          <p:cNvGrpSpPr>
            <a:grpSpLocks/>
          </p:cNvGrpSpPr>
          <p:nvPr/>
        </p:nvGrpSpPr>
        <p:grpSpPr bwMode="auto">
          <a:xfrm>
            <a:off x="3429001" y="3748092"/>
            <a:ext cx="1112838" cy="461963"/>
            <a:chOff x="1872" y="2208"/>
            <a:chExt cx="701" cy="291"/>
          </a:xfrm>
        </p:grpSpPr>
        <p:sp>
          <p:nvSpPr>
            <p:cNvPr id="36875" name="AutoShape 75" descr="40%"/>
            <p:cNvSpPr>
              <a:spLocks noChangeArrowheads="1"/>
            </p:cNvSpPr>
            <p:nvPr/>
          </p:nvSpPr>
          <p:spPr bwMode="auto">
            <a:xfrm>
              <a:off x="1872" y="2208"/>
              <a:ext cx="672" cy="288"/>
            </a:xfrm>
            <a:prstGeom prst="wedgeRoundRectCallout">
              <a:avLst>
                <a:gd name="adj1" fmla="val 109819"/>
                <a:gd name="adj2" fmla="val 94792"/>
                <a:gd name="adj3" fmla="val 16667"/>
              </a:avLst>
            </a:prstGeom>
            <a:pattFill prst="pct40">
              <a:fgClr>
                <a:srgbClr val="FFFF00"/>
              </a:fgClr>
              <a:bgClr>
                <a:srgbClr val="FFFFFF"/>
              </a:bgClr>
            </a:pattFill>
            <a:ln w="952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3300"/>
                </a:solidFill>
                <a:cs typeface="Times New Roman" panose="02020603050405020304" pitchFamily="18" charset="0"/>
              </a:endParaRPr>
            </a:p>
          </p:txBody>
        </p:sp>
        <p:sp>
          <p:nvSpPr>
            <p:cNvPr id="111692" name="Rectangle 76" descr="40%"/>
            <p:cNvSpPr>
              <a:spLocks noChangeArrowheads="1"/>
            </p:cNvSpPr>
            <p:nvPr/>
          </p:nvSpPr>
          <p:spPr bwMode="auto">
            <a:xfrm>
              <a:off x="1872" y="2208"/>
              <a:ext cx="701" cy="291"/>
            </a:xfrm>
            <a:prstGeom prst="rect">
              <a:avLst/>
            </a:prstGeom>
            <a:noFill/>
            <a:ln w="9525">
              <a:noFill/>
              <a:miter lim="800000"/>
              <a:headEnd/>
              <a:tailEnd/>
            </a:ln>
            <a:effectLst/>
          </p:spPr>
          <p:txBody>
            <a:bodyPr wrap="none">
              <a:spAutoFit/>
            </a:bodyPr>
            <a:lstStyle/>
            <a:p>
              <a:pPr>
                <a:defRPr/>
              </a:pPr>
              <a:r>
                <a:rPr lang="zh-CN" altLang="en-US" sz="2400" b="1">
                  <a:solidFill>
                    <a:srgbClr val="FF3300"/>
                  </a:solidFill>
                  <a:latin typeface="Times New Roman" panose="02020603050405020304" pitchFamily="18" charset="0"/>
                  <a:cs typeface="Times New Roman" panose="02020603050405020304" pitchFamily="18" charset="0"/>
                </a:rPr>
                <a:t>被封锁</a:t>
              </a:r>
            </a:p>
          </p:txBody>
        </p:sp>
      </p:grpSp>
    </p:spTree>
    <p:extLst>
      <p:ext uri="{BB962C8B-B14F-4D97-AF65-F5344CB8AC3E}">
        <p14:creationId xmlns:p14="http://schemas.microsoft.com/office/powerpoint/2010/main" val="8668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18"/>
                                        </p:tgtEl>
                                        <p:attrNameLst>
                                          <p:attrName>style.visibility</p:attrName>
                                        </p:attrNameLst>
                                      </p:cBhvr>
                                      <p:to>
                                        <p:strVal val="visible"/>
                                      </p:to>
                                    </p:set>
                                    <p:animEffect transition="in" filter="blinds(horizontal)">
                                      <p:cBhvr>
                                        <p:cTn id="17" dur="500"/>
                                        <p:tgtEl>
                                          <p:spTgt spid="111618"/>
                                        </p:tgtEl>
                                      </p:cBhvr>
                                    </p:animEffec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1116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111623"/>
                                        </p:tgtEl>
                                        <p:attrNameLst>
                                          <p:attrName>style.visibility</p:attrName>
                                        </p:attrNameLst>
                                      </p:cBhvr>
                                      <p:to>
                                        <p:strVal val="visible"/>
                                      </p:to>
                                    </p:set>
                                    <p:animEffect transition="in" filter="blinds(vertical)">
                                      <p:cBhvr>
                                        <p:cTn id="40" dur="500"/>
                                        <p:tgtEl>
                                          <p:spTgt spid="111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nimBg="1" autoUpdateAnimBg="0"/>
      <p:bldP spid="111619" grpId="0" autoUpdateAnimBg="0"/>
      <p:bldP spid="11162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70" descr="图片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550" y="684213"/>
            <a:ext cx="42037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descr="40%"/>
          <p:cNvSpPr>
            <a:spLocks noChangeArrowheads="1"/>
          </p:cNvSpPr>
          <p:nvPr/>
        </p:nvSpPr>
        <p:spPr bwMode="auto">
          <a:xfrm>
            <a:off x="1219200" y="609600"/>
            <a:ext cx="2098675" cy="528638"/>
          </a:xfrm>
          <a:prstGeom prst="rect">
            <a:avLst/>
          </a:prstGeom>
          <a:pattFill prst="pct40">
            <a:fgClr>
              <a:srgbClr val="FFFF00"/>
            </a:fgClr>
            <a:bgClr>
              <a:srgbClr val="FFFFFF"/>
            </a:bgClr>
          </a:pattFill>
          <a:ln w="9525">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3300"/>
                </a:solidFill>
                <a:cs typeface="Times New Roman" panose="02020603050405020304" pitchFamily="18" charset="0"/>
              </a:rPr>
              <a:t>当 </a:t>
            </a:r>
            <a:r>
              <a:rPr lang="en-US" altLang="zh-CN" sz="2800" i="1">
                <a:solidFill>
                  <a:srgbClr val="FF3300"/>
                </a:solidFill>
                <a:cs typeface="Times New Roman" panose="02020603050405020304" pitchFamily="18" charset="0"/>
              </a:rPr>
              <a:t>CP</a:t>
            </a:r>
            <a:r>
              <a:rPr lang="en-US" altLang="zh-CN" sz="2800">
                <a:solidFill>
                  <a:srgbClr val="FF3300"/>
                </a:solidFill>
                <a:cs typeface="Times New Roman" panose="02020603050405020304" pitchFamily="18" charset="0"/>
              </a:rPr>
              <a:t> = 1 </a:t>
            </a:r>
            <a:r>
              <a:rPr lang="zh-CN" altLang="en-US" sz="2800">
                <a:solidFill>
                  <a:srgbClr val="FF3300"/>
                </a:solidFill>
                <a:cs typeface="Times New Roman" panose="02020603050405020304" pitchFamily="18" charset="0"/>
              </a:rPr>
              <a:t>时</a:t>
            </a:r>
          </a:p>
        </p:txBody>
      </p:sp>
      <p:sp>
        <p:nvSpPr>
          <p:cNvPr id="113667" name="Rectangle 3"/>
          <p:cNvSpPr>
            <a:spLocks noChangeArrowheads="1"/>
          </p:cNvSpPr>
          <p:nvPr/>
        </p:nvSpPr>
        <p:spPr bwMode="auto">
          <a:xfrm>
            <a:off x="6140450" y="51212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sp>
        <p:nvSpPr>
          <p:cNvPr id="113668" name="AutoShape 4" descr="40%"/>
          <p:cNvSpPr>
            <a:spLocks noChangeArrowheads="1"/>
          </p:cNvSpPr>
          <p:nvPr/>
        </p:nvSpPr>
        <p:spPr bwMode="auto">
          <a:xfrm>
            <a:off x="7816850" y="4740275"/>
            <a:ext cx="838200" cy="457200"/>
          </a:xfrm>
          <a:prstGeom prst="wedgeRoundRectCallout">
            <a:avLst>
              <a:gd name="adj1" fmla="val -58903"/>
              <a:gd name="adj2" fmla="val -121875"/>
              <a:gd name="adj3" fmla="val 16667"/>
            </a:avLst>
          </a:prstGeom>
          <a:pattFill prst="pct40">
            <a:fgClr>
              <a:srgbClr val="FF9999"/>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3300"/>
                </a:solidFill>
                <a:cs typeface="Times New Roman" panose="02020603050405020304" pitchFamily="18" charset="0"/>
              </a:rPr>
              <a:t>打开</a:t>
            </a:r>
          </a:p>
        </p:txBody>
      </p:sp>
      <p:sp>
        <p:nvSpPr>
          <p:cNvPr id="113669" name="Rectangle 5" descr="40%"/>
          <p:cNvSpPr>
            <a:spLocks noChangeArrowheads="1"/>
          </p:cNvSpPr>
          <p:nvPr/>
        </p:nvSpPr>
        <p:spPr bwMode="auto">
          <a:xfrm>
            <a:off x="762000" y="1295400"/>
            <a:ext cx="3276600" cy="965200"/>
          </a:xfrm>
          <a:prstGeom prst="rect">
            <a:avLst/>
          </a:prstGeom>
          <a:pattFill prst="pct40">
            <a:fgClr>
              <a:srgbClr val="FF9999"/>
            </a:fgClr>
            <a:bgClr>
              <a:srgbClr val="FFFFFF"/>
            </a:bgClr>
          </a:pattFill>
          <a:ln w="19050">
            <a:solidFill>
              <a:srgbClr val="000099"/>
            </a:solidFill>
            <a:miter lim="800000"/>
            <a:headEnd/>
            <a:tailEnd/>
          </a:ln>
          <a:effectLst/>
        </p:spPr>
        <p:txBody>
          <a:bodyPr>
            <a:spAutoFit/>
          </a:bodyPr>
          <a:lstStyle/>
          <a:p>
            <a:pPr>
              <a:defRPr/>
            </a:pPr>
            <a:r>
              <a:rPr lang="zh-CN" altLang="en-US" sz="2800" b="1">
                <a:solidFill>
                  <a:schemeClr val="accent2"/>
                </a:solidFill>
                <a:latin typeface="Times New Roman" panose="02020603050405020304" pitchFamily="18" charset="0"/>
                <a:cs typeface="Times New Roman" panose="02020603050405020304" pitchFamily="18" charset="0"/>
              </a:rPr>
              <a:t>触发器状态由</a:t>
            </a:r>
            <a:r>
              <a:rPr lang="en-US" altLang="zh-CN" sz="2800" b="1" i="1">
                <a:solidFill>
                  <a:schemeClr val="accent2"/>
                </a:solidFill>
                <a:latin typeface="Times New Roman" panose="02020603050405020304" pitchFamily="18" charset="0"/>
                <a:cs typeface="Times New Roman" panose="02020603050405020304" pitchFamily="18" charset="0"/>
              </a:rPr>
              <a:t>R</a:t>
            </a:r>
            <a:r>
              <a:rPr lang="zh-CN" altLang="en-US" sz="2800" b="1">
                <a:solidFill>
                  <a:schemeClr val="accent2"/>
                </a:solidFill>
                <a:latin typeface="Times New Roman" panose="02020603050405020304" pitchFamily="18" charset="0"/>
                <a:cs typeface="Times New Roman" panose="02020603050405020304" pitchFamily="18" charset="0"/>
              </a:rPr>
              <a:t>，</a:t>
            </a:r>
            <a:r>
              <a:rPr lang="en-US" altLang="zh-CN" sz="2800" b="1" i="1">
                <a:solidFill>
                  <a:schemeClr val="accent2"/>
                </a:solidFill>
                <a:latin typeface="Times New Roman" panose="02020603050405020304" pitchFamily="18" charset="0"/>
                <a:cs typeface="Times New Roman" panose="02020603050405020304" pitchFamily="18" charset="0"/>
              </a:rPr>
              <a:t>S</a:t>
            </a: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输入状态决定。</a:t>
            </a:r>
          </a:p>
        </p:txBody>
      </p:sp>
      <p:grpSp>
        <p:nvGrpSpPr>
          <p:cNvPr id="37895" name="Group 6"/>
          <p:cNvGrpSpPr>
            <a:grpSpLocks/>
          </p:cNvGrpSpPr>
          <p:nvPr/>
        </p:nvGrpSpPr>
        <p:grpSpPr bwMode="auto">
          <a:xfrm>
            <a:off x="4083050" y="3154363"/>
            <a:ext cx="4953000" cy="519112"/>
            <a:chOff x="3216" y="1968"/>
            <a:chExt cx="1524" cy="256"/>
          </a:xfrm>
        </p:grpSpPr>
        <p:sp>
          <p:nvSpPr>
            <p:cNvPr id="37900" name="Rectangle 7"/>
            <p:cNvSpPr>
              <a:spLocks noChangeArrowheads="1"/>
            </p:cNvSpPr>
            <p:nvPr/>
          </p:nvSpPr>
          <p:spPr bwMode="auto">
            <a:xfrm>
              <a:off x="3216" y="1968"/>
              <a:ext cx="1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sp>
          <p:nvSpPr>
            <p:cNvPr id="37901" name="Rectangle 8"/>
            <p:cNvSpPr>
              <a:spLocks noChangeArrowheads="1"/>
            </p:cNvSpPr>
            <p:nvPr/>
          </p:nvSpPr>
          <p:spPr bwMode="auto">
            <a:xfrm>
              <a:off x="4512" y="1968"/>
              <a:ext cx="22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grpSp>
      <p:sp>
        <p:nvSpPr>
          <p:cNvPr id="113673" name="AutoShape 9" descr="40%"/>
          <p:cNvSpPr>
            <a:spLocks noChangeArrowheads="1"/>
          </p:cNvSpPr>
          <p:nvPr/>
        </p:nvSpPr>
        <p:spPr bwMode="auto">
          <a:xfrm>
            <a:off x="3625850" y="3902075"/>
            <a:ext cx="874713" cy="457200"/>
          </a:xfrm>
          <a:prstGeom prst="wedgeRoundRectCallout">
            <a:avLst>
              <a:gd name="adj1" fmla="val 86662"/>
              <a:gd name="adj2" fmla="val 51042"/>
              <a:gd name="adj3" fmla="val 16667"/>
            </a:avLst>
          </a:prstGeom>
          <a:pattFill prst="pct40">
            <a:fgClr>
              <a:srgbClr val="FF9999"/>
            </a:fgClr>
            <a:bgClr>
              <a:srgbClr val="FFFFFF"/>
            </a:bgClr>
          </a:pattFill>
          <a:ln w="28575">
            <a:solidFill>
              <a:srgbClr val="FF0000"/>
            </a:solidFill>
            <a:miter lim="800000"/>
            <a:headEnd/>
            <a:tailEnd/>
          </a:ln>
          <a:effectLst/>
        </p:spPr>
        <p:txBody>
          <a:bodyPr wrap="none" anchor="ctr"/>
          <a:lstStyle/>
          <a:p>
            <a:pPr algn="ctr">
              <a:defRPr/>
            </a:pPr>
            <a:r>
              <a:rPr lang="zh-CN" altLang="en-US" b="1">
                <a:solidFill>
                  <a:srgbClr val="FF3300"/>
                </a:solidFill>
                <a:latin typeface="Times New Roman" panose="02020603050405020304" pitchFamily="18" charset="0"/>
                <a:cs typeface="Times New Roman" panose="02020603050405020304" pitchFamily="18" charset="0"/>
              </a:rPr>
              <a:t>打开</a:t>
            </a:r>
          </a:p>
        </p:txBody>
      </p:sp>
      <p:grpSp>
        <p:nvGrpSpPr>
          <p:cNvPr id="3" name="Group 69"/>
          <p:cNvGrpSpPr>
            <a:grpSpLocks/>
          </p:cNvGrpSpPr>
          <p:nvPr/>
        </p:nvGrpSpPr>
        <p:grpSpPr bwMode="auto">
          <a:xfrm>
            <a:off x="468313" y="2362200"/>
            <a:ext cx="3352800" cy="3730625"/>
            <a:chOff x="336" y="1488"/>
            <a:chExt cx="2112" cy="2350"/>
          </a:xfrm>
        </p:grpSpPr>
        <p:sp>
          <p:nvSpPr>
            <p:cNvPr id="113675" name="AutoShape 11" descr="小棋盘"/>
            <p:cNvSpPr>
              <a:spLocks noChangeArrowheads="1"/>
            </p:cNvSpPr>
            <p:nvPr/>
          </p:nvSpPr>
          <p:spPr bwMode="auto">
            <a:xfrm>
              <a:off x="336" y="1488"/>
              <a:ext cx="2112" cy="2350"/>
            </a:xfrm>
            <a:prstGeom prst="verticalScroll">
              <a:avLst>
                <a:gd name="adj" fmla="val 12500"/>
              </a:avLst>
            </a:prstGeom>
            <a:pattFill prst="smCheck">
              <a:fgClr>
                <a:srgbClr val="FFFF00"/>
              </a:fgClr>
              <a:bgClr>
                <a:schemeClr val="bg1"/>
              </a:bgClr>
            </a:pattFill>
            <a:ln w="28575">
              <a:solidFill>
                <a:srgbClr val="339933"/>
              </a:solidFill>
              <a:round/>
              <a:headEnd/>
              <a:tailEnd/>
            </a:ln>
            <a:effectLst/>
          </p:spPr>
          <p:txBody>
            <a:bodyPr wrap="none" anchor="ctr"/>
            <a:lstStyle/>
            <a:p>
              <a:pPr>
                <a:spcBef>
                  <a:spcPct val="20000"/>
                </a:spcBef>
                <a:defRPr/>
              </a:pPr>
              <a:endParaRPr lang="zh-CN" altLang="zh-CN" sz="2800" b="1">
                <a:solidFill>
                  <a:schemeClr val="bg1"/>
                </a:solidFill>
                <a:latin typeface="Times New Roman" panose="02020603050405020304" pitchFamily="18" charset="0"/>
                <a:cs typeface="Times New Roman" panose="02020603050405020304" pitchFamily="18" charset="0"/>
              </a:endParaRPr>
            </a:p>
          </p:txBody>
        </p:sp>
        <p:sp>
          <p:nvSpPr>
            <p:cNvPr id="113676" name="Rectangle 12" descr="小棋盘"/>
            <p:cNvSpPr>
              <a:spLocks noChangeArrowheads="1"/>
            </p:cNvSpPr>
            <p:nvPr/>
          </p:nvSpPr>
          <p:spPr bwMode="auto">
            <a:xfrm>
              <a:off x="657" y="1798"/>
              <a:ext cx="1521" cy="1931"/>
            </a:xfrm>
            <a:prstGeom prst="rect">
              <a:avLst/>
            </a:prstGeom>
            <a:noFill/>
            <a:ln w="28575">
              <a:noFill/>
              <a:miter lim="800000"/>
              <a:headEnd/>
              <a:tailEnd/>
            </a:ln>
            <a:effectLst/>
          </p:spPr>
          <p:txBody>
            <a:bodyPr anchor="ctr">
              <a:spAutoFit/>
            </a:bodyPr>
            <a:lstStyle/>
            <a:p>
              <a:pPr>
                <a:lnSpc>
                  <a:spcPct val="115000"/>
                </a:lnSpc>
                <a:defRPr/>
              </a:pPr>
              <a:r>
                <a:rPr lang="zh-CN" altLang="zh-CN" sz="2800" b="1">
                  <a:solidFill>
                    <a:srgbClr val="FF3300"/>
                  </a:solidFill>
                  <a:latin typeface="Times New Roman" panose="02020603050405020304" pitchFamily="18" charset="0"/>
                  <a:cs typeface="Times New Roman" panose="02020603050405020304" pitchFamily="18" charset="0"/>
                </a:rPr>
                <a:t>触发器的翻转时刻受</a:t>
              </a:r>
              <a:r>
                <a:rPr lang="en-US" altLang="zh-CN" sz="2800" b="1" i="1">
                  <a:solidFill>
                    <a:srgbClr val="FF3300"/>
                  </a:solidFill>
                  <a:latin typeface="Times New Roman" panose="02020603050405020304" pitchFamily="18" charset="0"/>
                  <a:cs typeface="Times New Roman" panose="02020603050405020304" pitchFamily="18" charset="0"/>
                </a:rPr>
                <a:t>C </a:t>
              </a:r>
              <a:r>
                <a:rPr lang="zh-CN" altLang="zh-CN" sz="2800" b="1">
                  <a:solidFill>
                    <a:srgbClr val="FF3300"/>
                  </a:solidFill>
                  <a:latin typeface="Times New Roman" panose="02020603050405020304" pitchFamily="18" charset="0"/>
                  <a:cs typeface="Times New Roman" panose="02020603050405020304" pitchFamily="18" charset="0"/>
                </a:rPr>
                <a:t>控制</a:t>
              </a:r>
              <a:r>
                <a:rPr lang="en-US" altLang="zh-CN" sz="2800" b="1">
                  <a:solidFill>
                    <a:schemeClr val="accent2"/>
                  </a:solidFill>
                  <a:latin typeface="Times New Roman" panose="02020603050405020304" pitchFamily="18" charset="0"/>
                  <a:cs typeface="Times New Roman" panose="02020603050405020304" pitchFamily="18" charset="0"/>
                </a:rPr>
                <a:t>( </a:t>
              </a:r>
              <a:r>
                <a:rPr lang="en-US" altLang="zh-CN" sz="2800" b="1" i="1">
                  <a:solidFill>
                    <a:schemeClr val="accent2"/>
                  </a:solidFill>
                  <a:latin typeface="Times New Roman" panose="02020603050405020304" pitchFamily="18" charset="0"/>
                  <a:cs typeface="Times New Roman" panose="02020603050405020304" pitchFamily="18" charset="0"/>
                </a:rPr>
                <a:t>CP</a:t>
              </a:r>
              <a:r>
                <a:rPr lang="zh-CN" altLang="en-US" sz="2800" b="1">
                  <a:solidFill>
                    <a:schemeClr val="accent2"/>
                  </a:solidFill>
                  <a:latin typeface="Times New Roman" panose="02020603050405020304" pitchFamily="18" charset="0"/>
                  <a:cs typeface="Times New Roman" panose="02020603050405020304" pitchFamily="18" charset="0"/>
                </a:rPr>
                <a:t>高电平时翻转</a:t>
              </a: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zh-CN" sz="2800" b="1">
                  <a:solidFill>
                    <a:srgbClr val="FF3300"/>
                  </a:solidFill>
                  <a:latin typeface="Times New Roman" panose="02020603050405020304" pitchFamily="18" charset="0"/>
                  <a:cs typeface="Times New Roman" panose="02020603050405020304" pitchFamily="18" charset="0"/>
                </a:rPr>
                <a:t>而触发器的状态由</a:t>
              </a:r>
              <a:r>
                <a:rPr lang="en-US" altLang="zh-CN" sz="2800" b="1" i="1">
                  <a:solidFill>
                    <a:srgbClr val="FF3300"/>
                  </a:solidFill>
                  <a:latin typeface="Times New Roman" panose="02020603050405020304" pitchFamily="18" charset="0"/>
                  <a:cs typeface="Times New Roman" panose="02020603050405020304" pitchFamily="18" charset="0"/>
                </a:rPr>
                <a:t>R</a:t>
              </a:r>
              <a:r>
                <a:rPr lang="en-US" altLang="zh-CN" sz="2800" b="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cs typeface="Times New Roman" panose="02020603050405020304" pitchFamily="18" charset="0"/>
                </a:rPr>
                <a:t>S</a:t>
              </a:r>
              <a:r>
                <a:rPr lang="zh-CN" altLang="en-US" sz="2800" b="1">
                  <a:solidFill>
                    <a:srgbClr val="FF3300"/>
                  </a:solidFill>
                  <a:latin typeface="Times New Roman" panose="02020603050405020304" pitchFamily="18" charset="0"/>
                  <a:cs typeface="Times New Roman" panose="02020603050405020304" pitchFamily="18" charset="0"/>
                </a:rPr>
                <a:t>的状态</a:t>
              </a:r>
              <a:r>
                <a:rPr lang="zh-CN" altLang="zh-CN" sz="2800" b="1">
                  <a:solidFill>
                    <a:srgbClr val="FF3300"/>
                  </a:solidFill>
                  <a:latin typeface="Times New Roman" panose="02020603050405020304" pitchFamily="18" charset="0"/>
                  <a:cs typeface="Times New Roman" panose="02020603050405020304" pitchFamily="18" charset="0"/>
                </a:rPr>
                <a:t>决定。</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86450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blinds(horizontal)">
                                      <p:cBhvr>
                                        <p:cTn id="7" dur="500"/>
                                        <p:tgtEl>
                                          <p:spTgt spid="113666"/>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136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3668"/>
                                        </p:tgtEl>
                                        <p:attrNameLst>
                                          <p:attrName>style.visibility</p:attrName>
                                        </p:attrNameLst>
                                      </p:cBhvr>
                                      <p:to>
                                        <p:strVal val="visible"/>
                                      </p:to>
                                    </p:set>
                                    <p:animEffect transition="in" filter="wipe(right)">
                                      <p:cBhvr>
                                        <p:cTn id="15" dur="500"/>
                                        <p:tgtEl>
                                          <p:spTgt spid="1136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3673"/>
                                        </p:tgtEl>
                                        <p:attrNameLst>
                                          <p:attrName>style.visibility</p:attrName>
                                        </p:attrNameLst>
                                      </p:cBhvr>
                                      <p:to>
                                        <p:strVal val="visible"/>
                                      </p:to>
                                    </p:set>
                                    <p:animEffect transition="in" filter="wipe(left)">
                                      <p:cBhvr>
                                        <p:cTn id="20" dur="500"/>
                                        <p:tgtEl>
                                          <p:spTgt spid="1136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3669"/>
                                        </p:tgtEl>
                                        <p:attrNameLst>
                                          <p:attrName>style.visibility</p:attrName>
                                        </p:attrNameLst>
                                      </p:cBhvr>
                                      <p:to>
                                        <p:strVal val="visible"/>
                                      </p:to>
                                    </p:set>
                                    <p:animEffect transition="in" filter="wipe(up)">
                                      <p:cBhvr>
                                        <p:cTn id="25" dur="500"/>
                                        <p:tgtEl>
                                          <p:spTgt spid="1136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autoUpdateAnimBg="0"/>
      <p:bldP spid="113667" grpId="0" autoUpdateAnimBg="0"/>
      <p:bldP spid="113668" grpId="0" animBg="1" autoUpdateAnimBg="0"/>
      <p:bldP spid="113669" grpId="0" animBg="1" autoUpdateAnimBg="0"/>
      <p:bldP spid="11367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6" descr="图片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4663" y="541338"/>
            <a:ext cx="42037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descr="40%"/>
          <p:cNvSpPr>
            <a:spLocks noChangeArrowheads="1"/>
          </p:cNvSpPr>
          <p:nvPr/>
        </p:nvSpPr>
        <p:spPr bwMode="auto">
          <a:xfrm>
            <a:off x="673100" y="838200"/>
            <a:ext cx="2098675" cy="528638"/>
          </a:xfrm>
          <a:prstGeom prst="rect">
            <a:avLst/>
          </a:prstGeom>
          <a:pattFill prst="pct40">
            <a:fgClr>
              <a:srgbClr val="FFFF00"/>
            </a:fgClr>
            <a:bgClr>
              <a:srgbClr val="FFFFFF"/>
            </a:bgClr>
          </a:pattFill>
          <a:ln w="9525">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3399"/>
                </a:solidFill>
              </a:rPr>
              <a:t>当 </a:t>
            </a:r>
            <a:r>
              <a:rPr lang="en-US" altLang="zh-CN" sz="2800" i="1">
                <a:solidFill>
                  <a:srgbClr val="003399"/>
                </a:solidFill>
              </a:rPr>
              <a:t>CP </a:t>
            </a:r>
            <a:r>
              <a:rPr lang="en-US" altLang="zh-CN" sz="2800">
                <a:solidFill>
                  <a:srgbClr val="003399"/>
                </a:solidFill>
              </a:rPr>
              <a:t>= 1 </a:t>
            </a:r>
            <a:r>
              <a:rPr lang="zh-CN" altLang="en-US" sz="2800">
                <a:solidFill>
                  <a:srgbClr val="003399"/>
                </a:solidFill>
              </a:rPr>
              <a:t>时</a:t>
            </a:r>
          </a:p>
        </p:txBody>
      </p:sp>
      <p:sp>
        <p:nvSpPr>
          <p:cNvPr id="38916" name="Rectangle 3"/>
          <p:cNvSpPr>
            <a:spLocks noChangeArrowheads="1"/>
          </p:cNvSpPr>
          <p:nvPr/>
        </p:nvSpPr>
        <p:spPr bwMode="auto">
          <a:xfrm>
            <a:off x="6096000" y="5029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115716" name="AutoShape 4" descr="40%"/>
          <p:cNvSpPr>
            <a:spLocks noChangeArrowheads="1"/>
          </p:cNvSpPr>
          <p:nvPr/>
        </p:nvSpPr>
        <p:spPr bwMode="auto">
          <a:xfrm>
            <a:off x="7848600" y="4648200"/>
            <a:ext cx="668338" cy="457200"/>
          </a:xfrm>
          <a:prstGeom prst="wedgeRoundRectCallout">
            <a:avLst>
              <a:gd name="adj1" fmla="val -72565"/>
              <a:gd name="adj2" fmla="val -121875"/>
              <a:gd name="adj3" fmla="val 16667"/>
            </a:avLst>
          </a:prstGeom>
          <a:pattFill prst="pct40">
            <a:fgClr>
              <a:srgbClr val="FF9999"/>
            </a:fgClr>
            <a:bgClr>
              <a:srgbClr val="FFFFFF"/>
            </a:bgClr>
          </a:pattFill>
          <a:ln w="9525">
            <a:solidFill>
              <a:srgbClr val="FF3300"/>
            </a:solidFill>
            <a:miter lim="800000"/>
            <a:headEnd/>
            <a:tailEnd/>
          </a:ln>
          <a:effectLst/>
        </p:spPr>
        <p:txBody>
          <a:bodyPr wrap="none" anchor="ctr"/>
          <a:lstStyle/>
          <a:p>
            <a:pPr algn="ctr">
              <a:defRPr/>
            </a:pPr>
            <a:r>
              <a:rPr lang="zh-CN" altLang="en-US" sz="2400" b="1">
                <a:solidFill>
                  <a:srgbClr val="003399"/>
                </a:solidFill>
              </a:rPr>
              <a:t>打开</a:t>
            </a:r>
          </a:p>
        </p:txBody>
      </p:sp>
      <p:sp>
        <p:nvSpPr>
          <p:cNvPr id="115717" name="Rectangle 5" descr="棚架"/>
          <p:cNvSpPr>
            <a:spLocks noChangeArrowheads="1"/>
          </p:cNvSpPr>
          <p:nvPr/>
        </p:nvSpPr>
        <p:spPr bwMode="auto">
          <a:xfrm>
            <a:off x="673100" y="3352800"/>
            <a:ext cx="2447925" cy="523220"/>
          </a:xfrm>
          <a:prstGeom prst="rect">
            <a:avLst/>
          </a:prstGeom>
          <a:pattFill prst="trellis">
            <a:fgClr>
              <a:srgbClr val="FFFF00"/>
            </a:fgClr>
            <a:bgClr>
              <a:srgbClr val="FFFFFF"/>
            </a:bgClr>
          </a:pattFill>
          <a:ln w="28575">
            <a:solidFill>
              <a:srgbClr val="0078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 </a:t>
            </a:r>
            <a:r>
              <a:rPr lang="en-US" altLang="zh-CN" sz="2800" i="1">
                <a:solidFill>
                  <a:srgbClr val="003399"/>
                </a:solidFill>
              </a:rPr>
              <a:t>S </a:t>
            </a:r>
            <a:r>
              <a:rPr lang="en-US" altLang="zh-CN" sz="2800">
                <a:solidFill>
                  <a:srgbClr val="003399"/>
                </a:solidFill>
              </a:rPr>
              <a:t>= 0, </a:t>
            </a:r>
            <a:r>
              <a:rPr lang="en-US" altLang="zh-CN" sz="2800" i="1">
                <a:solidFill>
                  <a:srgbClr val="003399"/>
                </a:solidFill>
              </a:rPr>
              <a:t>R </a:t>
            </a:r>
            <a:r>
              <a:rPr lang="en-US" altLang="zh-CN" sz="2800">
                <a:solidFill>
                  <a:srgbClr val="003399"/>
                </a:solidFill>
              </a:rPr>
              <a:t>= 0</a:t>
            </a:r>
          </a:p>
        </p:txBody>
      </p:sp>
      <p:grpSp>
        <p:nvGrpSpPr>
          <p:cNvPr id="2" name="Group 6"/>
          <p:cNvGrpSpPr>
            <a:grpSpLocks/>
          </p:cNvGrpSpPr>
          <p:nvPr/>
        </p:nvGrpSpPr>
        <p:grpSpPr bwMode="auto">
          <a:xfrm>
            <a:off x="4953000" y="5257800"/>
            <a:ext cx="3181350" cy="519113"/>
            <a:chOff x="3120" y="3312"/>
            <a:chExt cx="2004" cy="327"/>
          </a:xfrm>
        </p:grpSpPr>
        <p:sp>
          <p:nvSpPr>
            <p:cNvPr id="38931" name="Rectangle 7"/>
            <p:cNvSpPr>
              <a:spLocks noChangeArrowheads="1"/>
            </p:cNvSpPr>
            <p:nvPr/>
          </p:nvSpPr>
          <p:spPr bwMode="auto">
            <a:xfrm>
              <a:off x="3120" y="33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0</a:t>
              </a:r>
            </a:p>
          </p:txBody>
        </p:sp>
        <p:sp>
          <p:nvSpPr>
            <p:cNvPr id="38932" name="Rectangle 8"/>
            <p:cNvSpPr>
              <a:spLocks noChangeArrowheads="1"/>
            </p:cNvSpPr>
            <p:nvPr/>
          </p:nvSpPr>
          <p:spPr bwMode="auto">
            <a:xfrm>
              <a:off x="4896" y="33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0</a:t>
              </a:r>
            </a:p>
          </p:txBody>
        </p:sp>
      </p:grpSp>
      <p:grpSp>
        <p:nvGrpSpPr>
          <p:cNvPr id="3" name="Group 9"/>
          <p:cNvGrpSpPr>
            <a:grpSpLocks/>
          </p:cNvGrpSpPr>
          <p:nvPr/>
        </p:nvGrpSpPr>
        <p:grpSpPr bwMode="auto">
          <a:xfrm>
            <a:off x="5181600" y="3124200"/>
            <a:ext cx="2343150" cy="519113"/>
            <a:chOff x="3264" y="1968"/>
            <a:chExt cx="1476" cy="327"/>
          </a:xfrm>
        </p:grpSpPr>
        <p:sp>
          <p:nvSpPr>
            <p:cNvPr id="38929" name="Rectangle 10"/>
            <p:cNvSpPr>
              <a:spLocks noChangeArrowheads="1"/>
            </p:cNvSpPr>
            <p:nvPr/>
          </p:nvSpPr>
          <p:spPr bwMode="auto">
            <a:xfrm>
              <a:off x="3264"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38930" name="Rectangle 11"/>
            <p:cNvSpPr>
              <a:spLocks noChangeArrowheads="1"/>
            </p:cNvSpPr>
            <p:nvPr/>
          </p:nvSpPr>
          <p:spPr bwMode="auto">
            <a:xfrm>
              <a:off x="4512"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grpSp>
      <p:grpSp>
        <p:nvGrpSpPr>
          <p:cNvPr id="4" name="Group 12"/>
          <p:cNvGrpSpPr>
            <a:grpSpLocks/>
          </p:cNvGrpSpPr>
          <p:nvPr/>
        </p:nvGrpSpPr>
        <p:grpSpPr bwMode="auto">
          <a:xfrm>
            <a:off x="611188" y="4114800"/>
            <a:ext cx="2703512" cy="1363663"/>
            <a:chOff x="274" y="2592"/>
            <a:chExt cx="1703" cy="859"/>
          </a:xfrm>
        </p:grpSpPr>
        <p:sp>
          <p:nvSpPr>
            <p:cNvPr id="38927" name="AutoShape 13"/>
            <p:cNvSpPr>
              <a:spLocks noChangeArrowheads="1"/>
            </p:cNvSpPr>
            <p:nvPr/>
          </p:nvSpPr>
          <p:spPr bwMode="auto">
            <a:xfrm>
              <a:off x="1008" y="2592"/>
              <a:ext cx="288" cy="384"/>
            </a:xfrm>
            <a:prstGeom prst="downArrow">
              <a:avLst>
                <a:gd name="adj1" fmla="val 50000"/>
                <a:gd name="adj2" fmla="val 33333"/>
              </a:avLst>
            </a:prstGeom>
            <a:gradFill rotWithShape="0">
              <a:gsLst>
                <a:gs pos="0">
                  <a:srgbClr val="00CCFF"/>
                </a:gs>
                <a:gs pos="100000">
                  <a:srgbClr val="005E76"/>
                </a:gs>
              </a:gsLst>
              <a:lin ang="0" scaled="1"/>
            </a:gradFill>
            <a:ln w="19050">
              <a:solidFill>
                <a:srgbClr val="0099FF"/>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3399"/>
                </a:solidFill>
              </a:endParaRPr>
            </a:p>
          </p:txBody>
        </p:sp>
        <p:sp>
          <p:nvSpPr>
            <p:cNvPr id="38928" name="Rectangle 14" descr="40%"/>
            <p:cNvSpPr>
              <a:spLocks noChangeArrowheads="1"/>
            </p:cNvSpPr>
            <p:nvPr/>
          </p:nvSpPr>
          <p:spPr bwMode="auto">
            <a:xfrm>
              <a:off x="274" y="3112"/>
              <a:ext cx="1703" cy="339"/>
            </a:xfrm>
            <a:prstGeom prst="rect">
              <a:avLst/>
            </a:prstGeom>
            <a:pattFill prst="pct40">
              <a:fgClr>
                <a:srgbClr val="00CCFF"/>
              </a:fgClr>
              <a:bgClr>
                <a:srgbClr val="FFFFFF"/>
              </a:bgClr>
            </a:pattFill>
            <a:ln w="19050">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3399"/>
                  </a:solidFill>
                </a:rPr>
                <a:t>触发器保持原态</a:t>
              </a:r>
            </a:p>
          </p:txBody>
        </p:sp>
      </p:grpSp>
      <p:sp>
        <p:nvSpPr>
          <p:cNvPr id="38922" name="Rectangle 15" descr="40%"/>
          <p:cNvSpPr>
            <a:spLocks noChangeArrowheads="1"/>
          </p:cNvSpPr>
          <p:nvPr/>
        </p:nvSpPr>
        <p:spPr bwMode="auto">
          <a:xfrm>
            <a:off x="687388" y="1676400"/>
            <a:ext cx="3276600" cy="974725"/>
          </a:xfrm>
          <a:prstGeom prst="rect">
            <a:avLst/>
          </a:prstGeom>
          <a:pattFill prst="pct40">
            <a:fgClr>
              <a:srgbClr val="FF9999"/>
            </a:fgClr>
            <a:bgClr>
              <a:srgbClr val="FFFFFF"/>
            </a:bgClr>
          </a:pattFill>
          <a:ln w="28575">
            <a:solidFill>
              <a:srgbClr val="FF33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3399"/>
                </a:solidFill>
              </a:rPr>
              <a:t>触发器状态由</a:t>
            </a:r>
            <a:r>
              <a:rPr lang="en-US" altLang="zh-CN" sz="2800" i="1">
                <a:solidFill>
                  <a:srgbClr val="003399"/>
                </a:solidFill>
              </a:rPr>
              <a:t>R</a:t>
            </a:r>
            <a:r>
              <a:rPr lang="zh-CN" altLang="en-US" sz="2800">
                <a:solidFill>
                  <a:srgbClr val="003399"/>
                </a:solidFill>
              </a:rPr>
              <a:t>，</a:t>
            </a:r>
            <a:r>
              <a:rPr lang="en-US" altLang="zh-CN" sz="2800" i="1">
                <a:solidFill>
                  <a:srgbClr val="003399"/>
                </a:solidFill>
              </a:rPr>
              <a:t>S</a:t>
            </a:r>
            <a:r>
              <a:rPr lang="en-US" altLang="zh-CN" sz="2800">
                <a:solidFill>
                  <a:srgbClr val="003399"/>
                </a:solidFill>
              </a:rPr>
              <a:t> </a:t>
            </a:r>
            <a:r>
              <a:rPr lang="zh-CN" altLang="en-US" sz="2800">
                <a:solidFill>
                  <a:srgbClr val="003399"/>
                </a:solidFill>
              </a:rPr>
              <a:t>输入状态决定。</a:t>
            </a:r>
          </a:p>
        </p:txBody>
      </p:sp>
      <p:grpSp>
        <p:nvGrpSpPr>
          <p:cNvPr id="38923" name="Group 16"/>
          <p:cNvGrpSpPr>
            <a:grpSpLocks/>
          </p:cNvGrpSpPr>
          <p:nvPr/>
        </p:nvGrpSpPr>
        <p:grpSpPr bwMode="auto">
          <a:xfrm>
            <a:off x="4038600" y="3062288"/>
            <a:ext cx="4953000" cy="519112"/>
            <a:chOff x="3216" y="1968"/>
            <a:chExt cx="1524" cy="256"/>
          </a:xfrm>
        </p:grpSpPr>
        <p:sp>
          <p:nvSpPr>
            <p:cNvPr id="38925" name="Rectangle 17"/>
            <p:cNvSpPr>
              <a:spLocks noChangeArrowheads="1"/>
            </p:cNvSpPr>
            <p:nvPr/>
          </p:nvSpPr>
          <p:spPr bwMode="auto">
            <a:xfrm>
              <a:off x="3216" y="1968"/>
              <a:ext cx="1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38926" name="Rectangle 18"/>
            <p:cNvSpPr>
              <a:spLocks noChangeArrowheads="1"/>
            </p:cNvSpPr>
            <p:nvPr/>
          </p:nvSpPr>
          <p:spPr bwMode="auto">
            <a:xfrm>
              <a:off x="4512" y="1968"/>
              <a:ext cx="22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grpSp>
      <p:sp>
        <p:nvSpPr>
          <p:cNvPr id="115731" name="AutoShape 19" descr="40%"/>
          <p:cNvSpPr>
            <a:spLocks noChangeArrowheads="1"/>
          </p:cNvSpPr>
          <p:nvPr/>
        </p:nvSpPr>
        <p:spPr bwMode="auto">
          <a:xfrm>
            <a:off x="3429000" y="3581400"/>
            <a:ext cx="798513" cy="457200"/>
          </a:xfrm>
          <a:prstGeom prst="wedgeRoundRectCallout">
            <a:avLst>
              <a:gd name="adj1" fmla="val 123162"/>
              <a:gd name="adj2" fmla="val 43403"/>
              <a:gd name="adj3" fmla="val 16667"/>
            </a:avLst>
          </a:prstGeom>
          <a:pattFill prst="pct40">
            <a:fgClr>
              <a:srgbClr val="FF9999"/>
            </a:fgClr>
            <a:bgClr>
              <a:srgbClr val="FFFFFF"/>
            </a:bgClr>
          </a:pattFill>
          <a:ln w="9525">
            <a:solidFill>
              <a:srgbClr val="FF3300"/>
            </a:solidFill>
            <a:miter lim="800000"/>
            <a:headEnd/>
            <a:tailEnd/>
          </a:ln>
          <a:effectLst/>
        </p:spPr>
        <p:txBody>
          <a:bodyPr wrap="none" anchor="ctr"/>
          <a:lstStyle/>
          <a:p>
            <a:pPr algn="ctr">
              <a:defRPr/>
            </a:pPr>
            <a:r>
              <a:rPr lang="zh-CN" altLang="en-US" sz="2400" b="1">
                <a:solidFill>
                  <a:srgbClr val="003399"/>
                </a:solidFill>
              </a:rPr>
              <a:t>打开</a:t>
            </a:r>
          </a:p>
        </p:txBody>
      </p:sp>
    </p:spTree>
    <p:extLst>
      <p:ext uri="{BB962C8B-B14F-4D97-AF65-F5344CB8AC3E}">
        <p14:creationId xmlns:p14="http://schemas.microsoft.com/office/powerpoint/2010/main" val="1233004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box(in)">
                                      <p:cBhvr>
                                        <p:cTn id="7" dur="500"/>
                                        <p:tgtEl>
                                          <p:spTgt spid="115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172200" y="51054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grpSp>
        <p:nvGrpSpPr>
          <p:cNvPr id="2" name="Group 3"/>
          <p:cNvGrpSpPr>
            <a:grpSpLocks/>
          </p:cNvGrpSpPr>
          <p:nvPr/>
        </p:nvGrpSpPr>
        <p:grpSpPr bwMode="auto">
          <a:xfrm>
            <a:off x="4876800" y="5257800"/>
            <a:ext cx="3181350" cy="519113"/>
            <a:chOff x="3072" y="3312"/>
            <a:chExt cx="2004" cy="327"/>
          </a:xfrm>
        </p:grpSpPr>
        <p:sp>
          <p:nvSpPr>
            <p:cNvPr id="39957" name="Rectangle 4"/>
            <p:cNvSpPr>
              <a:spLocks noChangeArrowheads="1"/>
            </p:cNvSpPr>
            <p:nvPr/>
          </p:nvSpPr>
          <p:spPr bwMode="auto">
            <a:xfrm>
              <a:off x="4848" y="33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39958" name="Rectangle 5"/>
            <p:cNvSpPr>
              <a:spLocks noChangeArrowheads="1"/>
            </p:cNvSpPr>
            <p:nvPr/>
          </p:nvSpPr>
          <p:spPr bwMode="auto">
            <a:xfrm>
              <a:off x="3072" y="33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0</a:t>
              </a:r>
            </a:p>
          </p:txBody>
        </p:sp>
      </p:grpSp>
      <p:grpSp>
        <p:nvGrpSpPr>
          <p:cNvPr id="3" name="Group 6"/>
          <p:cNvGrpSpPr>
            <a:grpSpLocks/>
          </p:cNvGrpSpPr>
          <p:nvPr/>
        </p:nvGrpSpPr>
        <p:grpSpPr bwMode="auto">
          <a:xfrm>
            <a:off x="5181600" y="3124200"/>
            <a:ext cx="2419350" cy="519113"/>
            <a:chOff x="3216" y="1968"/>
            <a:chExt cx="1524" cy="327"/>
          </a:xfrm>
        </p:grpSpPr>
        <p:sp>
          <p:nvSpPr>
            <p:cNvPr id="39955" name="Rectangle 7"/>
            <p:cNvSpPr>
              <a:spLocks noChangeArrowheads="1"/>
            </p:cNvSpPr>
            <p:nvPr/>
          </p:nvSpPr>
          <p:spPr bwMode="auto">
            <a:xfrm>
              <a:off x="3216"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39956" name="Rectangle 8"/>
            <p:cNvSpPr>
              <a:spLocks noChangeArrowheads="1"/>
            </p:cNvSpPr>
            <p:nvPr/>
          </p:nvSpPr>
          <p:spPr bwMode="auto">
            <a:xfrm>
              <a:off x="4512"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0</a:t>
              </a:r>
            </a:p>
          </p:txBody>
        </p:sp>
      </p:grpSp>
      <p:sp>
        <p:nvSpPr>
          <p:cNvPr id="117769" name="Rectangle 9"/>
          <p:cNvSpPr>
            <a:spLocks noChangeArrowheads="1"/>
          </p:cNvSpPr>
          <p:nvPr/>
        </p:nvSpPr>
        <p:spPr bwMode="auto">
          <a:xfrm>
            <a:off x="7315200" y="1219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117770" name="Rectangle 10"/>
          <p:cNvSpPr>
            <a:spLocks noChangeArrowheads="1"/>
          </p:cNvSpPr>
          <p:nvPr/>
        </p:nvSpPr>
        <p:spPr bwMode="auto">
          <a:xfrm>
            <a:off x="4800600" y="1219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0</a:t>
            </a:r>
          </a:p>
        </p:txBody>
      </p:sp>
      <p:sp>
        <p:nvSpPr>
          <p:cNvPr id="117771" name="Rectangle 11" descr="棚架"/>
          <p:cNvSpPr>
            <a:spLocks noChangeArrowheads="1"/>
          </p:cNvSpPr>
          <p:nvPr/>
        </p:nvSpPr>
        <p:spPr bwMode="auto">
          <a:xfrm>
            <a:off x="971550" y="990600"/>
            <a:ext cx="2441694" cy="523220"/>
          </a:xfrm>
          <a:prstGeom prst="rect">
            <a:avLst/>
          </a:prstGeom>
          <a:pattFill prst="trellis">
            <a:fgClr>
              <a:srgbClr val="FFFF00"/>
            </a:fgClr>
            <a:bgClr>
              <a:srgbClr val="FFFFFF"/>
            </a:bgClr>
          </a:pattFill>
          <a:ln w="28575">
            <a:solidFill>
              <a:srgbClr val="FF00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(2) </a:t>
            </a:r>
            <a:r>
              <a:rPr lang="en-US" altLang="zh-CN" sz="2800" i="1">
                <a:solidFill>
                  <a:srgbClr val="003399"/>
                </a:solidFill>
              </a:rPr>
              <a:t>S</a:t>
            </a:r>
            <a:r>
              <a:rPr lang="en-US" altLang="zh-CN" sz="2800">
                <a:solidFill>
                  <a:srgbClr val="003399"/>
                </a:solidFill>
              </a:rPr>
              <a:t> = 0,  </a:t>
            </a:r>
            <a:r>
              <a:rPr lang="en-US" altLang="zh-CN" sz="2800" i="1">
                <a:solidFill>
                  <a:srgbClr val="003399"/>
                </a:solidFill>
              </a:rPr>
              <a:t>R</a:t>
            </a:r>
            <a:r>
              <a:rPr lang="en-US" altLang="zh-CN" sz="2800">
                <a:solidFill>
                  <a:srgbClr val="003399"/>
                </a:solidFill>
              </a:rPr>
              <a:t>= 1</a:t>
            </a:r>
          </a:p>
        </p:txBody>
      </p:sp>
      <p:grpSp>
        <p:nvGrpSpPr>
          <p:cNvPr id="4" name="Group 12"/>
          <p:cNvGrpSpPr>
            <a:grpSpLocks/>
          </p:cNvGrpSpPr>
          <p:nvPr/>
        </p:nvGrpSpPr>
        <p:grpSpPr bwMode="auto">
          <a:xfrm>
            <a:off x="1116013" y="1676400"/>
            <a:ext cx="2346325" cy="1231901"/>
            <a:chOff x="528" y="768"/>
            <a:chExt cx="1478" cy="776"/>
          </a:xfrm>
        </p:grpSpPr>
        <p:sp>
          <p:nvSpPr>
            <p:cNvPr id="39953" name="AutoShape 13" descr="40%"/>
            <p:cNvSpPr>
              <a:spLocks noChangeArrowheads="1"/>
            </p:cNvSpPr>
            <p:nvPr/>
          </p:nvSpPr>
          <p:spPr bwMode="auto">
            <a:xfrm>
              <a:off x="1104" y="768"/>
              <a:ext cx="288" cy="384"/>
            </a:xfrm>
            <a:prstGeom prst="downArrow">
              <a:avLst>
                <a:gd name="adj1" fmla="val 50000"/>
                <a:gd name="adj2" fmla="val 33333"/>
              </a:avLst>
            </a:prstGeom>
            <a:pattFill prst="pct40">
              <a:fgClr>
                <a:srgbClr val="00FF00"/>
              </a:fgClr>
              <a:bgClr>
                <a:srgbClr val="FFFFFF"/>
              </a:bgClr>
            </a:pattFill>
            <a:ln w="9525">
              <a:solidFill>
                <a:srgbClr val="0099FF"/>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3399"/>
                </a:solidFill>
              </a:endParaRPr>
            </a:p>
          </p:txBody>
        </p:sp>
        <p:sp>
          <p:nvSpPr>
            <p:cNvPr id="39954" name="Rectangle 14" descr="40%"/>
            <p:cNvSpPr>
              <a:spLocks noChangeArrowheads="1"/>
            </p:cNvSpPr>
            <p:nvPr/>
          </p:nvSpPr>
          <p:spPr bwMode="auto">
            <a:xfrm>
              <a:off x="528" y="1214"/>
              <a:ext cx="1478" cy="330"/>
            </a:xfrm>
            <a:prstGeom prst="rect">
              <a:avLst/>
            </a:prstGeom>
            <a:pattFill prst="pct40">
              <a:fgClr>
                <a:srgbClr val="00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3399"/>
                  </a:solidFill>
                </a:rPr>
                <a:t>触发器置“</a:t>
              </a:r>
              <a:r>
                <a:rPr lang="en-US" altLang="zh-CN" sz="2800">
                  <a:solidFill>
                    <a:srgbClr val="003399"/>
                  </a:solidFill>
                </a:rPr>
                <a:t>0”</a:t>
              </a:r>
            </a:p>
          </p:txBody>
        </p:sp>
      </p:grpSp>
      <p:sp>
        <p:nvSpPr>
          <p:cNvPr id="117775" name="Rectangle 15" descr="40%"/>
          <p:cNvSpPr>
            <a:spLocks noChangeArrowheads="1"/>
          </p:cNvSpPr>
          <p:nvPr/>
        </p:nvSpPr>
        <p:spPr bwMode="auto">
          <a:xfrm>
            <a:off x="1060450" y="3476625"/>
            <a:ext cx="2351926" cy="523220"/>
          </a:xfrm>
          <a:prstGeom prst="rect">
            <a:avLst/>
          </a:prstGeom>
          <a:pattFill prst="pct40">
            <a:fgClr>
              <a:srgbClr val="FFFF00"/>
            </a:fgClr>
            <a:bgClr>
              <a:srgbClr val="FFFFFF"/>
            </a:bgClr>
          </a:pattFill>
          <a:ln w="28575">
            <a:solidFill>
              <a:srgbClr val="FF00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(3) </a:t>
            </a:r>
            <a:r>
              <a:rPr lang="en-US" altLang="zh-CN" sz="2800" i="1">
                <a:solidFill>
                  <a:srgbClr val="003399"/>
                </a:solidFill>
              </a:rPr>
              <a:t>S</a:t>
            </a:r>
            <a:r>
              <a:rPr lang="en-US" altLang="zh-CN" sz="2800">
                <a:solidFill>
                  <a:srgbClr val="003399"/>
                </a:solidFill>
              </a:rPr>
              <a:t> =1,  </a:t>
            </a:r>
            <a:r>
              <a:rPr lang="en-US" altLang="zh-CN" sz="2800" i="1">
                <a:solidFill>
                  <a:srgbClr val="003399"/>
                </a:solidFill>
              </a:rPr>
              <a:t>R</a:t>
            </a:r>
            <a:r>
              <a:rPr lang="en-US" altLang="zh-CN" sz="2800">
                <a:solidFill>
                  <a:srgbClr val="003399"/>
                </a:solidFill>
              </a:rPr>
              <a:t>= 0</a:t>
            </a:r>
          </a:p>
        </p:txBody>
      </p:sp>
      <p:grpSp>
        <p:nvGrpSpPr>
          <p:cNvPr id="5" name="Group 16"/>
          <p:cNvGrpSpPr>
            <a:grpSpLocks/>
          </p:cNvGrpSpPr>
          <p:nvPr/>
        </p:nvGrpSpPr>
        <p:grpSpPr bwMode="auto">
          <a:xfrm>
            <a:off x="1143000" y="4191000"/>
            <a:ext cx="2346325" cy="1231901"/>
            <a:chOff x="528" y="768"/>
            <a:chExt cx="1478" cy="776"/>
          </a:xfrm>
        </p:grpSpPr>
        <p:sp>
          <p:nvSpPr>
            <p:cNvPr id="39951" name="AutoShape 17" descr="40%"/>
            <p:cNvSpPr>
              <a:spLocks noChangeArrowheads="1"/>
            </p:cNvSpPr>
            <p:nvPr/>
          </p:nvSpPr>
          <p:spPr bwMode="auto">
            <a:xfrm>
              <a:off x="1104" y="768"/>
              <a:ext cx="288" cy="384"/>
            </a:xfrm>
            <a:prstGeom prst="downArrow">
              <a:avLst>
                <a:gd name="adj1" fmla="val 50000"/>
                <a:gd name="adj2" fmla="val 33333"/>
              </a:avLst>
            </a:prstGeom>
            <a:pattFill prst="pct40">
              <a:fgClr>
                <a:srgbClr val="00CCFF"/>
              </a:fgClr>
              <a:bgClr>
                <a:srgbClr val="FFFFFF"/>
              </a:bgClr>
            </a:pattFill>
            <a:ln w="9525">
              <a:solidFill>
                <a:srgbClr val="0099FF"/>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3399"/>
                </a:solidFill>
              </a:endParaRPr>
            </a:p>
          </p:txBody>
        </p:sp>
        <p:sp>
          <p:nvSpPr>
            <p:cNvPr id="39952" name="Rectangle 18" descr="40%"/>
            <p:cNvSpPr>
              <a:spLocks noChangeArrowheads="1"/>
            </p:cNvSpPr>
            <p:nvPr/>
          </p:nvSpPr>
          <p:spPr bwMode="auto">
            <a:xfrm>
              <a:off x="528" y="1214"/>
              <a:ext cx="1478" cy="330"/>
            </a:xfrm>
            <a:prstGeom prst="rect">
              <a:avLst/>
            </a:prstGeom>
            <a:pattFill prst="pct40">
              <a:fgClr>
                <a:srgbClr val="00CCFF"/>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3399"/>
                  </a:solidFill>
                </a:rPr>
                <a:t>触发器置“</a:t>
              </a:r>
              <a:r>
                <a:rPr lang="en-US" altLang="zh-CN" sz="2800">
                  <a:solidFill>
                    <a:srgbClr val="003399"/>
                  </a:solidFill>
                </a:rPr>
                <a:t>1”</a:t>
              </a:r>
            </a:p>
          </p:txBody>
        </p:sp>
      </p:grpSp>
      <p:grpSp>
        <p:nvGrpSpPr>
          <p:cNvPr id="39947" name="Group 19"/>
          <p:cNvGrpSpPr>
            <a:grpSpLocks/>
          </p:cNvGrpSpPr>
          <p:nvPr/>
        </p:nvGrpSpPr>
        <p:grpSpPr bwMode="auto">
          <a:xfrm>
            <a:off x="4038600" y="3062288"/>
            <a:ext cx="4953000" cy="519112"/>
            <a:chOff x="3216" y="1968"/>
            <a:chExt cx="1524" cy="256"/>
          </a:xfrm>
        </p:grpSpPr>
        <p:sp>
          <p:nvSpPr>
            <p:cNvPr id="39949" name="Rectangle 20"/>
            <p:cNvSpPr>
              <a:spLocks noChangeArrowheads="1"/>
            </p:cNvSpPr>
            <p:nvPr/>
          </p:nvSpPr>
          <p:spPr bwMode="auto">
            <a:xfrm>
              <a:off x="3216" y="1968"/>
              <a:ext cx="1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sp>
          <p:nvSpPr>
            <p:cNvPr id="39950" name="Rectangle 21"/>
            <p:cNvSpPr>
              <a:spLocks noChangeArrowheads="1"/>
            </p:cNvSpPr>
            <p:nvPr/>
          </p:nvSpPr>
          <p:spPr bwMode="auto">
            <a:xfrm>
              <a:off x="4512" y="1968"/>
              <a:ext cx="22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3399"/>
                  </a:solidFill>
                </a:rPr>
                <a:t>1</a:t>
              </a:r>
            </a:p>
          </p:txBody>
        </p:sp>
      </p:grpSp>
      <p:pic>
        <p:nvPicPr>
          <p:cNvPr id="39948" name="Picture 78" descr="图片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113" y="684213"/>
            <a:ext cx="42037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057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7771"/>
                                        </p:tgtEl>
                                        <p:attrNameLst>
                                          <p:attrName>style.visibility</p:attrName>
                                        </p:attrNameLst>
                                      </p:cBhvr>
                                      <p:to>
                                        <p:strVal val="visible"/>
                                      </p:to>
                                    </p:set>
                                    <p:animEffect transition="in" filter="box(in)">
                                      <p:cBhvr>
                                        <p:cTn id="7" dur="500"/>
                                        <p:tgtEl>
                                          <p:spTgt spid="117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769"/>
                                        </p:tgtEl>
                                        <p:attrNameLst>
                                          <p:attrName>style.visibility</p:attrName>
                                        </p:attrNameLst>
                                      </p:cBhvr>
                                      <p:to>
                                        <p:strVal val="visible"/>
                                      </p:to>
                                    </p:set>
                                    <p:animEffect transition="in" filter="wipe(left)">
                                      <p:cBhvr>
                                        <p:cTn id="22" dur="500"/>
                                        <p:tgtEl>
                                          <p:spTgt spid="1177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7770"/>
                                        </p:tgtEl>
                                        <p:attrNameLst>
                                          <p:attrName>style.visibility</p:attrName>
                                        </p:attrNameLst>
                                      </p:cBhvr>
                                      <p:to>
                                        <p:strVal val="visible"/>
                                      </p:to>
                                    </p:set>
                                    <p:animEffect transition="in" filter="wipe(left)">
                                      <p:cBhvr>
                                        <p:cTn id="27" dur="500"/>
                                        <p:tgtEl>
                                          <p:spTgt spid="1177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7775"/>
                                        </p:tgtEl>
                                        <p:attrNameLst>
                                          <p:attrName>style.visibility</p:attrName>
                                        </p:attrNameLst>
                                      </p:cBhvr>
                                      <p:to>
                                        <p:strVal val="visible"/>
                                      </p:to>
                                    </p:set>
                                    <p:animEffect transition="in" filter="wipe(left)">
                                      <p:cBhvr>
                                        <p:cTn id="37" dur="500"/>
                                        <p:tgtEl>
                                          <p:spTgt spid="1177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9" grpId="0" autoUpdateAnimBg="0"/>
      <p:bldP spid="117770" grpId="0" autoUpdateAnimBg="0"/>
      <p:bldP spid="117771" grpId="0" animBg="1" autoUpdateAnimBg="0"/>
      <p:bldP spid="11777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58775" y="903288"/>
            <a:ext cx="8534400" cy="1143000"/>
          </a:xfrm>
          <a:prstGeom prst="rect">
            <a:avLst/>
          </a:prstGeom>
          <a:noFill/>
          <a:ln w="9525">
            <a:noFill/>
            <a:miter lim="800000"/>
            <a:headEnd/>
            <a:tailEnd/>
          </a:ln>
        </p:spPr>
        <p:txBody>
          <a:bodyPr/>
          <a:lstStyle/>
          <a:p>
            <a:pPr algn="ctr">
              <a:defRPr/>
            </a:pPr>
            <a:r>
              <a:rPr lang="zh-CN" altLang="en-US" sz="4000" b="1">
                <a:solidFill>
                  <a:srgbClr val="CC0000"/>
                </a:solidFill>
                <a:latin typeface="Times New Roman" panose="02020603050405020304" pitchFamily="18" charset="0"/>
                <a:cs typeface="Times New Roman" panose="02020603050405020304" pitchFamily="18" charset="0"/>
              </a:rPr>
              <a:t>第</a:t>
            </a:r>
            <a:r>
              <a:rPr lang="en-US" altLang="zh-CN" sz="4000" b="1">
                <a:solidFill>
                  <a:srgbClr val="CC0000"/>
                </a:solidFill>
                <a:latin typeface="Times New Roman" panose="02020603050405020304" pitchFamily="18" charset="0"/>
                <a:cs typeface="Times New Roman" panose="02020603050405020304" pitchFamily="18" charset="0"/>
              </a:rPr>
              <a:t>21</a:t>
            </a:r>
            <a:r>
              <a:rPr lang="zh-CN" altLang="en-US" sz="4000" b="1">
                <a:solidFill>
                  <a:srgbClr val="CC0000"/>
                </a:solidFill>
                <a:latin typeface="Times New Roman" panose="02020603050405020304" pitchFamily="18" charset="0"/>
                <a:cs typeface="Times New Roman" panose="02020603050405020304" pitchFamily="18" charset="0"/>
              </a:rPr>
              <a:t>章 触发器和时序逻辑电路</a:t>
            </a:r>
          </a:p>
        </p:txBody>
      </p:sp>
      <p:sp>
        <p:nvSpPr>
          <p:cNvPr id="82947" name="Rectangle 3">
            <a:hlinkClick r:id="rId3" action="ppaction://hlinksldjump"/>
          </p:cNvPr>
          <p:cNvSpPr>
            <a:spLocks noChangeArrowheads="1"/>
          </p:cNvSpPr>
          <p:nvPr/>
        </p:nvSpPr>
        <p:spPr bwMode="auto">
          <a:xfrm>
            <a:off x="1654175" y="1891219"/>
            <a:ext cx="3477234" cy="584775"/>
          </a:xfrm>
          <a:prstGeom prst="rect">
            <a:avLst/>
          </a:prstGeom>
          <a:noFill/>
          <a:ln w="9525">
            <a:noFill/>
            <a:miter lim="800000"/>
            <a:headEnd/>
            <a:tailEnd/>
          </a:ln>
          <a:effectLst/>
        </p:spPr>
        <p:txBody>
          <a:bodyPr wrap="none" anchor="ctr">
            <a:spAutoFit/>
          </a:bodyPr>
          <a:lstStyle/>
          <a:p>
            <a:pPr>
              <a:spcBef>
                <a:spcPct val="50000"/>
              </a:spcBef>
              <a:defRPr/>
            </a:pPr>
            <a:r>
              <a:rPr lang="en-US" altLang="zh-CN" sz="3200" b="1">
                <a:latin typeface="Times New Roman" panose="02020603050405020304" pitchFamily="18" charset="0"/>
                <a:cs typeface="Times New Roman" panose="02020603050405020304" pitchFamily="18" charset="0"/>
              </a:rPr>
              <a:t>21.1 </a:t>
            </a:r>
            <a:r>
              <a:rPr lang="zh-CN" altLang="en-US" sz="3200" b="1">
                <a:latin typeface="Times New Roman" panose="02020603050405020304" pitchFamily="18" charset="0"/>
                <a:cs typeface="Times New Roman" panose="02020603050405020304" pitchFamily="18" charset="0"/>
              </a:rPr>
              <a:t>双稳态触发器</a:t>
            </a:r>
          </a:p>
        </p:txBody>
      </p:sp>
      <p:sp>
        <p:nvSpPr>
          <p:cNvPr id="82948" name="Rectangle 4">
            <a:hlinkClick r:id="rId4" action="ppaction://hlinksldjump"/>
          </p:cNvPr>
          <p:cNvSpPr>
            <a:spLocks noChangeArrowheads="1"/>
          </p:cNvSpPr>
          <p:nvPr/>
        </p:nvSpPr>
        <p:spPr bwMode="auto">
          <a:xfrm>
            <a:off x="1654175" y="2488119"/>
            <a:ext cx="2241319" cy="584775"/>
          </a:xfrm>
          <a:prstGeom prst="rect">
            <a:avLst/>
          </a:prstGeom>
          <a:noFill/>
          <a:ln w="9525">
            <a:noFill/>
            <a:miter lim="800000"/>
            <a:headEnd/>
            <a:tailEnd/>
          </a:ln>
          <a:effectLst/>
        </p:spPr>
        <p:txBody>
          <a:bodyPr wrap="none" anchor="ctr">
            <a:spAutoFit/>
          </a:bodyPr>
          <a:lstStyle/>
          <a:p>
            <a:pPr eaLnBrk="0" hangingPunct="0">
              <a:defRPr/>
            </a:pPr>
            <a:r>
              <a:rPr lang="en-US" altLang="zh-CN" sz="3200" b="1">
                <a:latin typeface="Times New Roman" panose="02020603050405020304" pitchFamily="18" charset="0"/>
                <a:cs typeface="Times New Roman" panose="02020603050405020304" pitchFamily="18" charset="0"/>
              </a:rPr>
              <a:t>21.2 </a:t>
            </a:r>
            <a:r>
              <a:rPr lang="zh-CN" altLang="en-US" sz="3200" b="1">
                <a:latin typeface="Times New Roman" panose="02020603050405020304" pitchFamily="18" charset="0"/>
                <a:cs typeface="Times New Roman" panose="02020603050405020304" pitchFamily="18" charset="0"/>
              </a:rPr>
              <a:t>寄存器</a:t>
            </a:r>
          </a:p>
        </p:txBody>
      </p:sp>
      <p:sp>
        <p:nvSpPr>
          <p:cNvPr id="82949" name="Rectangle 5">
            <a:hlinkClick r:id="rId5" action="ppaction://hlinksldjump"/>
          </p:cNvPr>
          <p:cNvSpPr>
            <a:spLocks noChangeArrowheads="1"/>
          </p:cNvSpPr>
          <p:nvPr/>
        </p:nvSpPr>
        <p:spPr bwMode="auto">
          <a:xfrm>
            <a:off x="1654175" y="3143250"/>
            <a:ext cx="2895600" cy="579438"/>
          </a:xfrm>
          <a:prstGeom prst="rect">
            <a:avLst/>
          </a:prstGeom>
          <a:noFill/>
          <a:ln w="9525">
            <a:noFill/>
            <a:miter lim="800000"/>
            <a:headEnd/>
            <a:tailEnd/>
          </a:ln>
          <a:effectLst/>
        </p:spPr>
        <p:txBody>
          <a:bodyPr anchor="ctr">
            <a:spAutoFit/>
          </a:bodyPr>
          <a:lstStyle/>
          <a:p>
            <a:pPr eaLnBrk="0" hangingPunct="0">
              <a:defRPr/>
            </a:pPr>
            <a:r>
              <a:rPr lang="en-US" altLang="zh-CN" sz="3200" b="1">
                <a:latin typeface="Times New Roman" panose="02020603050405020304" pitchFamily="18" charset="0"/>
                <a:cs typeface="Times New Roman" panose="02020603050405020304" pitchFamily="18" charset="0"/>
              </a:rPr>
              <a:t>21.3 </a:t>
            </a:r>
            <a:r>
              <a:rPr lang="zh-CN" altLang="en-US" sz="3200" b="1">
                <a:latin typeface="Times New Roman" panose="02020603050405020304" pitchFamily="18" charset="0"/>
                <a:cs typeface="Times New Roman" panose="02020603050405020304" pitchFamily="18" charset="0"/>
              </a:rPr>
              <a:t>计数器</a:t>
            </a:r>
          </a:p>
        </p:txBody>
      </p:sp>
      <p:sp>
        <p:nvSpPr>
          <p:cNvPr id="82950" name="Rectangle 6">
            <a:hlinkClick r:id="rId6" action="ppaction://hlinksldjump"/>
          </p:cNvPr>
          <p:cNvSpPr>
            <a:spLocks noChangeArrowheads="1"/>
          </p:cNvSpPr>
          <p:nvPr/>
        </p:nvSpPr>
        <p:spPr bwMode="auto">
          <a:xfrm>
            <a:off x="1654175" y="3752850"/>
            <a:ext cx="5105400" cy="579438"/>
          </a:xfrm>
          <a:prstGeom prst="rect">
            <a:avLst/>
          </a:prstGeom>
          <a:noFill/>
          <a:ln w="9525">
            <a:noFill/>
            <a:miter lim="800000"/>
            <a:headEnd/>
            <a:tailEnd/>
          </a:ln>
          <a:effectLst/>
        </p:spPr>
        <p:txBody>
          <a:bodyPr anchor="ctr">
            <a:spAutoFit/>
          </a:bodyPr>
          <a:lstStyle/>
          <a:p>
            <a:pPr>
              <a:spcBef>
                <a:spcPct val="50000"/>
              </a:spcBef>
              <a:defRPr/>
            </a:pPr>
            <a:r>
              <a:rPr lang="en-US" altLang="zh-CN" sz="3200" b="1">
                <a:latin typeface="Times New Roman" panose="02020603050405020304" pitchFamily="18" charset="0"/>
                <a:cs typeface="Times New Roman" panose="02020603050405020304" pitchFamily="18" charset="0"/>
              </a:rPr>
              <a:t>21.4  555</a:t>
            </a:r>
            <a:r>
              <a:rPr lang="zh-CN" altLang="en-US" sz="3200" b="1">
                <a:latin typeface="Times New Roman" panose="02020603050405020304" pitchFamily="18" charset="0"/>
                <a:cs typeface="Times New Roman" panose="02020603050405020304" pitchFamily="18" charset="0"/>
              </a:rPr>
              <a:t>定时器及其应用</a:t>
            </a:r>
          </a:p>
        </p:txBody>
      </p:sp>
      <p:sp>
        <p:nvSpPr>
          <p:cNvPr id="82951" name="Rectangle 7">
            <a:hlinkClick r:id="rId7" action="ppaction://hlinksldjump"/>
          </p:cNvPr>
          <p:cNvSpPr>
            <a:spLocks noChangeArrowheads="1"/>
          </p:cNvSpPr>
          <p:nvPr/>
        </p:nvSpPr>
        <p:spPr bwMode="auto">
          <a:xfrm>
            <a:off x="1654175" y="4359781"/>
            <a:ext cx="2971800" cy="584775"/>
          </a:xfrm>
          <a:prstGeom prst="rect">
            <a:avLst/>
          </a:prstGeom>
          <a:noFill/>
          <a:ln w="9525">
            <a:noFill/>
            <a:miter lim="800000"/>
            <a:headEnd/>
            <a:tailEnd/>
          </a:ln>
          <a:effectLst/>
        </p:spPr>
        <p:txBody>
          <a:bodyPr anchor="ctr">
            <a:spAutoFit/>
          </a:bodyPr>
          <a:lstStyle/>
          <a:p>
            <a:pPr>
              <a:spcBef>
                <a:spcPct val="50000"/>
              </a:spcBef>
              <a:defRPr/>
            </a:pPr>
            <a:r>
              <a:rPr lang="en-US" altLang="zh-CN" sz="3200" b="1">
                <a:latin typeface="Times New Roman" panose="02020603050405020304" pitchFamily="18" charset="0"/>
                <a:cs typeface="Times New Roman" panose="02020603050405020304" pitchFamily="18" charset="0"/>
              </a:rPr>
              <a:t>21.5  </a:t>
            </a:r>
            <a:r>
              <a:rPr lang="zh-CN" altLang="en-US" sz="3200" b="1">
                <a:latin typeface="Times New Roman" panose="02020603050405020304" pitchFamily="18" charset="0"/>
                <a:cs typeface="Times New Roman" panose="02020603050405020304" pitchFamily="18" charset="0"/>
              </a:rPr>
              <a:t>应用举例 </a:t>
            </a:r>
          </a:p>
        </p:txBody>
      </p:sp>
    </p:spTree>
    <p:extLst>
      <p:ext uri="{BB962C8B-B14F-4D97-AF65-F5344CB8AC3E}">
        <p14:creationId xmlns:p14="http://schemas.microsoft.com/office/powerpoint/2010/main" val="3546154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100" descr="图片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9113" y="549275"/>
            <a:ext cx="4203700" cy="540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ChangeArrowheads="1"/>
          </p:cNvSpPr>
          <p:nvPr/>
        </p:nvSpPr>
        <p:spPr bwMode="auto">
          <a:xfrm>
            <a:off x="6248400" y="51816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rPr>
              <a:t>1</a:t>
            </a:r>
          </a:p>
        </p:txBody>
      </p:sp>
      <p:grpSp>
        <p:nvGrpSpPr>
          <p:cNvPr id="2" name="Group 3"/>
          <p:cNvGrpSpPr>
            <a:grpSpLocks/>
          </p:cNvGrpSpPr>
          <p:nvPr/>
        </p:nvGrpSpPr>
        <p:grpSpPr bwMode="auto">
          <a:xfrm>
            <a:off x="4953000" y="5257800"/>
            <a:ext cx="3113088" cy="519113"/>
            <a:chOff x="3072" y="3312"/>
            <a:chExt cx="2009" cy="327"/>
          </a:xfrm>
        </p:grpSpPr>
        <p:sp>
          <p:nvSpPr>
            <p:cNvPr id="2091" name="Rectangle 4"/>
            <p:cNvSpPr>
              <a:spLocks noChangeArrowheads="1"/>
            </p:cNvSpPr>
            <p:nvPr/>
          </p:nvSpPr>
          <p:spPr bwMode="auto">
            <a:xfrm>
              <a:off x="3072" y="3312"/>
              <a:ext cx="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rPr>
                <a:t>1</a:t>
              </a:r>
            </a:p>
          </p:txBody>
        </p:sp>
        <p:sp>
          <p:nvSpPr>
            <p:cNvPr id="2092" name="Rectangle 5"/>
            <p:cNvSpPr>
              <a:spLocks noChangeArrowheads="1"/>
            </p:cNvSpPr>
            <p:nvPr/>
          </p:nvSpPr>
          <p:spPr bwMode="auto">
            <a:xfrm>
              <a:off x="4848" y="3312"/>
              <a:ext cx="2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rPr>
                <a:t>1</a:t>
              </a:r>
            </a:p>
          </p:txBody>
        </p:sp>
      </p:grpSp>
      <p:grpSp>
        <p:nvGrpSpPr>
          <p:cNvPr id="3" name="Group 6"/>
          <p:cNvGrpSpPr>
            <a:grpSpLocks/>
          </p:cNvGrpSpPr>
          <p:nvPr/>
        </p:nvGrpSpPr>
        <p:grpSpPr bwMode="auto">
          <a:xfrm>
            <a:off x="5181600" y="3048000"/>
            <a:ext cx="2419350" cy="519113"/>
            <a:chOff x="3216" y="1920"/>
            <a:chExt cx="1524" cy="327"/>
          </a:xfrm>
        </p:grpSpPr>
        <p:sp>
          <p:nvSpPr>
            <p:cNvPr id="2089" name="Rectangle 7"/>
            <p:cNvSpPr>
              <a:spLocks noChangeArrowheads="1"/>
            </p:cNvSpPr>
            <p:nvPr/>
          </p:nvSpPr>
          <p:spPr bwMode="auto">
            <a:xfrm>
              <a:off x="4512"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rPr>
                <a:t>0</a:t>
              </a:r>
            </a:p>
          </p:txBody>
        </p:sp>
        <p:sp>
          <p:nvSpPr>
            <p:cNvPr id="2090" name="Rectangle 8"/>
            <p:cNvSpPr>
              <a:spLocks noChangeArrowheads="1"/>
            </p:cNvSpPr>
            <p:nvPr/>
          </p:nvSpPr>
          <p:spPr bwMode="auto">
            <a:xfrm>
              <a:off x="3216"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3300"/>
                  </a:solidFill>
                </a:rPr>
                <a:t>0</a:t>
              </a:r>
            </a:p>
          </p:txBody>
        </p:sp>
      </p:grpSp>
      <p:grpSp>
        <p:nvGrpSpPr>
          <p:cNvPr id="4" name="Group 9"/>
          <p:cNvGrpSpPr>
            <a:grpSpLocks/>
          </p:cNvGrpSpPr>
          <p:nvPr/>
        </p:nvGrpSpPr>
        <p:grpSpPr bwMode="auto">
          <a:xfrm>
            <a:off x="4724400" y="609600"/>
            <a:ext cx="3105150" cy="519113"/>
            <a:chOff x="2976" y="384"/>
            <a:chExt cx="1956" cy="327"/>
          </a:xfrm>
        </p:grpSpPr>
        <p:sp>
          <p:nvSpPr>
            <p:cNvPr id="2087" name="Rectangle 10"/>
            <p:cNvSpPr>
              <a:spLocks noChangeArrowheads="1"/>
            </p:cNvSpPr>
            <p:nvPr/>
          </p:nvSpPr>
          <p:spPr bwMode="auto">
            <a:xfrm>
              <a:off x="470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2088" name="Rectangle 11"/>
            <p:cNvSpPr>
              <a:spLocks noChangeArrowheads="1"/>
            </p:cNvSpPr>
            <p:nvPr/>
          </p:nvSpPr>
          <p:spPr bwMode="auto">
            <a:xfrm>
              <a:off x="2976"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grpSp>
        <p:nvGrpSpPr>
          <p:cNvPr id="5" name="Group 12"/>
          <p:cNvGrpSpPr>
            <a:grpSpLocks/>
          </p:cNvGrpSpPr>
          <p:nvPr/>
        </p:nvGrpSpPr>
        <p:grpSpPr bwMode="auto">
          <a:xfrm>
            <a:off x="5486400" y="2667000"/>
            <a:ext cx="1504950" cy="519113"/>
            <a:chOff x="3456" y="1680"/>
            <a:chExt cx="948" cy="327"/>
          </a:xfrm>
        </p:grpSpPr>
        <p:sp>
          <p:nvSpPr>
            <p:cNvPr id="2085" name="Rectangle 13"/>
            <p:cNvSpPr>
              <a:spLocks noChangeArrowheads="1"/>
            </p:cNvSpPr>
            <p:nvPr/>
          </p:nvSpPr>
          <p:spPr bwMode="auto">
            <a:xfrm>
              <a:off x="3456" y="16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p>
          </p:txBody>
        </p:sp>
        <p:sp>
          <p:nvSpPr>
            <p:cNvPr id="2086" name="Rectangle 14"/>
            <p:cNvSpPr>
              <a:spLocks noChangeArrowheads="1"/>
            </p:cNvSpPr>
            <p:nvPr/>
          </p:nvSpPr>
          <p:spPr bwMode="auto">
            <a:xfrm>
              <a:off x="4176" y="16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p>
          </p:txBody>
        </p:sp>
      </p:grpSp>
      <p:sp>
        <p:nvSpPr>
          <p:cNvPr id="2058" name="Line 15"/>
          <p:cNvSpPr>
            <a:spLocks noChangeShapeType="1"/>
          </p:cNvSpPr>
          <p:nvPr/>
        </p:nvSpPr>
        <p:spPr bwMode="auto">
          <a:xfrm>
            <a:off x="6477000" y="5638800"/>
            <a:ext cx="3048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6" name="Group 16"/>
          <p:cNvGrpSpPr>
            <a:grpSpLocks/>
          </p:cNvGrpSpPr>
          <p:nvPr/>
        </p:nvGrpSpPr>
        <p:grpSpPr bwMode="auto">
          <a:xfrm>
            <a:off x="6781800" y="5638800"/>
            <a:ext cx="609600" cy="595313"/>
            <a:chOff x="4224" y="3744"/>
            <a:chExt cx="384" cy="375"/>
          </a:xfrm>
        </p:grpSpPr>
        <p:sp>
          <p:nvSpPr>
            <p:cNvPr id="2080" name="Rectangle 17"/>
            <p:cNvSpPr>
              <a:spLocks noChangeArrowheads="1"/>
            </p:cNvSpPr>
            <p:nvPr/>
          </p:nvSpPr>
          <p:spPr bwMode="auto">
            <a:xfrm>
              <a:off x="4368" y="379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grpSp>
          <p:nvGrpSpPr>
            <p:cNvPr id="2081" name="Group 18"/>
            <p:cNvGrpSpPr>
              <a:grpSpLocks/>
            </p:cNvGrpSpPr>
            <p:nvPr/>
          </p:nvGrpSpPr>
          <p:grpSpPr bwMode="auto">
            <a:xfrm>
              <a:off x="4224" y="3744"/>
              <a:ext cx="192" cy="288"/>
              <a:chOff x="4224" y="3744"/>
              <a:chExt cx="192" cy="288"/>
            </a:xfrm>
          </p:grpSpPr>
          <p:sp>
            <p:nvSpPr>
              <p:cNvPr id="2082" name="Line 19"/>
              <p:cNvSpPr>
                <a:spLocks noChangeShapeType="1"/>
              </p:cNvSpPr>
              <p:nvPr/>
            </p:nvSpPr>
            <p:spPr bwMode="auto">
              <a:xfrm>
                <a:off x="4224" y="3744"/>
                <a:ext cx="0" cy="19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083" name="Line 20"/>
              <p:cNvSpPr>
                <a:spLocks noChangeShapeType="1"/>
              </p:cNvSpPr>
              <p:nvPr/>
            </p:nvSpPr>
            <p:spPr bwMode="auto">
              <a:xfrm>
                <a:off x="4224" y="4032"/>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084" name="Line 21"/>
              <p:cNvSpPr>
                <a:spLocks noChangeShapeType="1"/>
              </p:cNvSpPr>
              <p:nvPr/>
            </p:nvSpPr>
            <p:spPr bwMode="auto">
              <a:xfrm>
                <a:off x="4224" y="3936"/>
                <a:ext cx="0"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grpSp>
        <p:nvGrpSpPr>
          <p:cNvPr id="8" name="Group 25"/>
          <p:cNvGrpSpPr>
            <a:grpSpLocks/>
          </p:cNvGrpSpPr>
          <p:nvPr/>
        </p:nvGrpSpPr>
        <p:grpSpPr bwMode="auto">
          <a:xfrm>
            <a:off x="2971800" y="1306513"/>
            <a:ext cx="1527175" cy="522287"/>
            <a:chOff x="1968" y="823"/>
            <a:chExt cx="962" cy="329"/>
          </a:xfrm>
        </p:grpSpPr>
        <p:sp>
          <p:nvSpPr>
            <p:cNvPr id="119834" name="AutoShape 26" descr="40%"/>
            <p:cNvSpPr>
              <a:spLocks noChangeArrowheads="1"/>
            </p:cNvSpPr>
            <p:nvPr/>
          </p:nvSpPr>
          <p:spPr bwMode="auto">
            <a:xfrm>
              <a:off x="2091" y="823"/>
              <a:ext cx="764" cy="329"/>
            </a:xfrm>
            <a:prstGeom prst="wedgeRoundRectCallout">
              <a:avLst>
                <a:gd name="adj1" fmla="val 80694"/>
                <a:gd name="adj2" fmla="val 125694"/>
                <a:gd name="adj3" fmla="val 16667"/>
              </a:avLst>
            </a:prstGeom>
            <a:pattFill prst="pct40">
              <a:fgClr>
                <a:srgbClr val="00CCFF"/>
              </a:fgClr>
              <a:bgClr>
                <a:srgbClr val="FFFFFF"/>
              </a:bgClr>
            </a:pattFill>
            <a:ln w="28575">
              <a:solidFill>
                <a:schemeClr val="accent1"/>
              </a:solidFill>
              <a:miter lim="800000"/>
              <a:headEnd/>
              <a:tailEnd/>
            </a:ln>
            <a:effectLst/>
          </p:spPr>
          <p:txBody>
            <a:bodyPr wrap="none" anchor="ctr"/>
            <a:lstStyle/>
            <a:p>
              <a:pPr algn="ctr">
                <a:defRPr/>
              </a:pPr>
              <a:endParaRPr lang="zh-CN" altLang="zh-CN" sz="2400" b="1"/>
            </a:p>
          </p:txBody>
        </p:sp>
        <p:sp>
          <p:nvSpPr>
            <p:cNvPr id="119835" name="Rectangle 27"/>
            <p:cNvSpPr>
              <a:spLocks noChangeArrowheads="1"/>
            </p:cNvSpPr>
            <p:nvPr/>
          </p:nvSpPr>
          <p:spPr bwMode="auto">
            <a:xfrm>
              <a:off x="1968" y="834"/>
              <a:ext cx="962" cy="291"/>
            </a:xfrm>
            <a:prstGeom prst="rect">
              <a:avLst/>
            </a:prstGeom>
            <a:noFill/>
            <a:ln w="28575">
              <a:noFill/>
              <a:miter lim="800000"/>
              <a:headEnd/>
              <a:tailEnd/>
            </a:ln>
            <a:effectLst/>
          </p:spPr>
          <p:txBody>
            <a:bodyPr anchor="ctr">
              <a:spAutoFit/>
            </a:bodyPr>
            <a:lstStyle/>
            <a:p>
              <a:pPr algn="ctr">
                <a:defRPr/>
              </a:pPr>
              <a:r>
                <a:rPr lang="zh-CN" altLang="en-US" sz="2400" b="1">
                  <a:solidFill>
                    <a:srgbClr val="FF3300"/>
                  </a:solidFill>
                </a:rPr>
                <a:t>若先翻</a:t>
              </a:r>
            </a:p>
          </p:txBody>
        </p:sp>
      </p:grpSp>
      <p:sp>
        <p:nvSpPr>
          <p:cNvPr id="119836" name="Rectangle 28"/>
          <p:cNvSpPr>
            <a:spLocks noChangeArrowheads="1"/>
          </p:cNvSpPr>
          <p:nvPr/>
        </p:nvSpPr>
        <p:spPr bwMode="auto">
          <a:xfrm>
            <a:off x="7750175" y="606425"/>
            <a:ext cx="822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006600"/>
                </a:solidFill>
              </a:rPr>
              <a:t>Q</a:t>
            </a:r>
            <a:r>
              <a:rPr lang="en-US" altLang="zh-CN" sz="2800">
                <a:solidFill>
                  <a:srgbClr val="006600"/>
                </a:solidFill>
              </a:rPr>
              <a:t>=1</a:t>
            </a:r>
          </a:p>
        </p:txBody>
      </p:sp>
      <p:sp>
        <p:nvSpPr>
          <p:cNvPr id="119837" name="Rectangle 29"/>
          <p:cNvSpPr>
            <a:spLocks noChangeArrowheads="1"/>
          </p:cNvSpPr>
          <p:nvPr/>
        </p:nvSpPr>
        <p:spPr bwMode="auto">
          <a:xfrm>
            <a:off x="3884613" y="606425"/>
            <a:ext cx="822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006600"/>
                </a:solidFill>
              </a:rPr>
              <a:t>Q</a:t>
            </a:r>
            <a:r>
              <a:rPr lang="en-US" altLang="zh-CN" sz="2800">
                <a:solidFill>
                  <a:srgbClr val="006600"/>
                </a:solidFill>
              </a:rPr>
              <a:t>=0</a:t>
            </a:r>
          </a:p>
        </p:txBody>
      </p:sp>
      <p:grpSp>
        <p:nvGrpSpPr>
          <p:cNvPr id="9" name="Group 30"/>
          <p:cNvGrpSpPr>
            <a:grpSpLocks/>
          </p:cNvGrpSpPr>
          <p:nvPr/>
        </p:nvGrpSpPr>
        <p:grpSpPr bwMode="auto">
          <a:xfrm>
            <a:off x="4038600" y="3062288"/>
            <a:ext cx="4953000" cy="519112"/>
            <a:chOff x="3216" y="1968"/>
            <a:chExt cx="1524" cy="256"/>
          </a:xfrm>
        </p:grpSpPr>
        <p:sp>
          <p:nvSpPr>
            <p:cNvPr id="2076" name="Rectangle 31"/>
            <p:cNvSpPr>
              <a:spLocks noChangeArrowheads="1"/>
            </p:cNvSpPr>
            <p:nvPr/>
          </p:nvSpPr>
          <p:spPr bwMode="auto">
            <a:xfrm>
              <a:off x="3216" y="1968"/>
              <a:ext cx="1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2077" name="Rectangle 32"/>
            <p:cNvSpPr>
              <a:spLocks noChangeArrowheads="1"/>
            </p:cNvSpPr>
            <p:nvPr/>
          </p:nvSpPr>
          <p:spPr bwMode="auto">
            <a:xfrm>
              <a:off x="4512" y="1968"/>
              <a:ext cx="22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grpSp>
      <p:sp>
        <p:nvSpPr>
          <p:cNvPr id="119841" name="Rectangle 33" descr="小棋盘"/>
          <p:cNvSpPr>
            <a:spLocks noChangeArrowheads="1"/>
          </p:cNvSpPr>
          <p:nvPr/>
        </p:nvSpPr>
        <p:spPr bwMode="auto">
          <a:xfrm>
            <a:off x="611188" y="914400"/>
            <a:ext cx="2351926" cy="523220"/>
          </a:xfrm>
          <a:prstGeom prst="rect">
            <a:avLst/>
          </a:prstGeom>
          <a:pattFill prst="smCheck">
            <a:fgClr>
              <a:srgbClr val="FFFF00"/>
            </a:fgClr>
            <a:bgClr>
              <a:srgbClr val="FFFFFF"/>
            </a:bgClr>
          </a:pattFill>
          <a:ln w="28575">
            <a:solidFill>
              <a:srgbClr val="FF00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(4) </a:t>
            </a:r>
            <a:r>
              <a:rPr lang="en-US" altLang="zh-CN" sz="2800" i="1">
                <a:solidFill>
                  <a:srgbClr val="000099"/>
                </a:solidFill>
              </a:rPr>
              <a:t>S</a:t>
            </a:r>
            <a:r>
              <a:rPr lang="en-US" altLang="zh-CN" sz="2800">
                <a:solidFill>
                  <a:srgbClr val="000099"/>
                </a:solidFill>
              </a:rPr>
              <a:t> =1,  </a:t>
            </a:r>
            <a:r>
              <a:rPr lang="en-US" altLang="zh-CN" sz="2800" i="1">
                <a:solidFill>
                  <a:srgbClr val="000099"/>
                </a:solidFill>
              </a:rPr>
              <a:t>R</a:t>
            </a:r>
            <a:r>
              <a:rPr lang="en-US" altLang="zh-CN" sz="2800">
                <a:solidFill>
                  <a:srgbClr val="000099"/>
                </a:solidFill>
              </a:rPr>
              <a:t>= 1</a:t>
            </a:r>
          </a:p>
        </p:txBody>
      </p:sp>
      <p:grpSp>
        <p:nvGrpSpPr>
          <p:cNvPr id="10" name="Group 34"/>
          <p:cNvGrpSpPr>
            <a:grpSpLocks/>
          </p:cNvGrpSpPr>
          <p:nvPr/>
        </p:nvGrpSpPr>
        <p:grpSpPr bwMode="auto">
          <a:xfrm>
            <a:off x="381000" y="1752600"/>
            <a:ext cx="3333750" cy="1736725"/>
            <a:chOff x="96" y="1056"/>
            <a:chExt cx="2100" cy="1094"/>
          </a:xfrm>
        </p:grpSpPr>
        <p:sp>
          <p:nvSpPr>
            <p:cNvPr id="2074" name="AutoShape 35" descr="40%"/>
            <p:cNvSpPr>
              <a:spLocks noChangeArrowheads="1"/>
            </p:cNvSpPr>
            <p:nvPr/>
          </p:nvSpPr>
          <p:spPr bwMode="auto">
            <a:xfrm>
              <a:off x="961" y="1056"/>
              <a:ext cx="288" cy="384"/>
            </a:xfrm>
            <a:prstGeom prst="downArrow">
              <a:avLst>
                <a:gd name="adj1" fmla="val 50000"/>
                <a:gd name="adj2" fmla="val 33333"/>
              </a:avLst>
            </a:prstGeom>
            <a:pattFill prst="pct40">
              <a:fgClr>
                <a:srgbClr val="FFCCCC"/>
              </a:fgClr>
              <a:bgClr>
                <a:srgbClr val="FFFFFF"/>
              </a:bgClr>
            </a:pattFill>
            <a:ln w="28575">
              <a:solidFill>
                <a:srgbClr val="0078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 </a:t>
              </a:r>
            </a:p>
          </p:txBody>
        </p:sp>
        <p:sp>
          <p:nvSpPr>
            <p:cNvPr id="2075" name="Rectangle 36" descr="40%"/>
            <p:cNvSpPr>
              <a:spLocks noChangeArrowheads="1"/>
            </p:cNvSpPr>
            <p:nvPr/>
          </p:nvSpPr>
          <p:spPr bwMode="auto">
            <a:xfrm>
              <a:off x="96" y="1536"/>
              <a:ext cx="2100" cy="614"/>
            </a:xfrm>
            <a:prstGeom prst="rect">
              <a:avLst/>
            </a:prstGeom>
            <a:pattFill prst="pct40">
              <a:fgClr>
                <a:srgbClr val="FFCCCC"/>
              </a:fgClr>
              <a:bgClr>
                <a:srgbClr val="FFFFFF"/>
              </a:bgClr>
            </a:pattFill>
            <a:ln w="28575">
              <a:solidFill>
                <a:srgbClr val="0078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    </a:t>
              </a:r>
              <a:r>
                <a:rPr lang="zh-CN" altLang="en-US" sz="2800">
                  <a:solidFill>
                    <a:srgbClr val="FF3300"/>
                  </a:solidFill>
                </a:rPr>
                <a:t>当时钟由 </a:t>
              </a:r>
              <a:r>
                <a:rPr lang="en-US" altLang="zh-CN" sz="2800">
                  <a:solidFill>
                    <a:srgbClr val="FF3300"/>
                  </a:solidFill>
                </a:rPr>
                <a:t>1</a:t>
              </a:r>
              <a:r>
                <a:rPr lang="zh-CN" altLang="en-US" sz="2800">
                  <a:solidFill>
                    <a:srgbClr val="FF3300"/>
                  </a:solidFill>
                </a:rPr>
                <a:t>变 </a:t>
              </a:r>
              <a:r>
                <a:rPr lang="en-US" altLang="zh-CN" sz="2800">
                  <a:solidFill>
                    <a:srgbClr val="FF3300"/>
                  </a:solidFill>
                </a:rPr>
                <a:t>0 </a:t>
              </a:r>
              <a:r>
                <a:rPr lang="zh-CN" altLang="en-US" sz="2800">
                  <a:solidFill>
                    <a:srgbClr val="FF3300"/>
                  </a:solidFill>
                </a:rPr>
                <a:t>后</a:t>
              </a:r>
            </a:p>
            <a:p>
              <a:pPr eaLnBrk="1" hangingPunct="1"/>
              <a:r>
                <a:rPr lang="zh-CN" altLang="en-US" sz="2800">
                  <a:solidFill>
                    <a:srgbClr val="FF3300"/>
                  </a:solidFill>
                </a:rPr>
                <a:t>触发器状态不定</a:t>
              </a:r>
            </a:p>
          </p:txBody>
        </p:sp>
      </p:grpSp>
      <p:grpSp>
        <p:nvGrpSpPr>
          <p:cNvPr id="11" name="Group 37"/>
          <p:cNvGrpSpPr>
            <a:grpSpLocks/>
          </p:cNvGrpSpPr>
          <p:nvPr/>
        </p:nvGrpSpPr>
        <p:grpSpPr bwMode="auto">
          <a:xfrm>
            <a:off x="5257800" y="3048000"/>
            <a:ext cx="2343150" cy="595313"/>
            <a:chOff x="3312" y="1920"/>
            <a:chExt cx="1476" cy="375"/>
          </a:xfrm>
        </p:grpSpPr>
        <p:grpSp>
          <p:nvGrpSpPr>
            <p:cNvPr id="2070" name="Group 38"/>
            <p:cNvGrpSpPr>
              <a:grpSpLocks/>
            </p:cNvGrpSpPr>
            <p:nvPr/>
          </p:nvGrpSpPr>
          <p:grpSpPr bwMode="auto">
            <a:xfrm>
              <a:off x="4560" y="1920"/>
              <a:ext cx="228" cy="327"/>
              <a:chOff x="4560" y="1920"/>
              <a:chExt cx="228" cy="327"/>
            </a:xfrm>
          </p:grpSpPr>
          <p:graphicFrame>
            <p:nvGraphicFramePr>
              <p:cNvPr id="2051" name="Object 39"/>
              <p:cNvGraphicFramePr>
                <a:graphicFrameLocks noChangeAspect="1"/>
              </p:cNvGraphicFramePr>
              <p:nvPr/>
            </p:nvGraphicFramePr>
            <p:xfrm>
              <a:off x="4608" y="2016"/>
              <a:ext cx="125" cy="204"/>
            </p:xfrm>
            <a:graphic>
              <a:graphicData uri="http://schemas.openxmlformats.org/presentationml/2006/ole">
                <mc:AlternateContent xmlns:mc="http://schemas.openxmlformats.org/markup-compatibility/2006">
                  <mc:Choice xmlns:v="urn:schemas-microsoft-com:vml" Requires="v">
                    <p:oleObj spid="_x0000_s2052" name="BMP 图象" r:id="rId5" imgW="276117" imgH="323981" progId="Paint.Picture">
                      <p:embed/>
                    </p:oleObj>
                  </mc:Choice>
                  <mc:Fallback>
                    <p:oleObj name="BMP 图象" r:id="rId5" imgW="276117" imgH="3239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 y="2016"/>
                            <a:ext cx="12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3" name="Rectangle 40"/>
              <p:cNvSpPr>
                <a:spLocks noChangeArrowheads="1"/>
              </p:cNvSpPr>
              <p:nvPr/>
            </p:nvSpPr>
            <p:spPr bwMode="auto">
              <a:xfrm>
                <a:off x="4560"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1</a:t>
                </a:r>
                <a:endParaRPr lang="en-US" altLang="zh-CN" sz="2800">
                  <a:solidFill>
                    <a:srgbClr val="CC3300"/>
                  </a:solidFill>
                </a:endParaRPr>
              </a:p>
            </p:txBody>
          </p:sp>
        </p:grpSp>
        <p:grpSp>
          <p:nvGrpSpPr>
            <p:cNvPr id="2071" name="Group 41"/>
            <p:cNvGrpSpPr>
              <a:grpSpLocks/>
            </p:cNvGrpSpPr>
            <p:nvPr/>
          </p:nvGrpSpPr>
          <p:grpSpPr bwMode="auto">
            <a:xfrm>
              <a:off x="3312" y="1968"/>
              <a:ext cx="228" cy="327"/>
              <a:chOff x="3312" y="1968"/>
              <a:chExt cx="228" cy="327"/>
            </a:xfrm>
          </p:grpSpPr>
          <p:graphicFrame>
            <p:nvGraphicFramePr>
              <p:cNvPr id="2050" name="Object 42"/>
              <p:cNvGraphicFramePr>
                <a:graphicFrameLocks noChangeAspect="1"/>
              </p:cNvGraphicFramePr>
              <p:nvPr/>
            </p:nvGraphicFramePr>
            <p:xfrm>
              <a:off x="3312" y="2016"/>
              <a:ext cx="161" cy="192"/>
            </p:xfrm>
            <a:graphic>
              <a:graphicData uri="http://schemas.openxmlformats.org/presentationml/2006/ole">
                <mc:AlternateContent xmlns:mc="http://schemas.openxmlformats.org/markup-compatibility/2006">
                  <mc:Choice xmlns:v="urn:schemas-microsoft-com:vml" Requires="v">
                    <p:oleObj spid="_x0000_s2053" name="BMP 图象" r:id="rId7" imgW="257007" imgH="304923" progId="Paint.Picture">
                      <p:embed/>
                    </p:oleObj>
                  </mc:Choice>
                  <mc:Fallback>
                    <p:oleObj name="BMP 图象" r:id="rId7" imgW="257007" imgH="304923"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2016"/>
                            <a:ext cx="16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2" name="Rectangle 43"/>
              <p:cNvSpPr>
                <a:spLocks noChangeArrowheads="1"/>
              </p:cNvSpPr>
              <p:nvPr/>
            </p:nvSpPr>
            <p:spPr bwMode="auto">
              <a:xfrm>
                <a:off x="3312"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1</a:t>
                </a:r>
                <a:endParaRPr lang="en-US" altLang="zh-CN" sz="2800">
                  <a:solidFill>
                    <a:srgbClr val="CC3300"/>
                  </a:solidFill>
                </a:endParaRPr>
              </a:p>
            </p:txBody>
          </p:sp>
        </p:grpSp>
      </p:grpSp>
      <p:grpSp>
        <p:nvGrpSpPr>
          <p:cNvPr id="14" name="Group 22"/>
          <p:cNvGrpSpPr>
            <a:grpSpLocks/>
          </p:cNvGrpSpPr>
          <p:nvPr/>
        </p:nvGrpSpPr>
        <p:grpSpPr bwMode="auto">
          <a:xfrm>
            <a:off x="7462841" y="1141414"/>
            <a:ext cx="1114426" cy="461963"/>
            <a:chOff x="4701" y="719"/>
            <a:chExt cx="702" cy="291"/>
          </a:xfrm>
        </p:grpSpPr>
        <p:sp>
          <p:nvSpPr>
            <p:cNvPr id="2068" name="AutoShape 23" descr="40%"/>
            <p:cNvSpPr>
              <a:spLocks noChangeArrowheads="1"/>
            </p:cNvSpPr>
            <p:nvPr/>
          </p:nvSpPr>
          <p:spPr bwMode="auto">
            <a:xfrm>
              <a:off x="4752" y="720"/>
              <a:ext cx="651" cy="288"/>
            </a:xfrm>
            <a:prstGeom prst="wedgeRoundRectCallout">
              <a:avLst>
                <a:gd name="adj1" fmla="val -30185"/>
                <a:gd name="adj2" fmla="val 164931"/>
                <a:gd name="adj3" fmla="val 16667"/>
              </a:avLst>
            </a:prstGeom>
            <a:pattFill prst="pct40">
              <a:fgClr>
                <a:srgbClr val="FFFF00"/>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3300"/>
                </a:solidFill>
              </a:endParaRPr>
            </a:p>
          </p:txBody>
        </p:sp>
        <p:sp>
          <p:nvSpPr>
            <p:cNvPr id="119832" name="Rectangle 24"/>
            <p:cNvSpPr>
              <a:spLocks noChangeArrowheads="1"/>
            </p:cNvSpPr>
            <p:nvPr/>
          </p:nvSpPr>
          <p:spPr bwMode="auto">
            <a:xfrm>
              <a:off x="4701" y="719"/>
              <a:ext cx="701" cy="291"/>
            </a:xfrm>
            <a:prstGeom prst="rect">
              <a:avLst/>
            </a:prstGeom>
            <a:noFill/>
            <a:ln w="28575">
              <a:noFill/>
              <a:miter lim="800000"/>
              <a:headEnd/>
              <a:tailEnd/>
            </a:ln>
            <a:effectLst/>
          </p:spPr>
          <p:txBody>
            <a:bodyPr wrap="none" anchor="ctr">
              <a:spAutoFit/>
            </a:bodyPr>
            <a:lstStyle/>
            <a:p>
              <a:pPr algn="ctr">
                <a:defRPr/>
              </a:pPr>
              <a:r>
                <a:rPr lang="zh-CN" altLang="en-US" sz="2400" b="1">
                  <a:solidFill>
                    <a:srgbClr val="FF3300"/>
                  </a:solidFill>
                </a:rPr>
                <a:t>若先翻</a:t>
              </a:r>
              <a:endParaRPr lang="zh-CN" altLang="en-US" sz="2400" b="1">
                <a:solidFill>
                  <a:schemeClr val="bg1"/>
                </a:solidFill>
              </a:endParaRPr>
            </a:p>
          </p:txBody>
        </p:sp>
      </p:grpSp>
    </p:spTree>
    <p:extLst>
      <p:ext uri="{BB962C8B-B14F-4D97-AF65-F5344CB8AC3E}">
        <p14:creationId xmlns:p14="http://schemas.microsoft.com/office/powerpoint/2010/main" val="879202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9841"/>
                                        </p:tgtEl>
                                        <p:attrNameLst>
                                          <p:attrName>style.visibility</p:attrName>
                                        </p:attrNameLst>
                                      </p:cBhvr>
                                      <p:to>
                                        <p:strVal val="visible"/>
                                      </p:to>
                                    </p:set>
                                    <p:animEffect transition="in" filter="box(in)">
                                      <p:cBhvr>
                                        <p:cTn id="7" dur="500"/>
                                        <p:tgtEl>
                                          <p:spTgt spid="119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par>
                          <p:cTn id="22" fill="hold" nodeType="afterGroup">
                            <p:stCondLst>
                              <p:cond delay="500"/>
                            </p:stCondLst>
                            <p:childTnLst>
                              <p:par>
                                <p:cTn id="23" presetID="22" presetClass="entr" presetSubtype="8" fill="hold" nodeType="afterEffect">
                                  <p:stCondLst>
                                    <p:cond delay="200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nodeType="afterGroup">
                            <p:stCondLst>
                              <p:cond delay="30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par>
                          <p:cTn id="45" fill="hold" nodeType="afterGroup">
                            <p:stCondLst>
                              <p:cond delay="500"/>
                            </p:stCondLst>
                            <p:childTnLst>
                              <p:par>
                                <p:cTn id="46" presetID="22" presetClass="entr" presetSubtype="8" fill="hold" grpId="0" nodeType="afterEffect">
                                  <p:stCondLst>
                                    <p:cond delay="2000"/>
                                  </p:stCondLst>
                                  <p:childTnLst>
                                    <p:set>
                                      <p:cBhvr>
                                        <p:cTn id="47" dur="1" fill="hold">
                                          <p:stCondLst>
                                            <p:cond delay="0"/>
                                          </p:stCondLst>
                                        </p:cTn>
                                        <p:tgtEl>
                                          <p:spTgt spid="119836"/>
                                        </p:tgtEl>
                                        <p:attrNameLst>
                                          <p:attrName>style.visibility</p:attrName>
                                        </p:attrNameLst>
                                      </p:cBhvr>
                                      <p:to>
                                        <p:strVal val="visible"/>
                                      </p:to>
                                    </p:set>
                                    <p:animEffect transition="in" filter="wipe(left)">
                                      <p:cBhvr>
                                        <p:cTn id="48" dur="500"/>
                                        <p:tgtEl>
                                          <p:spTgt spid="11983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par>
                          <p:cTn id="54" fill="hold" nodeType="afterGroup">
                            <p:stCondLst>
                              <p:cond delay="500"/>
                            </p:stCondLst>
                            <p:childTnLst>
                              <p:par>
                                <p:cTn id="55" presetID="22" presetClass="entr" presetSubtype="8" fill="hold" grpId="0" nodeType="afterEffect">
                                  <p:stCondLst>
                                    <p:cond delay="2000"/>
                                  </p:stCondLst>
                                  <p:childTnLst>
                                    <p:set>
                                      <p:cBhvr>
                                        <p:cTn id="56" dur="1" fill="hold">
                                          <p:stCondLst>
                                            <p:cond delay="0"/>
                                          </p:stCondLst>
                                        </p:cTn>
                                        <p:tgtEl>
                                          <p:spTgt spid="119837"/>
                                        </p:tgtEl>
                                        <p:attrNameLst>
                                          <p:attrName>style.visibility</p:attrName>
                                        </p:attrNameLst>
                                      </p:cBhvr>
                                      <p:to>
                                        <p:strVal val="visible"/>
                                      </p:to>
                                    </p:set>
                                    <p:animEffect transition="in" filter="wipe(left)">
                                      <p:cBhvr>
                                        <p:cTn id="57" dur="500"/>
                                        <p:tgtEl>
                                          <p:spTgt spid="11983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6" grpId="0" autoUpdateAnimBg="0"/>
      <p:bldP spid="119837" grpId="0" autoUpdateAnimBg="0"/>
      <p:bldP spid="119841"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990600" y="658813"/>
            <a:ext cx="29718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可控</a:t>
            </a:r>
            <a:r>
              <a:rPr lang="en-US" altLang="zh-CN" sz="2800" b="1" i="1">
                <a:solidFill>
                  <a:srgbClr val="006600"/>
                </a:solidFill>
                <a:latin typeface="Times New Roman" panose="02020603050405020304" pitchFamily="18" charset="0"/>
                <a:cs typeface="Times New Roman" panose="02020603050405020304" pitchFamily="18" charset="0"/>
              </a:rPr>
              <a:t>RS</a:t>
            </a:r>
            <a:r>
              <a:rPr lang="zh-CN" altLang="en-US" sz="2800" b="1">
                <a:solidFill>
                  <a:srgbClr val="006600"/>
                </a:solidFill>
                <a:latin typeface="Times New Roman" panose="02020603050405020304" pitchFamily="18" charset="0"/>
                <a:cs typeface="Times New Roman" panose="02020603050405020304" pitchFamily="18" charset="0"/>
              </a:rPr>
              <a:t>状态表</a:t>
            </a:r>
          </a:p>
        </p:txBody>
      </p:sp>
      <p:grpSp>
        <p:nvGrpSpPr>
          <p:cNvPr id="2" name="Group 3"/>
          <p:cNvGrpSpPr>
            <a:grpSpLocks/>
          </p:cNvGrpSpPr>
          <p:nvPr/>
        </p:nvGrpSpPr>
        <p:grpSpPr bwMode="auto">
          <a:xfrm>
            <a:off x="914400" y="1268413"/>
            <a:ext cx="3146425" cy="2617787"/>
            <a:chOff x="576" y="864"/>
            <a:chExt cx="1982" cy="1649"/>
          </a:xfrm>
        </p:grpSpPr>
        <p:sp>
          <p:nvSpPr>
            <p:cNvPr id="40969" name="Rectangle 4"/>
            <p:cNvSpPr>
              <a:spLocks noChangeArrowheads="1"/>
            </p:cNvSpPr>
            <p:nvPr/>
          </p:nvSpPr>
          <p:spPr bwMode="auto">
            <a:xfrm>
              <a:off x="816" y="122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0       0          </a:t>
              </a:r>
            </a:p>
          </p:txBody>
        </p:sp>
        <p:grpSp>
          <p:nvGrpSpPr>
            <p:cNvPr id="40970" name="Group 5"/>
            <p:cNvGrpSpPr>
              <a:grpSpLocks/>
            </p:cNvGrpSpPr>
            <p:nvPr/>
          </p:nvGrpSpPr>
          <p:grpSpPr bwMode="auto">
            <a:xfrm>
              <a:off x="576" y="864"/>
              <a:ext cx="1982" cy="1649"/>
              <a:chOff x="576" y="1008"/>
              <a:chExt cx="1982" cy="1536"/>
            </a:xfrm>
          </p:grpSpPr>
          <p:grpSp>
            <p:nvGrpSpPr>
              <p:cNvPr id="40971" name="Group 6"/>
              <p:cNvGrpSpPr>
                <a:grpSpLocks/>
              </p:cNvGrpSpPr>
              <p:nvPr/>
            </p:nvGrpSpPr>
            <p:grpSpPr bwMode="auto">
              <a:xfrm>
                <a:off x="576" y="1008"/>
                <a:ext cx="1968" cy="1536"/>
                <a:chOff x="672" y="1152"/>
                <a:chExt cx="1968" cy="1536"/>
              </a:xfrm>
            </p:grpSpPr>
            <p:sp>
              <p:nvSpPr>
                <p:cNvPr id="40980" name="Line 7"/>
                <p:cNvSpPr>
                  <a:spLocks noChangeShapeType="1"/>
                </p:cNvSpPr>
                <p:nvPr/>
              </p:nvSpPr>
              <p:spPr bwMode="auto">
                <a:xfrm>
                  <a:off x="672" y="1152"/>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0981" name="Line 8"/>
                <p:cNvSpPr>
                  <a:spLocks noChangeShapeType="1"/>
                </p:cNvSpPr>
                <p:nvPr/>
              </p:nvSpPr>
              <p:spPr bwMode="auto">
                <a:xfrm>
                  <a:off x="672" y="1536"/>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0982" name="Line 9"/>
                <p:cNvSpPr>
                  <a:spLocks noChangeShapeType="1"/>
                </p:cNvSpPr>
                <p:nvPr/>
              </p:nvSpPr>
              <p:spPr bwMode="auto">
                <a:xfrm>
                  <a:off x="672" y="2688"/>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0983" name="Line 10"/>
                <p:cNvSpPr>
                  <a:spLocks noChangeShapeType="1"/>
                </p:cNvSpPr>
                <p:nvPr/>
              </p:nvSpPr>
              <p:spPr bwMode="auto">
                <a:xfrm>
                  <a:off x="2016" y="1152"/>
                  <a:ext cx="0" cy="15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0972" name="Group 11"/>
              <p:cNvGrpSpPr>
                <a:grpSpLocks/>
              </p:cNvGrpSpPr>
              <p:nvPr/>
            </p:nvGrpSpPr>
            <p:grpSpPr bwMode="auto">
              <a:xfrm>
                <a:off x="816" y="1056"/>
                <a:ext cx="1742" cy="1487"/>
                <a:chOff x="816" y="1056"/>
                <a:chExt cx="1742" cy="1487"/>
              </a:xfrm>
            </p:grpSpPr>
            <p:sp>
              <p:nvSpPr>
                <p:cNvPr id="40973" name="Text Box 12"/>
                <p:cNvSpPr txBox="1">
                  <a:spLocks noChangeArrowheads="1"/>
                </p:cNvSpPr>
                <p:nvPr/>
              </p:nvSpPr>
              <p:spPr bwMode="auto">
                <a:xfrm>
                  <a:off x="816" y="1056"/>
                  <a:ext cx="38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S</a:t>
                  </a:r>
                </a:p>
              </p:txBody>
            </p:sp>
            <p:sp>
              <p:nvSpPr>
                <p:cNvPr id="40974" name="Rectangle 13"/>
                <p:cNvSpPr>
                  <a:spLocks noChangeArrowheads="1"/>
                </p:cNvSpPr>
                <p:nvPr/>
              </p:nvSpPr>
              <p:spPr bwMode="auto">
                <a:xfrm>
                  <a:off x="1344" y="1056"/>
                  <a:ext cx="43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R</a:t>
                  </a:r>
                  <a:endParaRPr lang="en-US" altLang="zh-CN" sz="2800" i="1" baseline="-25000">
                    <a:solidFill>
                      <a:srgbClr val="000099"/>
                    </a:solidFill>
                    <a:cs typeface="Times New Roman" panose="02020603050405020304" pitchFamily="18" charset="0"/>
                  </a:endParaRPr>
                </a:p>
              </p:txBody>
            </p:sp>
            <p:sp>
              <p:nvSpPr>
                <p:cNvPr id="40975" name="Rectangle 14"/>
                <p:cNvSpPr>
                  <a:spLocks noChangeArrowheads="1"/>
                </p:cNvSpPr>
                <p:nvPr/>
              </p:nvSpPr>
              <p:spPr bwMode="auto">
                <a:xfrm>
                  <a:off x="816" y="1660"/>
                  <a:ext cx="151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0       1            </a:t>
                  </a:r>
                  <a:r>
                    <a:rPr lang="en-US" altLang="zh-CN" sz="2800">
                      <a:solidFill>
                        <a:srgbClr val="CC3300"/>
                      </a:solidFill>
                      <a:cs typeface="Times New Roman" panose="02020603050405020304" pitchFamily="18" charset="0"/>
                    </a:rPr>
                    <a:t>0</a:t>
                  </a:r>
                </a:p>
              </p:txBody>
            </p:sp>
            <p:sp>
              <p:nvSpPr>
                <p:cNvPr id="40976" name="Rectangle 15"/>
                <p:cNvSpPr>
                  <a:spLocks noChangeArrowheads="1"/>
                </p:cNvSpPr>
                <p:nvPr/>
              </p:nvSpPr>
              <p:spPr bwMode="auto">
                <a:xfrm>
                  <a:off x="816" y="1948"/>
                  <a:ext cx="153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1       0            </a:t>
                  </a:r>
                  <a:r>
                    <a:rPr lang="en-US" altLang="zh-CN" sz="2800">
                      <a:solidFill>
                        <a:srgbClr val="CC3300"/>
                      </a:solidFill>
                      <a:cs typeface="Times New Roman" panose="02020603050405020304" pitchFamily="18" charset="0"/>
                    </a:rPr>
                    <a:t>1</a:t>
                  </a:r>
                </a:p>
              </p:txBody>
            </p:sp>
            <p:sp>
              <p:nvSpPr>
                <p:cNvPr id="40977" name="Rectangle 16"/>
                <p:cNvSpPr>
                  <a:spLocks noChangeArrowheads="1"/>
                </p:cNvSpPr>
                <p:nvPr/>
              </p:nvSpPr>
              <p:spPr bwMode="auto">
                <a:xfrm>
                  <a:off x="816" y="2238"/>
                  <a:ext cx="174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1       1          </a:t>
                  </a:r>
                  <a:r>
                    <a:rPr lang="zh-CN" altLang="en-US" sz="2800">
                      <a:solidFill>
                        <a:srgbClr val="CC3300"/>
                      </a:solidFill>
                      <a:cs typeface="Times New Roman" panose="02020603050405020304" pitchFamily="18" charset="0"/>
                    </a:rPr>
                    <a:t>不定</a:t>
                  </a:r>
                </a:p>
              </p:txBody>
            </p:sp>
            <p:sp>
              <p:nvSpPr>
                <p:cNvPr id="40978" name="Rectangle 17"/>
                <p:cNvSpPr>
                  <a:spLocks noChangeArrowheads="1"/>
                </p:cNvSpPr>
                <p:nvPr/>
              </p:nvSpPr>
              <p:spPr bwMode="auto">
                <a:xfrm>
                  <a:off x="1968" y="1056"/>
                  <a:ext cx="53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n+1</a:t>
                  </a:r>
                  <a:endParaRPr lang="en-US" altLang="zh-CN" sz="2800">
                    <a:solidFill>
                      <a:srgbClr val="000099"/>
                    </a:solidFill>
                    <a:cs typeface="Times New Roman" panose="02020603050405020304" pitchFamily="18" charset="0"/>
                  </a:endParaRPr>
                </a:p>
              </p:txBody>
            </p:sp>
            <p:sp>
              <p:nvSpPr>
                <p:cNvPr id="40979" name="Rectangle 18"/>
                <p:cNvSpPr>
                  <a:spLocks noChangeArrowheads="1"/>
                </p:cNvSpPr>
                <p:nvPr/>
              </p:nvSpPr>
              <p:spPr bwMode="auto">
                <a:xfrm>
                  <a:off x="2064" y="1343"/>
                  <a:ext cx="36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3300"/>
                      </a:solidFill>
                      <a:cs typeface="Times New Roman" panose="02020603050405020304" pitchFamily="18" charset="0"/>
                    </a:rPr>
                    <a:t>Q</a:t>
                  </a:r>
                  <a:r>
                    <a:rPr lang="en-US" altLang="zh-CN" sz="2800" i="1" baseline="-25000">
                      <a:solidFill>
                        <a:srgbClr val="CC3300"/>
                      </a:solidFill>
                      <a:cs typeface="Times New Roman" panose="02020603050405020304" pitchFamily="18" charset="0"/>
                    </a:rPr>
                    <a:t>n</a:t>
                  </a:r>
                </a:p>
              </p:txBody>
            </p:sp>
          </p:grpSp>
        </p:grpSp>
      </p:grpSp>
      <p:grpSp>
        <p:nvGrpSpPr>
          <p:cNvPr id="6" name="Group 19"/>
          <p:cNvGrpSpPr>
            <a:grpSpLocks/>
          </p:cNvGrpSpPr>
          <p:nvPr/>
        </p:nvGrpSpPr>
        <p:grpSpPr bwMode="auto">
          <a:xfrm>
            <a:off x="685800" y="5146675"/>
            <a:ext cx="7469188" cy="1101725"/>
            <a:chOff x="912" y="2785"/>
            <a:chExt cx="1248" cy="727"/>
          </a:xfrm>
        </p:grpSpPr>
        <p:sp>
          <p:nvSpPr>
            <p:cNvPr id="121876" name="Rectangle 20"/>
            <p:cNvSpPr>
              <a:spLocks noChangeArrowheads="1"/>
            </p:cNvSpPr>
            <p:nvPr/>
          </p:nvSpPr>
          <p:spPr bwMode="auto">
            <a:xfrm>
              <a:off x="912" y="2785"/>
              <a:ext cx="812" cy="343"/>
            </a:xfrm>
            <a:prstGeom prst="rect">
              <a:avLst/>
            </a:prstGeom>
            <a:noFill/>
            <a:ln w="9525">
              <a:noFill/>
              <a:miter lim="800000"/>
              <a:headEnd/>
              <a:tailEnd/>
            </a:ln>
            <a:effectLst/>
          </p:spPr>
          <p:txBody>
            <a:bodyPr wrap="none">
              <a:spAutoFit/>
            </a:bodyPr>
            <a:lstStyle/>
            <a:p>
              <a:pPr>
                <a:defRPr/>
              </a:pPr>
              <a:r>
                <a:rPr lang="en-US" altLang="zh-CN" sz="2800" b="1" i="1">
                  <a:solidFill>
                    <a:srgbClr val="006600"/>
                  </a:solidFill>
                  <a:latin typeface="Times New Roman" panose="02020603050405020304" pitchFamily="18" charset="0"/>
                  <a:cs typeface="Times New Roman" panose="02020603050405020304" pitchFamily="18" charset="0"/>
                </a:rPr>
                <a:t>Q</a:t>
              </a:r>
              <a:r>
                <a:rPr lang="en-US" altLang="zh-CN" sz="2800" b="1" i="1" baseline="-25000">
                  <a:solidFill>
                    <a:srgbClr val="006600"/>
                  </a:solidFill>
                  <a:latin typeface="Times New Roman" panose="02020603050405020304" pitchFamily="18" charset="0"/>
                  <a:cs typeface="Times New Roman" panose="02020603050405020304" pitchFamily="18" charset="0"/>
                </a:rPr>
                <a:t>n</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时钟到来前触发器的状态</a:t>
              </a:r>
            </a:p>
          </p:txBody>
        </p:sp>
        <p:sp>
          <p:nvSpPr>
            <p:cNvPr id="40968" name="Rectangle 21"/>
            <p:cNvSpPr>
              <a:spLocks noChangeArrowheads="1"/>
            </p:cNvSpPr>
            <p:nvPr/>
          </p:nvSpPr>
          <p:spPr bwMode="auto">
            <a:xfrm>
              <a:off x="912" y="3169"/>
              <a:ext cx="124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3300"/>
                  </a:solidFill>
                  <a:cs typeface="Times New Roman" panose="02020603050405020304" pitchFamily="18" charset="0"/>
                </a:rPr>
                <a:t>Q</a:t>
              </a:r>
              <a:r>
                <a:rPr lang="en-US" altLang="zh-CN" sz="2800" i="1" baseline="-25000">
                  <a:solidFill>
                    <a:srgbClr val="CC3300"/>
                  </a:solidFill>
                  <a:cs typeface="Times New Roman" panose="02020603050405020304" pitchFamily="18" charset="0"/>
                </a:rPr>
                <a:t>n</a:t>
              </a:r>
              <a:r>
                <a:rPr lang="en-US" altLang="zh-CN" sz="2800" baseline="-25000">
                  <a:solidFill>
                    <a:srgbClr val="CC3300"/>
                  </a:solidFill>
                  <a:cs typeface="Times New Roman" panose="02020603050405020304" pitchFamily="18" charset="0"/>
                </a:rPr>
                <a:t>+1</a:t>
              </a:r>
              <a:r>
                <a:rPr lang="en-US" altLang="zh-CN" sz="2800">
                  <a:solidFill>
                    <a:srgbClr val="CC3300"/>
                  </a:solidFill>
                  <a:cs typeface="Times New Roman" panose="02020603050405020304" pitchFamily="18" charset="0"/>
                </a:rPr>
                <a:t>—</a:t>
              </a:r>
              <a:r>
                <a:rPr lang="zh-CN" altLang="en-US" sz="2800">
                  <a:solidFill>
                    <a:srgbClr val="CC3300"/>
                  </a:solidFill>
                  <a:cs typeface="Times New Roman" panose="02020603050405020304" pitchFamily="18" charset="0"/>
                </a:rPr>
                <a:t>时钟到来后触发器的状态</a:t>
              </a:r>
            </a:p>
          </p:txBody>
        </p:sp>
      </p:grpSp>
      <p:sp>
        <p:nvSpPr>
          <p:cNvPr id="121911" name="Rectangle 55"/>
          <p:cNvSpPr>
            <a:spLocks noChangeArrowheads="1"/>
          </p:cNvSpPr>
          <p:nvPr/>
        </p:nvSpPr>
        <p:spPr bwMode="auto">
          <a:xfrm>
            <a:off x="684213" y="4073525"/>
            <a:ext cx="6019800" cy="1031875"/>
          </a:xfrm>
          <a:prstGeom prst="rect">
            <a:avLst/>
          </a:prstGeom>
          <a:noFill/>
          <a:ln w="9525">
            <a:noFill/>
            <a:miter lim="800000"/>
            <a:headEnd/>
            <a:tailEnd/>
          </a:ln>
          <a:effectLst/>
        </p:spPr>
        <p:txBody>
          <a:bodyPr anchor="ctr">
            <a:spAutoFit/>
          </a:bodyPr>
          <a:lstStyle/>
          <a:p>
            <a:pPr>
              <a:lnSpc>
                <a:spcPct val="110000"/>
              </a:lnSpc>
              <a:defRPr/>
            </a:pPr>
            <a:r>
              <a:rPr lang="zh-CN" altLang="en-US" sz="2800" b="1">
                <a:solidFill>
                  <a:srgbClr val="FF0000"/>
                </a:solidFill>
                <a:latin typeface="Times New Roman" panose="02020603050405020304" pitchFamily="18" charset="0"/>
                <a:cs typeface="Times New Roman" panose="02020603050405020304" pitchFamily="18" charset="0"/>
              </a:rPr>
              <a:t>动作特点：</a:t>
            </a:r>
          </a:p>
          <a:p>
            <a:pPr>
              <a:lnSpc>
                <a:spcPct val="110000"/>
              </a:lnSpc>
              <a:defRPr/>
            </a:pPr>
            <a:r>
              <a:rPr lang="en-US" altLang="zh-CN" sz="2800" b="1" i="1">
                <a:solidFill>
                  <a:srgbClr val="CC0000"/>
                </a:solidFill>
                <a:latin typeface="Times New Roman" panose="02020603050405020304" pitchFamily="18" charset="0"/>
                <a:cs typeface="Times New Roman" panose="02020603050405020304" pitchFamily="18" charset="0"/>
              </a:rPr>
              <a:t>CP </a:t>
            </a:r>
            <a:r>
              <a:rPr lang="zh-CN" altLang="en-US" sz="2800" b="1">
                <a:solidFill>
                  <a:srgbClr val="000099"/>
                </a:solidFill>
                <a:latin typeface="Times New Roman" panose="02020603050405020304" pitchFamily="18" charset="0"/>
                <a:cs typeface="Times New Roman" panose="02020603050405020304" pitchFamily="18" charset="0"/>
              </a:rPr>
              <a:t>高电平时触发器状态由 </a:t>
            </a:r>
            <a:r>
              <a:rPr lang="en-US" altLang="zh-CN" sz="2800" b="1" i="1">
                <a:solidFill>
                  <a:srgbClr val="CC0000"/>
                </a:solidFill>
                <a:latin typeface="Times New Roman" panose="02020603050405020304" pitchFamily="18" charset="0"/>
                <a:cs typeface="Times New Roman" panose="02020603050405020304" pitchFamily="18" charset="0"/>
              </a:rPr>
              <a:t>R</a:t>
            </a:r>
            <a:r>
              <a:rPr lang="zh-CN" altLang="en-US" sz="2800" b="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S </a:t>
            </a:r>
            <a:r>
              <a:rPr lang="zh-CN" altLang="en-US" sz="2800" b="1">
                <a:solidFill>
                  <a:srgbClr val="000099"/>
                </a:solidFill>
                <a:latin typeface="Times New Roman" panose="02020603050405020304" pitchFamily="18" charset="0"/>
                <a:cs typeface="Times New Roman" panose="02020603050405020304" pitchFamily="18" charset="0"/>
              </a:rPr>
              <a:t>确定</a:t>
            </a:r>
          </a:p>
        </p:txBody>
      </p:sp>
      <p:pic>
        <p:nvPicPr>
          <p:cNvPr id="121912" name="Picture 56" descr="图片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7538" y="549275"/>
            <a:ext cx="2403475"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21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1911"/>
                                        </p:tgtEl>
                                        <p:attrNameLst>
                                          <p:attrName>style.visibility</p:attrName>
                                        </p:attrNameLst>
                                      </p:cBhvr>
                                      <p:to>
                                        <p:strVal val="visible"/>
                                      </p:to>
                                    </p:set>
                                    <p:animEffect transition="in" filter="box(out)">
                                      <p:cBhvr>
                                        <p:cTn id="12" dur="500"/>
                                        <p:tgtEl>
                                          <p:spTgt spid="121911"/>
                                        </p:tgtEl>
                                      </p:cBhvr>
                                    </p:animEffect>
                                  </p:childTnLst>
                                  <p:subTnLst>
                                    <p:audio>
                                      <p:cMediaNode>
                                        <p:cTn display="0" masterRel="sameClick">
                                          <p:stCondLst>
                                            <p:cond evt="begin" delay="0">
                                              <p:tn val="10"/>
                                            </p:cond>
                                          </p:stCondLst>
                                          <p:endCondLst>
                                            <p:cond evt="onStopAudio" delay="0">
                                              <p:tgtEl>
                                                <p:sldTgt/>
                                              </p:tgtEl>
                                            </p:cond>
                                          </p:endCondLst>
                                        </p:cTn>
                                        <p:tgtEl>
                                          <p:sndTgt r:embed="rId3" name="感叹时奏乐.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21912"/>
                                        </p:tgtEl>
                                        <p:attrNameLst>
                                          <p:attrName>style.visibility</p:attrName>
                                        </p:attrNameLst>
                                      </p:cBhvr>
                                      <p:to>
                                        <p:strVal val="visible"/>
                                      </p:to>
                                    </p:set>
                                    <p:animEffect transition="in" filter="wipe(up)">
                                      <p:cBhvr>
                                        <p:cTn id="22" dur="500"/>
                                        <p:tgtEl>
                                          <p:spTgt spid="121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419745" y="903209"/>
            <a:ext cx="5797550" cy="519113"/>
          </a:xfrm>
          <a:prstGeom prst="rect">
            <a:avLst/>
          </a:prstGeom>
          <a:noFill/>
          <a:ln w="9525">
            <a:noFill/>
            <a:miter lim="800000"/>
            <a:headEnd/>
            <a:tailEnd/>
          </a:ln>
          <a:effectLst/>
        </p:spPr>
        <p:txBody>
          <a:bodyPr wrap="none">
            <a:spAutoFit/>
          </a:bodyPr>
          <a:lstStyle/>
          <a:p>
            <a:pPr>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zh-CN" altLang="en-US" sz="2800" b="1">
                <a:solidFill>
                  <a:srgbClr val="CC3300"/>
                </a:solidFill>
                <a:latin typeface="Times New Roman" panose="02020603050405020304" pitchFamily="18" charset="0"/>
                <a:cs typeface="Times New Roman" panose="02020603050405020304" pitchFamily="18" charset="0"/>
              </a:rPr>
              <a:t>画出可控 </a:t>
            </a:r>
            <a:r>
              <a:rPr lang="en-US" altLang="zh-CN" sz="2800" b="1" i="1">
                <a:solidFill>
                  <a:srgbClr val="CC3300"/>
                </a:solidFill>
                <a:latin typeface="Times New Roman" panose="02020603050405020304" pitchFamily="18" charset="0"/>
                <a:cs typeface="Times New Roman" panose="02020603050405020304" pitchFamily="18" charset="0"/>
              </a:rPr>
              <a:t>RS</a:t>
            </a:r>
            <a:r>
              <a:rPr lang="en-US" altLang="zh-CN" sz="2800" b="1">
                <a:solidFill>
                  <a:srgbClr val="CC3300"/>
                </a:solidFill>
                <a:latin typeface="Times New Roman" panose="02020603050405020304" pitchFamily="18" charset="0"/>
                <a:cs typeface="Times New Roman" panose="02020603050405020304" pitchFamily="18" charset="0"/>
              </a:rPr>
              <a:t> </a:t>
            </a:r>
            <a:r>
              <a:rPr lang="zh-CN" altLang="en-US" sz="2800" b="1">
                <a:solidFill>
                  <a:srgbClr val="CC3300"/>
                </a:solidFill>
                <a:latin typeface="Times New Roman" panose="02020603050405020304" pitchFamily="18" charset="0"/>
                <a:cs typeface="Times New Roman" panose="02020603050405020304" pitchFamily="18" charset="0"/>
              </a:rPr>
              <a:t>触发器的输出波形</a:t>
            </a:r>
          </a:p>
        </p:txBody>
      </p:sp>
      <p:grpSp>
        <p:nvGrpSpPr>
          <p:cNvPr id="2" name="Group 50"/>
          <p:cNvGrpSpPr>
            <a:grpSpLocks/>
          </p:cNvGrpSpPr>
          <p:nvPr/>
        </p:nvGrpSpPr>
        <p:grpSpPr bwMode="auto">
          <a:xfrm>
            <a:off x="1435745" y="2255759"/>
            <a:ext cx="381000" cy="3124200"/>
            <a:chOff x="1104" y="1248"/>
            <a:chExt cx="240" cy="1968"/>
          </a:xfrm>
        </p:grpSpPr>
        <p:sp>
          <p:nvSpPr>
            <p:cNvPr id="42057" name="Line 51"/>
            <p:cNvSpPr>
              <a:spLocks noChangeShapeType="1"/>
            </p:cNvSpPr>
            <p:nvPr/>
          </p:nvSpPr>
          <p:spPr bwMode="auto">
            <a:xfrm>
              <a:off x="1104" y="1248"/>
              <a:ext cx="0" cy="196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8" name="Line 52"/>
            <p:cNvSpPr>
              <a:spLocks noChangeShapeType="1"/>
            </p:cNvSpPr>
            <p:nvPr/>
          </p:nvSpPr>
          <p:spPr bwMode="auto">
            <a:xfrm>
              <a:off x="1344" y="1248"/>
              <a:ext cx="0" cy="196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53"/>
          <p:cNvGrpSpPr>
            <a:grpSpLocks/>
          </p:cNvGrpSpPr>
          <p:nvPr/>
        </p:nvGrpSpPr>
        <p:grpSpPr bwMode="auto">
          <a:xfrm>
            <a:off x="1435745" y="4846559"/>
            <a:ext cx="381000" cy="533400"/>
            <a:chOff x="1104" y="2880"/>
            <a:chExt cx="240" cy="336"/>
          </a:xfrm>
        </p:grpSpPr>
        <p:sp>
          <p:nvSpPr>
            <p:cNvPr id="42055" name="Line 54"/>
            <p:cNvSpPr>
              <a:spLocks noChangeShapeType="1"/>
            </p:cNvSpPr>
            <p:nvPr/>
          </p:nvSpPr>
          <p:spPr bwMode="auto">
            <a:xfrm>
              <a:off x="1104" y="2880"/>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6" name="Line 55"/>
            <p:cNvSpPr>
              <a:spLocks noChangeShapeType="1"/>
            </p:cNvSpPr>
            <p:nvPr/>
          </p:nvSpPr>
          <p:spPr bwMode="auto">
            <a:xfrm>
              <a:off x="1104" y="3216"/>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60" name="Line 56"/>
          <p:cNvSpPr>
            <a:spLocks noChangeShapeType="1"/>
          </p:cNvSpPr>
          <p:nvPr/>
        </p:nvSpPr>
        <p:spPr bwMode="auto">
          <a:xfrm>
            <a:off x="2350145" y="2255759"/>
            <a:ext cx="0" cy="3124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 name="Group 57"/>
          <p:cNvGrpSpPr>
            <a:grpSpLocks/>
          </p:cNvGrpSpPr>
          <p:nvPr/>
        </p:nvGrpSpPr>
        <p:grpSpPr bwMode="auto">
          <a:xfrm>
            <a:off x="1816745" y="4846559"/>
            <a:ext cx="533400" cy="533400"/>
            <a:chOff x="1344" y="2880"/>
            <a:chExt cx="336" cy="336"/>
          </a:xfrm>
        </p:grpSpPr>
        <p:sp>
          <p:nvSpPr>
            <p:cNvPr id="42053" name="Line 58"/>
            <p:cNvSpPr>
              <a:spLocks noChangeShapeType="1"/>
            </p:cNvSpPr>
            <p:nvPr/>
          </p:nvSpPr>
          <p:spPr bwMode="auto">
            <a:xfrm>
              <a:off x="1344" y="2880"/>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4" name="Line 59"/>
            <p:cNvSpPr>
              <a:spLocks noChangeShapeType="1"/>
            </p:cNvSpPr>
            <p:nvPr/>
          </p:nvSpPr>
          <p:spPr bwMode="auto">
            <a:xfrm>
              <a:off x="1344" y="3216"/>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64" name="Line 60"/>
          <p:cNvSpPr>
            <a:spLocks noChangeShapeType="1"/>
          </p:cNvSpPr>
          <p:nvPr/>
        </p:nvSpPr>
        <p:spPr bwMode="auto">
          <a:xfrm>
            <a:off x="2731145" y="2255759"/>
            <a:ext cx="0" cy="3505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5" name="Group 61"/>
          <p:cNvGrpSpPr>
            <a:grpSpLocks/>
          </p:cNvGrpSpPr>
          <p:nvPr/>
        </p:nvGrpSpPr>
        <p:grpSpPr bwMode="auto">
          <a:xfrm>
            <a:off x="2350145" y="4465559"/>
            <a:ext cx="381000" cy="1295400"/>
            <a:chOff x="1680" y="2640"/>
            <a:chExt cx="240" cy="816"/>
          </a:xfrm>
        </p:grpSpPr>
        <p:sp>
          <p:nvSpPr>
            <p:cNvPr id="42049" name="Line 62"/>
            <p:cNvSpPr>
              <a:spLocks noChangeShapeType="1"/>
            </p:cNvSpPr>
            <p:nvPr/>
          </p:nvSpPr>
          <p:spPr bwMode="auto">
            <a:xfrm flipV="1">
              <a:off x="1680" y="2640"/>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0" name="Line 63"/>
            <p:cNvSpPr>
              <a:spLocks noChangeShapeType="1"/>
            </p:cNvSpPr>
            <p:nvPr/>
          </p:nvSpPr>
          <p:spPr bwMode="auto">
            <a:xfrm>
              <a:off x="1680" y="2640"/>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1" name="Line 64"/>
            <p:cNvSpPr>
              <a:spLocks noChangeShapeType="1"/>
            </p:cNvSpPr>
            <p:nvPr/>
          </p:nvSpPr>
          <p:spPr bwMode="auto">
            <a:xfrm>
              <a:off x="1680" y="3216"/>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52" name="Line 65"/>
            <p:cNvSpPr>
              <a:spLocks noChangeShapeType="1"/>
            </p:cNvSpPr>
            <p:nvPr/>
          </p:nvSpPr>
          <p:spPr bwMode="auto">
            <a:xfrm>
              <a:off x="1680" y="3456"/>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70" name="Line 66"/>
          <p:cNvSpPr>
            <a:spLocks noChangeShapeType="1"/>
          </p:cNvSpPr>
          <p:nvPr/>
        </p:nvSpPr>
        <p:spPr bwMode="auto">
          <a:xfrm>
            <a:off x="3264545" y="2255759"/>
            <a:ext cx="0" cy="3505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 name="Group 67"/>
          <p:cNvGrpSpPr>
            <a:grpSpLocks/>
          </p:cNvGrpSpPr>
          <p:nvPr/>
        </p:nvGrpSpPr>
        <p:grpSpPr bwMode="auto">
          <a:xfrm>
            <a:off x="2731145" y="4465559"/>
            <a:ext cx="533400" cy="1295400"/>
            <a:chOff x="1920" y="2640"/>
            <a:chExt cx="336" cy="816"/>
          </a:xfrm>
        </p:grpSpPr>
        <p:sp>
          <p:nvSpPr>
            <p:cNvPr id="42047" name="Line 68"/>
            <p:cNvSpPr>
              <a:spLocks noChangeShapeType="1"/>
            </p:cNvSpPr>
            <p:nvPr/>
          </p:nvSpPr>
          <p:spPr bwMode="auto">
            <a:xfrm>
              <a:off x="1920" y="2640"/>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8" name="Line 69"/>
            <p:cNvSpPr>
              <a:spLocks noChangeShapeType="1"/>
            </p:cNvSpPr>
            <p:nvPr/>
          </p:nvSpPr>
          <p:spPr bwMode="auto">
            <a:xfrm>
              <a:off x="1920" y="3456"/>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74" name="Line 70"/>
          <p:cNvSpPr>
            <a:spLocks noChangeShapeType="1"/>
          </p:cNvSpPr>
          <p:nvPr/>
        </p:nvSpPr>
        <p:spPr bwMode="auto">
          <a:xfrm>
            <a:off x="3645545" y="2255759"/>
            <a:ext cx="0" cy="3124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 name="Group 71"/>
          <p:cNvGrpSpPr>
            <a:grpSpLocks/>
          </p:cNvGrpSpPr>
          <p:nvPr/>
        </p:nvGrpSpPr>
        <p:grpSpPr bwMode="auto">
          <a:xfrm>
            <a:off x="3264545" y="4465559"/>
            <a:ext cx="381000" cy="1295400"/>
            <a:chOff x="2256" y="2640"/>
            <a:chExt cx="240" cy="816"/>
          </a:xfrm>
        </p:grpSpPr>
        <p:sp>
          <p:nvSpPr>
            <p:cNvPr id="42043" name="Line 72"/>
            <p:cNvSpPr>
              <a:spLocks noChangeShapeType="1"/>
            </p:cNvSpPr>
            <p:nvPr/>
          </p:nvSpPr>
          <p:spPr bwMode="auto">
            <a:xfrm>
              <a:off x="2256" y="2640"/>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4" name="Line 73"/>
            <p:cNvSpPr>
              <a:spLocks noChangeShapeType="1"/>
            </p:cNvSpPr>
            <p:nvPr/>
          </p:nvSpPr>
          <p:spPr bwMode="auto">
            <a:xfrm>
              <a:off x="2256" y="2880"/>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5" name="Line 74"/>
            <p:cNvSpPr>
              <a:spLocks noChangeShapeType="1"/>
            </p:cNvSpPr>
            <p:nvPr/>
          </p:nvSpPr>
          <p:spPr bwMode="auto">
            <a:xfrm flipV="1">
              <a:off x="2256" y="3216"/>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6" name="Line 75"/>
            <p:cNvSpPr>
              <a:spLocks noChangeShapeType="1"/>
            </p:cNvSpPr>
            <p:nvPr/>
          </p:nvSpPr>
          <p:spPr bwMode="auto">
            <a:xfrm>
              <a:off x="2256" y="3216"/>
              <a:ext cx="24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80" name="Line 76"/>
          <p:cNvSpPr>
            <a:spLocks noChangeShapeType="1"/>
          </p:cNvSpPr>
          <p:nvPr/>
        </p:nvSpPr>
        <p:spPr bwMode="auto">
          <a:xfrm>
            <a:off x="4178945" y="2255759"/>
            <a:ext cx="0" cy="3124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 name="Group 77"/>
          <p:cNvGrpSpPr>
            <a:grpSpLocks/>
          </p:cNvGrpSpPr>
          <p:nvPr/>
        </p:nvGrpSpPr>
        <p:grpSpPr bwMode="auto">
          <a:xfrm>
            <a:off x="3645545" y="4846559"/>
            <a:ext cx="533400" cy="533400"/>
            <a:chOff x="2496" y="2880"/>
            <a:chExt cx="336" cy="336"/>
          </a:xfrm>
        </p:grpSpPr>
        <p:sp>
          <p:nvSpPr>
            <p:cNvPr id="42041" name="Line 78"/>
            <p:cNvSpPr>
              <a:spLocks noChangeShapeType="1"/>
            </p:cNvSpPr>
            <p:nvPr/>
          </p:nvSpPr>
          <p:spPr bwMode="auto">
            <a:xfrm>
              <a:off x="2496" y="2880"/>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2" name="Line 79"/>
            <p:cNvSpPr>
              <a:spLocks noChangeShapeType="1"/>
            </p:cNvSpPr>
            <p:nvPr/>
          </p:nvSpPr>
          <p:spPr bwMode="auto">
            <a:xfrm>
              <a:off x="2496" y="3216"/>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984" name="Line 80"/>
          <p:cNvSpPr>
            <a:spLocks noChangeShapeType="1"/>
          </p:cNvSpPr>
          <p:nvPr/>
        </p:nvSpPr>
        <p:spPr bwMode="auto">
          <a:xfrm>
            <a:off x="4559945" y="2255759"/>
            <a:ext cx="0" cy="312420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9" name="Group 81"/>
          <p:cNvGrpSpPr>
            <a:grpSpLocks/>
          </p:cNvGrpSpPr>
          <p:nvPr/>
        </p:nvGrpSpPr>
        <p:grpSpPr bwMode="auto">
          <a:xfrm>
            <a:off x="4178945" y="4465559"/>
            <a:ext cx="381000" cy="914400"/>
            <a:chOff x="2832" y="2640"/>
            <a:chExt cx="240" cy="576"/>
          </a:xfrm>
        </p:grpSpPr>
        <p:sp>
          <p:nvSpPr>
            <p:cNvPr id="42038" name="Line 82"/>
            <p:cNvSpPr>
              <a:spLocks noChangeShapeType="1"/>
            </p:cNvSpPr>
            <p:nvPr/>
          </p:nvSpPr>
          <p:spPr bwMode="auto">
            <a:xfrm flipV="1">
              <a:off x="2832" y="2640"/>
              <a:ext cx="0" cy="24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9" name="Line 83"/>
            <p:cNvSpPr>
              <a:spLocks noChangeShapeType="1"/>
            </p:cNvSpPr>
            <p:nvPr/>
          </p:nvSpPr>
          <p:spPr bwMode="auto">
            <a:xfrm>
              <a:off x="2832" y="2640"/>
              <a:ext cx="24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40" name="Line 84"/>
            <p:cNvSpPr>
              <a:spLocks noChangeShapeType="1"/>
            </p:cNvSpPr>
            <p:nvPr/>
          </p:nvSpPr>
          <p:spPr bwMode="auto">
            <a:xfrm>
              <a:off x="2832" y="3216"/>
              <a:ext cx="24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 name="Group 85"/>
          <p:cNvGrpSpPr>
            <a:grpSpLocks/>
          </p:cNvGrpSpPr>
          <p:nvPr/>
        </p:nvGrpSpPr>
        <p:grpSpPr bwMode="auto">
          <a:xfrm>
            <a:off x="4559945" y="4465559"/>
            <a:ext cx="685800" cy="1295400"/>
            <a:chOff x="3072" y="2640"/>
            <a:chExt cx="288" cy="816"/>
          </a:xfrm>
        </p:grpSpPr>
        <p:sp>
          <p:nvSpPr>
            <p:cNvPr id="42032" name="Line 86"/>
            <p:cNvSpPr>
              <a:spLocks noChangeShapeType="1"/>
            </p:cNvSpPr>
            <p:nvPr/>
          </p:nvSpPr>
          <p:spPr bwMode="auto">
            <a:xfrm>
              <a:off x="3072" y="2640"/>
              <a:ext cx="288"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3" name="Line 87"/>
            <p:cNvSpPr>
              <a:spLocks noChangeShapeType="1"/>
            </p:cNvSpPr>
            <p:nvPr/>
          </p:nvSpPr>
          <p:spPr bwMode="auto">
            <a:xfrm>
              <a:off x="3072" y="2880"/>
              <a:ext cx="288"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4" name="Line 88"/>
            <p:cNvSpPr>
              <a:spLocks noChangeShapeType="1"/>
            </p:cNvSpPr>
            <p:nvPr/>
          </p:nvSpPr>
          <p:spPr bwMode="auto">
            <a:xfrm>
              <a:off x="3072" y="3216"/>
              <a:ext cx="288"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5" name="Line 89"/>
            <p:cNvSpPr>
              <a:spLocks noChangeShapeType="1"/>
            </p:cNvSpPr>
            <p:nvPr/>
          </p:nvSpPr>
          <p:spPr bwMode="auto">
            <a:xfrm>
              <a:off x="3072" y="3456"/>
              <a:ext cx="288"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6" name="Line 90"/>
            <p:cNvSpPr>
              <a:spLocks noChangeShapeType="1"/>
            </p:cNvSpPr>
            <p:nvPr/>
          </p:nvSpPr>
          <p:spPr bwMode="auto">
            <a:xfrm>
              <a:off x="3072" y="3216"/>
              <a:ext cx="0" cy="24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37" name="Line 91"/>
            <p:cNvSpPr>
              <a:spLocks noChangeShapeType="1"/>
            </p:cNvSpPr>
            <p:nvPr/>
          </p:nvSpPr>
          <p:spPr bwMode="auto">
            <a:xfrm>
              <a:off x="3072" y="2640"/>
              <a:ext cx="0" cy="24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 name="Group 92"/>
          <p:cNvGrpSpPr>
            <a:grpSpLocks/>
          </p:cNvGrpSpPr>
          <p:nvPr/>
        </p:nvGrpSpPr>
        <p:grpSpPr bwMode="auto">
          <a:xfrm>
            <a:off x="4445645" y="4351259"/>
            <a:ext cx="901700" cy="1439863"/>
            <a:chOff x="2856" y="2568"/>
            <a:chExt cx="568" cy="907"/>
          </a:xfrm>
        </p:grpSpPr>
        <p:sp>
          <p:nvSpPr>
            <p:cNvPr id="42030" name="Rectangle 93"/>
            <p:cNvSpPr>
              <a:spLocks noChangeArrowheads="1"/>
            </p:cNvSpPr>
            <p:nvPr/>
          </p:nvSpPr>
          <p:spPr bwMode="auto">
            <a:xfrm>
              <a:off x="2858" y="314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rgbClr val="006600"/>
                  </a:solidFill>
                  <a:cs typeface="Times New Roman" panose="02020603050405020304" pitchFamily="18" charset="0"/>
                </a:rPr>
                <a:t>不定</a:t>
              </a:r>
              <a:endParaRPr lang="zh-CN" altLang="en-US" sz="3200">
                <a:solidFill>
                  <a:srgbClr val="006600"/>
                </a:solidFill>
                <a:cs typeface="Times New Roman" panose="02020603050405020304" pitchFamily="18" charset="0"/>
              </a:endParaRPr>
            </a:p>
          </p:txBody>
        </p:sp>
        <p:sp>
          <p:nvSpPr>
            <p:cNvPr id="42031" name="Rectangle 94"/>
            <p:cNvSpPr>
              <a:spLocks noChangeArrowheads="1"/>
            </p:cNvSpPr>
            <p:nvPr/>
          </p:nvSpPr>
          <p:spPr bwMode="auto">
            <a:xfrm>
              <a:off x="2856" y="2568"/>
              <a:ext cx="5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rgbClr val="006600"/>
                  </a:solidFill>
                  <a:cs typeface="Times New Roman" panose="02020603050405020304" pitchFamily="18" charset="0"/>
                </a:rPr>
                <a:t>不定</a:t>
              </a:r>
            </a:p>
          </p:txBody>
        </p:sp>
      </p:grpSp>
      <p:sp>
        <p:nvSpPr>
          <p:cNvPr id="123999" name="Text Box 95"/>
          <p:cNvSpPr txBox="1">
            <a:spLocks noChangeArrowheads="1"/>
          </p:cNvSpPr>
          <p:nvPr/>
        </p:nvSpPr>
        <p:spPr bwMode="auto">
          <a:xfrm>
            <a:off x="5710882" y="1569959"/>
            <a:ext cx="2897188"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可控 </a:t>
            </a:r>
            <a:r>
              <a:rPr lang="en-US" altLang="zh-CN" sz="2800" b="1" i="1">
                <a:solidFill>
                  <a:srgbClr val="006600"/>
                </a:solidFill>
                <a:latin typeface="Times New Roman" panose="02020603050405020304" pitchFamily="18" charset="0"/>
                <a:cs typeface="Times New Roman" panose="02020603050405020304" pitchFamily="18" charset="0"/>
              </a:rPr>
              <a:t>RS</a:t>
            </a:r>
            <a:r>
              <a:rPr lang="zh-CN" altLang="en-US" sz="2800" b="1">
                <a:solidFill>
                  <a:srgbClr val="006600"/>
                </a:solidFill>
                <a:latin typeface="Times New Roman" panose="02020603050405020304" pitchFamily="18" charset="0"/>
                <a:cs typeface="Times New Roman" panose="02020603050405020304" pitchFamily="18" charset="0"/>
              </a:rPr>
              <a:t>状态表</a:t>
            </a:r>
          </a:p>
        </p:txBody>
      </p:sp>
      <p:sp>
        <p:nvSpPr>
          <p:cNvPr id="124000" name="Rectangle 96"/>
          <p:cNvSpPr>
            <a:spLocks noChangeArrowheads="1"/>
          </p:cNvSpPr>
          <p:nvPr/>
        </p:nvSpPr>
        <p:spPr bwMode="auto">
          <a:xfrm>
            <a:off x="5558482" y="4922759"/>
            <a:ext cx="3352800" cy="946150"/>
          </a:xfrm>
          <a:prstGeom prst="rect">
            <a:avLst/>
          </a:prstGeom>
          <a:noFill/>
          <a:ln w="9525">
            <a:noFill/>
            <a:miter lim="800000"/>
            <a:headEnd/>
            <a:tailEnd/>
          </a:ln>
          <a:effectLst/>
        </p:spPr>
        <p:txBody>
          <a:bodyPr anchor="ctr">
            <a:spAutoFit/>
          </a:bodyPr>
          <a:lstStyle/>
          <a:p>
            <a:pPr algn="ct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    CP</a:t>
            </a:r>
            <a:r>
              <a:rPr lang="zh-CN" altLang="en-US" sz="2800" b="1">
                <a:solidFill>
                  <a:srgbClr val="FF3300"/>
                </a:solidFill>
                <a:latin typeface="Times New Roman" panose="02020603050405020304" pitchFamily="18" charset="0"/>
                <a:cs typeface="Times New Roman" panose="02020603050405020304" pitchFamily="18" charset="0"/>
              </a:rPr>
              <a:t>高电平时触发器状态由</a:t>
            </a:r>
            <a:r>
              <a:rPr lang="en-US" altLang="zh-CN" sz="2800" b="1" i="1">
                <a:solidFill>
                  <a:srgbClr val="000099"/>
                </a:solidFill>
                <a:latin typeface="Times New Roman" panose="02020603050405020304" pitchFamily="18" charset="0"/>
                <a:cs typeface="Times New Roman" panose="02020603050405020304" pitchFamily="18" charset="0"/>
              </a:rPr>
              <a:t>R</a:t>
            </a:r>
            <a:r>
              <a:rPr lang="zh-CN" altLang="en-US"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S</a:t>
            </a:r>
            <a:r>
              <a:rPr lang="zh-CN" altLang="en-US" sz="2800" b="1">
                <a:solidFill>
                  <a:srgbClr val="FF3300"/>
                </a:solidFill>
                <a:latin typeface="Times New Roman" panose="02020603050405020304" pitchFamily="18" charset="0"/>
                <a:cs typeface="Times New Roman" panose="02020603050405020304" pitchFamily="18" charset="0"/>
              </a:rPr>
              <a:t>确定</a:t>
            </a:r>
          </a:p>
        </p:txBody>
      </p:sp>
      <p:grpSp>
        <p:nvGrpSpPr>
          <p:cNvPr id="12" name="Group 97"/>
          <p:cNvGrpSpPr>
            <a:grpSpLocks/>
          </p:cNvGrpSpPr>
          <p:nvPr/>
        </p:nvGrpSpPr>
        <p:grpSpPr bwMode="auto">
          <a:xfrm>
            <a:off x="521345" y="4389359"/>
            <a:ext cx="914400" cy="1447800"/>
            <a:chOff x="384" y="2592"/>
            <a:chExt cx="576" cy="912"/>
          </a:xfrm>
        </p:grpSpPr>
        <p:sp>
          <p:nvSpPr>
            <p:cNvPr id="42020" name="Line 98"/>
            <p:cNvSpPr>
              <a:spLocks noChangeShapeType="1"/>
            </p:cNvSpPr>
            <p:nvPr/>
          </p:nvSpPr>
          <p:spPr bwMode="auto">
            <a:xfrm>
              <a:off x="624" y="2880"/>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21" name="Line 99"/>
            <p:cNvSpPr>
              <a:spLocks noChangeShapeType="1"/>
            </p:cNvSpPr>
            <p:nvPr/>
          </p:nvSpPr>
          <p:spPr bwMode="auto">
            <a:xfrm>
              <a:off x="624" y="3216"/>
              <a:ext cx="336"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22" name="Rectangle 100"/>
            <p:cNvSpPr>
              <a:spLocks noChangeArrowheads="1"/>
            </p:cNvSpPr>
            <p:nvPr/>
          </p:nvSpPr>
          <p:spPr bwMode="auto">
            <a:xfrm>
              <a:off x="384" y="268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3300"/>
                  </a:solidFill>
                  <a:cs typeface="Times New Roman" panose="02020603050405020304" pitchFamily="18" charset="0"/>
                </a:rPr>
                <a:t>Q</a:t>
              </a:r>
            </a:p>
          </p:txBody>
        </p:sp>
        <p:grpSp>
          <p:nvGrpSpPr>
            <p:cNvPr id="42023" name="Group 101"/>
            <p:cNvGrpSpPr>
              <a:grpSpLocks/>
            </p:cNvGrpSpPr>
            <p:nvPr/>
          </p:nvGrpSpPr>
          <p:grpSpPr bwMode="auto">
            <a:xfrm>
              <a:off x="384" y="3120"/>
              <a:ext cx="278" cy="327"/>
              <a:chOff x="354" y="3091"/>
              <a:chExt cx="278" cy="327"/>
            </a:xfrm>
          </p:grpSpPr>
          <p:sp>
            <p:nvSpPr>
              <p:cNvPr id="42026" name="Line 102"/>
              <p:cNvSpPr>
                <a:spLocks noChangeShapeType="1"/>
              </p:cNvSpPr>
              <p:nvPr/>
            </p:nvSpPr>
            <p:spPr bwMode="auto">
              <a:xfrm>
                <a:off x="432" y="3168"/>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2027" name="Group 103"/>
              <p:cNvGrpSpPr>
                <a:grpSpLocks/>
              </p:cNvGrpSpPr>
              <p:nvPr/>
            </p:nvGrpSpPr>
            <p:grpSpPr bwMode="auto">
              <a:xfrm>
                <a:off x="354" y="3091"/>
                <a:ext cx="278" cy="327"/>
                <a:chOff x="4338" y="2851"/>
                <a:chExt cx="278" cy="327"/>
              </a:xfrm>
            </p:grpSpPr>
            <p:sp>
              <p:nvSpPr>
                <p:cNvPr id="42028" name="Rectangle 104"/>
                <p:cNvSpPr>
                  <a:spLocks noChangeArrowheads="1"/>
                </p:cNvSpPr>
                <p:nvPr/>
              </p:nvSpPr>
              <p:spPr bwMode="auto">
                <a:xfrm>
                  <a:off x="4338" y="2851"/>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3300"/>
                      </a:solidFill>
                      <a:cs typeface="Times New Roman" panose="02020603050405020304" pitchFamily="18" charset="0"/>
                    </a:rPr>
                    <a:t>Q</a:t>
                  </a:r>
                </a:p>
              </p:txBody>
            </p:sp>
            <p:sp>
              <p:nvSpPr>
                <p:cNvPr id="42029" name="Line 105"/>
                <p:cNvSpPr>
                  <a:spLocks noChangeShapeType="1"/>
                </p:cNvSpPr>
                <p:nvPr/>
              </p:nvSpPr>
              <p:spPr bwMode="auto">
                <a:xfrm>
                  <a:off x="4368" y="2880"/>
                  <a:ext cx="19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124010" name="Text Box 106"/>
            <p:cNvSpPr txBox="1">
              <a:spLocks noChangeArrowheads="1"/>
            </p:cNvSpPr>
            <p:nvPr/>
          </p:nvSpPr>
          <p:spPr bwMode="auto">
            <a:xfrm>
              <a:off x="624" y="2592"/>
              <a:ext cx="288" cy="327"/>
            </a:xfrm>
            <a:prstGeom prst="rect">
              <a:avLst/>
            </a:prstGeom>
            <a:noFill/>
            <a:ln w="9525">
              <a:noFill/>
              <a:miter lim="800000"/>
              <a:headEnd/>
              <a:tailEnd/>
            </a:ln>
            <a:effec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42025" name="Text Box 107"/>
            <p:cNvSpPr txBox="1">
              <a:spLocks noChangeArrowheads="1"/>
            </p:cNvSpPr>
            <p:nvPr/>
          </p:nvSpPr>
          <p:spPr bwMode="auto">
            <a:xfrm>
              <a:off x="624" y="317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42006" name="Group 108"/>
          <p:cNvGrpSpPr>
            <a:grpSpLocks/>
          </p:cNvGrpSpPr>
          <p:nvPr/>
        </p:nvGrpSpPr>
        <p:grpSpPr bwMode="auto">
          <a:xfrm>
            <a:off x="5939482" y="2179559"/>
            <a:ext cx="2498725" cy="2514600"/>
            <a:chOff x="3648" y="1200"/>
            <a:chExt cx="1574" cy="1584"/>
          </a:xfrm>
        </p:grpSpPr>
        <p:sp>
          <p:nvSpPr>
            <p:cNvPr id="42008" name="Rectangle 109"/>
            <p:cNvSpPr>
              <a:spLocks noChangeArrowheads="1"/>
            </p:cNvSpPr>
            <p:nvPr/>
          </p:nvSpPr>
          <p:spPr bwMode="auto">
            <a:xfrm>
              <a:off x="3648" y="151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0       0          </a:t>
              </a:r>
            </a:p>
          </p:txBody>
        </p:sp>
        <p:sp>
          <p:nvSpPr>
            <p:cNvPr id="42009" name="Line 110"/>
            <p:cNvSpPr>
              <a:spLocks noChangeShapeType="1"/>
            </p:cNvSpPr>
            <p:nvPr/>
          </p:nvSpPr>
          <p:spPr bwMode="auto">
            <a:xfrm>
              <a:off x="3648" y="1200"/>
              <a:ext cx="14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10" name="Line 111"/>
            <p:cNvSpPr>
              <a:spLocks noChangeShapeType="1"/>
            </p:cNvSpPr>
            <p:nvPr/>
          </p:nvSpPr>
          <p:spPr bwMode="auto">
            <a:xfrm>
              <a:off x="3648" y="1536"/>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11" name="Line 112"/>
            <p:cNvSpPr>
              <a:spLocks noChangeShapeType="1"/>
            </p:cNvSpPr>
            <p:nvPr/>
          </p:nvSpPr>
          <p:spPr bwMode="auto">
            <a:xfrm>
              <a:off x="4608" y="1200"/>
              <a:ext cx="0" cy="15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2012" name="Text Box 113"/>
            <p:cNvSpPr txBox="1">
              <a:spLocks noChangeArrowheads="1"/>
            </p:cNvSpPr>
            <p:nvPr/>
          </p:nvSpPr>
          <p:spPr bwMode="auto">
            <a:xfrm>
              <a:off x="3648" y="12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S</a:t>
              </a:r>
            </a:p>
          </p:txBody>
        </p:sp>
        <p:sp>
          <p:nvSpPr>
            <p:cNvPr id="42013" name="Rectangle 114"/>
            <p:cNvSpPr>
              <a:spLocks noChangeArrowheads="1"/>
            </p:cNvSpPr>
            <p:nvPr/>
          </p:nvSpPr>
          <p:spPr bwMode="auto">
            <a:xfrm>
              <a:off x="4176" y="120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R</a:t>
              </a:r>
              <a:endParaRPr lang="en-US" altLang="zh-CN" sz="2800" i="1" baseline="-25000">
                <a:solidFill>
                  <a:srgbClr val="000099"/>
                </a:solidFill>
                <a:cs typeface="Times New Roman" panose="02020603050405020304" pitchFamily="18" charset="0"/>
              </a:endParaRPr>
            </a:p>
          </p:txBody>
        </p:sp>
        <p:sp>
          <p:nvSpPr>
            <p:cNvPr id="42014" name="Rectangle 115"/>
            <p:cNvSpPr>
              <a:spLocks noChangeArrowheads="1"/>
            </p:cNvSpPr>
            <p:nvPr/>
          </p:nvSpPr>
          <p:spPr bwMode="auto">
            <a:xfrm>
              <a:off x="3648" y="1824"/>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0       1         </a:t>
              </a:r>
              <a:r>
                <a:rPr lang="en-US" altLang="zh-CN" sz="2800">
                  <a:solidFill>
                    <a:srgbClr val="CC3300"/>
                  </a:solidFill>
                  <a:cs typeface="Times New Roman" panose="02020603050405020304" pitchFamily="18" charset="0"/>
                </a:rPr>
                <a:t>0</a:t>
              </a:r>
            </a:p>
          </p:txBody>
        </p:sp>
        <p:sp>
          <p:nvSpPr>
            <p:cNvPr id="42015" name="Rectangle 116"/>
            <p:cNvSpPr>
              <a:spLocks noChangeArrowheads="1"/>
            </p:cNvSpPr>
            <p:nvPr/>
          </p:nvSpPr>
          <p:spPr bwMode="auto">
            <a:xfrm>
              <a:off x="3648" y="2157"/>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1       0         </a:t>
              </a:r>
              <a:r>
                <a:rPr lang="en-US" altLang="zh-CN" sz="2800">
                  <a:solidFill>
                    <a:srgbClr val="CC3300"/>
                  </a:solidFill>
                  <a:cs typeface="Times New Roman" panose="02020603050405020304" pitchFamily="18" charset="0"/>
                </a:rPr>
                <a:t>1</a:t>
              </a:r>
            </a:p>
          </p:txBody>
        </p:sp>
        <p:sp>
          <p:nvSpPr>
            <p:cNvPr id="42016" name="Rectangle 117"/>
            <p:cNvSpPr>
              <a:spLocks noChangeArrowheads="1"/>
            </p:cNvSpPr>
            <p:nvPr/>
          </p:nvSpPr>
          <p:spPr bwMode="auto">
            <a:xfrm>
              <a:off x="3648" y="2448"/>
              <a:ext cx="15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1       1       </a:t>
              </a:r>
              <a:r>
                <a:rPr lang="zh-CN" altLang="en-US" sz="2800">
                  <a:solidFill>
                    <a:srgbClr val="CC3300"/>
                  </a:solidFill>
                  <a:cs typeface="Times New Roman" panose="02020603050405020304" pitchFamily="18" charset="0"/>
                </a:rPr>
                <a:t>不定</a:t>
              </a:r>
            </a:p>
          </p:txBody>
        </p:sp>
        <p:sp>
          <p:nvSpPr>
            <p:cNvPr id="42017" name="Rectangle 118"/>
            <p:cNvSpPr>
              <a:spLocks noChangeArrowheads="1"/>
            </p:cNvSpPr>
            <p:nvPr/>
          </p:nvSpPr>
          <p:spPr bwMode="auto">
            <a:xfrm>
              <a:off x="4656" y="1200"/>
              <a:ext cx="52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000099"/>
                  </a:solidFill>
                  <a:cs typeface="Times New Roman" panose="02020603050405020304" pitchFamily="18" charset="0"/>
                </a:rPr>
                <a:t>Q</a:t>
              </a:r>
              <a:r>
                <a:rPr lang="en-US" altLang="zh-CN" sz="2800" i="1" baseline="-25000">
                  <a:solidFill>
                    <a:srgbClr val="000099"/>
                  </a:solidFill>
                  <a:cs typeface="Times New Roman" panose="02020603050405020304" pitchFamily="18" charset="0"/>
                </a:rPr>
                <a:t>n</a:t>
              </a:r>
              <a:r>
                <a:rPr lang="en-US" altLang="zh-CN" sz="2800" baseline="-25000">
                  <a:solidFill>
                    <a:srgbClr val="000099"/>
                  </a:solidFill>
                  <a:cs typeface="Times New Roman" panose="02020603050405020304" pitchFamily="18" charset="0"/>
                </a:rPr>
                <a:t>+1</a:t>
              </a:r>
              <a:endParaRPr lang="en-US" altLang="zh-CN" sz="2800">
                <a:solidFill>
                  <a:srgbClr val="000099"/>
                </a:solidFill>
                <a:cs typeface="Times New Roman" panose="02020603050405020304" pitchFamily="18" charset="0"/>
              </a:endParaRPr>
            </a:p>
          </p:txBody>
        </p:sp>
        <p:sp>
          <p:nvSpPr>
            <p:cNvPr id="42018" name="Rectangle 119"/>
            <p:cNvSpPr>
              <a:spLocks noChangeArrowheads="1"/>
            </p:cNvSpPr>
            <p:nvPr/>
          </p:nvSpPr>
          <p:spPr bwMode="auto">
            <a:xfrm>
              <a:off x="4704" y="148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3300"/>
                  </a:solidFill>
                  <a:cs typeface="Times New Roman" panose="02020603050405020304" pitchFamily="18" charset="0"/>
                </a:rPr>
                <a:t>Q</a:t>
              </a:r>
              <a:r>
                <a:rPr lang="en-US" altLang="zh-CN" sz="2800" i="1" baseline="-25000">
                  <a:solidFill>
                    <a:srgbClr val="CC3300"/>
                  </a:solidFill>
                  <a:cs typeface="Times New Roman" panose="02020603050405020304" pitchFamily="18" charset="0"/>
                </a:rPr>
                <a:t>n</a:t>
              </a:r>
            </a:p>
          </p:txBody>
        </p:sp>
        <p:sp>
          <p:nvSpPr>
            <p:cNvPr id="42019" name="Line 120"/>
            <p:cNvSpPr>
              <a:spLocks noChangeShapeType="1"/>
            </p:cNvSpPr>
            <p:nvPr/>
          </p:nvSpPr>
          <p:spPr bwMode="auto">
            <a:xfrm>
              <a:off x="3648" y="2784"/>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124025" name="Picture 121" descr="图片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20" y="1854122"/>
            <a:ext cx="5087937" cy="22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3784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025"/>
                                        </p:tgtEl>
                                        <p:attrNameLst>
                                          <p:attrName>style.visibility</p:attrName>
                                        </p:attrNameLst>
                                      </p:cBhvr>
                                      <p:to>
                                        <p:strVal val="visible"/>
                                      </p:to>
                                    </p:set>
                                    <p:animEffect transition="in" filter="wipe(left)">
                                      <p:cBhvr>
                                        <p:cTn id="7" dur="500"/>
                                        <p:tgtEl>
                                          <p:spTgt spid="1240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ppt_w/2"/>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3960"/>
                                        </p:tgtEl>
                                        <p:attrNameLst>
                                          <p:attrName>style.visibility</p:attrName>
                                        </p:attrNameLst>
                                      </p:cBhvr>
                                      <p:to>
                                        <p:strVal val="visible"/>
                                      </p:to>
                                    </p:set>
                                    <p:animEffect transition="in" filter="wipe(up)">
                                      <p:cBhvr>
                                        <p:cTn id="30" dur="500"/>
                                        <p:tgtEl>
                                          <p:spTgt spid="1239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ppt_x</p:attrName>
                                        </p:attrNameLst>
                                      </p:cBhvr>
                                      <p:tavLst>
                                        <p:tav tm="0">
                                          <p:val>
                                            <p:strVal val="#ppt_x-#ppt_w/2"/>
                                          </p:val>
                                        </p:tav>
                                        <p:tav tm="100000">
                                          <p:val>
                                            <p:strVal val="#ppt_x"/>
                                          </p:val>
                                        </p:tav>
                                      </p:tavLst>
                                    </p:anim>
                                    <p:anim calcmode="lin" valueType="num">
                                      <p:cBhvr>
                                        <p:cTn id="36" dur="500" fill="hold"/>
                                        <p:tgtEl>
                                          <p:spTgt spid="4"/>
                                        </p:tgtEl>
                                        <p:attrNameLst>
                                          <p:attrName>ppt_y</p:attrName>
                                        </p:attrNameLst>
                                      </p:cBhvr>
                                      <p:tavLst>
                                        <p:tav tm="0">
                                          <p:val>
                                            <p:strVal val="#ppt_y"/>
                                          </p:val>
                                        </p:tav>
                                        <p:tav tm="100000">
                                          <p:val>
                                            <p:strVal val="#ppt_y"/>
                                          </p:val>
                                        </p:tav>
                                      </p:tavLst>
                                    </p:anim>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3964"/>
                                        </p:tgtEl>
                                        <p:attrNameLst>
                                          <p:attrName>style.visibility</p:attrName>
                                        </p:attrNameLst>
                                      </p:cBhvr>
                                      <p:to>
                                        <p:strVal val="visible"/>
                                      </p:to>
                                    </p:set>
                                    <p:animEffect transition="in" filter="wipe(up)">
                                      <p:cBhvr>
                                        <p:cTn id="43" dur="500"/>
                                        <p:tgtEl>
                                          <p:spTgt spid="12396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23970"/>
                                        </p:tgtEl>
                                        <p:attrNameLst>
                                          <p:attrName>style.visibility</p:attrName>
                                        </p:attrNameLst>
                                      </p:cBhvr>
                                      <p:to>
                                        <p:strVal val="visible"/>
                                      </p:to>
                                    </p:set>
                                    <p:animEffect transition="in" filter="wipe(up)">
                                      <p:cBhvr>
                                        <p:cTn id="53" dur="500"/>
                                        <p:tgtEl>
                                          <p:spTgt spid="12397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ppt_x</p:attrName>
                                        </p:attrNameLst>
                                      </p:cBhvr>
                                      <p:tavLst>
                                        <p:tav tm="0">
                                          <p:val>
                                            <p:strVal val="#ppt_x-#ppt_w/2"/>
                                          </p:val>
                                        </p:tav>
                                        <p:tav tm="100000">
                                          <p:val>
                                            <p:strVal val="#ppt_x"/>
                                          </p:val>
                                        </p:tav>
                                      </p:tavLst>
                                    </p:anim>
                                    <p:anim calcmode="lin" valueType="num">
                                      <p:cBhvr>
                                        <p:cTn id="59" dur="500" fill="hold"/>
                                        <p:tgtEl>
                                          <p:spTgt spid="6"/>
                                        </p:tgtEl>
                                        <p:attrNameLst>
                                          <p:attrName>ppt_y</p:attrName>
                                        </p:attrNameLst>
                                      </p:cBhvr>
                                      <p:tavLst>
                                        <p:tav tm="0">
                                          <p:val>
                                            <p:strVal val="#ppt_y"/>
                                          </p:val>
                                        </p:tav>
                                        <p:tav tm="100000">
                                          <p:val>
                                            <p:strVal val="#ppt_y"/>
                                          </p:val>
                                        </p:tav>
                                      </p:tavLst>
                                    </p:anim>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23974"/>
                                        </p:tgtEl>
                                        <p:attrNameLst>
                                          <p:attrName>style.visibility</p:attrName>
                                        </p:attrNameLst>
                                      </p:cBhvr>
                                      <p:to>
                                        <p:strVal val="visible"/>
                                      </p:to>
                                    </p:set>
                                    <p:animEffect transition="in" filter="wipe(up)">
                                      <p:cBhvr>
                                        <p:cTn id="66" dur="500"/>
                                        <p:tgtEl>
                                          <p:spTgt spid="1239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8"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ppt_x</p:attrName>
                                        </p:attrNameLst>
                                      </p:cBhvr>
                                      <p:tavLst>
                                        <p:tav tm="0">
                                          <p:val>
                                            <p:strVal val="#ppt_x-#ppt_w/2"/>
                                          </p:val>
                                        </p:tav>
                                        <p:tav tm="100000">
                                          <p:val>
                                            <p:strVal val="#ppt_x"/>
                                          </p:val>
                                        </p:tav>
                                      </p:tavLst>
                                    </p:anim>
                                    <p:anim calcmode="lin" valueType="num">
                                      <p:cBhvr>
                                        <p:cTn id="72" dur="500" fill="hold"/>
                                        <p:tgtEl>
                                          <p:spTgt spid="7"/>
                                        </p:tgtEl>
                                        <p:attrNameLst>
                                          <p:attrName>ppt_y</p:attrName>
                                        </p:attrNameLst>
                                      </p:cBhvr>
                                      <p:tavLst>
                                        <p:tav tm="0">
                                          <p:val>
                                            <p:strVal val="#ppt_y"/>
                                          </p:val>
                                        </p:tav>
                                        <p:tav tm="100000">
                                          <p:val>
                                            <p:strVal val="#ppt_y"/>
                                          </p:val>
                                        </p:tav>
                                      </p:tavLst>
                                    </p:anim>
                                    <p:anim calcmode="lin" valueType="num">
                                      <p:cBhvr>
                                        <p:cTn id="73" dur="500" fill="hold"/>
                                        <p:tgtEl>
                                          <p:spTgt spid="7"/>
                                        </p:tgtEl>
                                        <p:attrNameLst>
                                          <p:attrName>ppt_w</p:attrName>
                                        </p:attrNameLst>
                                      </p:cBhvr>
                                      <p:tavLst>
                                        <p:tav tm="0">
                                          <p:val>
                                            <p:fltVal val="0"/>
                                          </p:val>
                                        </p:tav>
                                        <p:tav tm="100000">
                                          <p:val>
                                            <p:strVal val="#ppt_w"/>
                                          </p:val>
                                        </p:tav>
                                      </p:tavLst>
                                    </p:anim>
                                    <p:anim calcmode="lin" valueType="num">
                                      <p:cBhvr>
                                        <p:cTn id="74"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23980"/>
                                        </p:tgtEl>
                                        <p:attrNameLst>
                                          <p:attrName>style.visibility</p:attrName>
                                        </p:attrNameLst>
                                      </p:cBhvr>
                                      <p:to>
                                        <p:strVal val="visible"/>
                                      </p:to>
                                    </p:set>
                                    <p:animEffect transition="in" filter="wipe(up)">
                                      <p:cBhvr>
                                        <p:cTn id="79" dur="500"/>
                                        <p:tgtEl>
                                          <p:spTgt spid="12398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8" fill="hold"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ppt_x</p:attrName>
                                        </p:attrNameLst>
                                      </p:cBhvr>
                                      <p:tavLst>
                                        <p:tav tm="0">
                                          <p:val>
                                            <p:strVal val="#ppt_x-#ppt_w/2"/>
                                          </p:val>
                                        </p:tav>
                                        <p:tav tm="100000">
                                          <p:val>
                                            <p:strVal val="#ppt_x"/>
                                          </p:val>
                                        </p:tav>
                                      </p:tavLst>
                                    </p:anim>
                                    <p:anim calcmode="lin" valueType="num">
                                      <p:cBhvr>
                                        <p:cTn id="85" dur="500" fill="hold"/>
                                        <p:tgtEl>
                                          <p:spTgt spid="8"/>
                                        </p:tgtEl>
                                        <p:attrNameLst>
                                          <p:attrName>ppt_y</p:attrName>
                                        </p:attrNameLst>
                                      </p:cBhvr>
                                      <p:tavLst>
                                        <p:tav tm="0">
                                          <p:val>
                                            <p:strVal val="#ppt_y"/>
                                          </p:val>
                                        </p:tav>
                                        <p:tav tm="100000">
                                          <p:val>
                                            <p:strVal val="#ppt_y"/>
                                          </p:val>
                                        </p:tav>
                                      </p:tavLst>
                                    </p:anim>
                                    <p:anim calcmode="lin" valueType="num">
                                      <p:cBhvr>
                                        <p:cTn id="86" dur="500" fill="hold"/>
                                        <p:tgtEl>
                                          <p:spTgt spid="8"/>
                                        </p:tgtEl>
                                        <p:attrNameLst>
                                          <p:attrName>ppt_w</p:attrName>
                                        </p:attrNameLst>
                                      </p:cBhvr>
                                      <p:tavLst>
                                        <p:tav tm="0">
                                          <p:val>
                                            <p:fltVal val="0"/>
                                          </p:val>
                                        </p:tav>
                                        <p:tav tm="100000">
                                          <p:val>
                                            <p:strVal val="#ppt_w"/>
                                          </p:val>
                                        </p:tav>
                                      </p:tavLst>
                                    </p:anim>
                                    <p:anim calcmode="lin" valueType="num">
                                      <p:cBhvr>
                                        <p:cTn id="87"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23984"/>
                                        </p:tgtEl>
                                        <p:attrNameLst>
                                          <p:attrName>style.visibility</p:attrName>
                                        </p:attrNameLst>
                                      </p:cBhvr>
                                      <p:to>
                                        <p:strVal val="visible"/>
                                      </p:to>
                                    </p:set>
                                    <p:animEffect transition="in" filter="wipe(up)">
                                      <p:cBhvr>
                                        <p:cTn id="92" dur="500"/>
                                        <p:tgtEl>
                                          <p:spTgt spid="12398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8"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p:cTn id="97" dur="500" fill="hold"/>
                                        <p:tgtEl>
                                          <p:spTgt spid="9"/>
                                        </p:tgtEl>
                                        <p:attrNameLst>
                                          <p:attrName>ppt_x</p:attrName>
                                        </p:attrNameLst>
                                      </p:cBhvr>
                                      <p:tavLst>
                                        <p:tav tm="0">
                                          <p:val>
                                            <p:strVal val="#ppt_x-#ppt_w/2"/>
                                          </p:val>
                                        </p:tav>
                                        <p:tav tm="100000">
                                          <p:val>
                                            <p:strVal val="#ppt_x"/>
                                          </p:val>
                                        </p:tav>
                                      </p:tavLst>
                                    </p:anim>
                                    <p:anim calcmode="lin" valueType="num">
                                      <p:cBhvr>
                                        <p:cTn id="98" dur="500" fill="hold"/>
                                        <p:tgtEl>
                                          <p:spTgt spid="9"/>
                                        </p:tgtEl>
                                        <p:attrNameLst>
                                          <p:attrName>ppt_y</p:attrName>
                                        </p:attrNameLst>
                                      </p:cBhvr>
                                      <p:tavLst>
                                        <p:tav tm="0">
                                          <p:val>
                                            <p:strVal val="#ppt_y"/>
                                          </p:val>
                                        </p:tav>
                                        <p:tav tm="100000">
                                          <p:val>
                                            <p:strVal val="#ppt_y"/>
                                          </p:val>
                                        </p:tav>
                                      </p:tavLst>
                                    </p:anim>
                                    <p:anim calcmode="lin" valueType="num">
                                      <p:cBhvr>
                                        <p:cTn id="99" dur="500" fill="hold"/>
                                        <p:tgtEl>
                                          <p:spTgt spid="9"/>
                                        </p:tgtEl>
                                        <p:attrNameLst>
                                          <p:attrName>ppt_w</p:attrName>
                                        </p:attrNameLst>
                                      </p:cBhvr>
                                      <p:tavLst>
                                        <p:tav tm="0">
                                          <p:val>
                                            <p:fltVal val="0"/>
                                          </p:val>
                                        </p:tav>
                                        <p:tav tm="100000">
                                          <p:val>
                                            <p:strVal val="#ppt_w"/>
                                          </p:val>
                                        </p:tav>
                                      </p:tavLst>
                                    </p:anim>
                                    <p:anim calcmode="lin" valueType="num">
                                      <p:cBhvr>
                                        <p:cTn id="10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left)">
                                      <p:cBhvr>
                                        <p:cTn id="105" dur="500"/>
                                        <p:tgtEl>
                                          <p:spTgt spid="1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wipe(left)">
                                      <p:cBhvr>
                                        <p:cTn id="1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60" grpId="0" animBg="1"/>
      <p:bldP spid="123964" grpId="0" animBg="1"/>
      <p:bldP spid="123970" grpId="0" animBg="1"/>
      <p:bldP spid="123974" grpId="0" animBg="1"/>
      <p:bldP spid="123980" grpId="0" animBg="1"/>
      <p:bldP spid="1239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574974" y="765569"/>
            <a:ext cx="1970087" cy="519112"/>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CC3300"/>
                </a:solidFill>
                <a:latin typeface="Times New Roman" panose="02020603050405020304" pitchFamily="18" charset="0"/>
                <a:cs typeface="Times New Roman" panose="02020603050405020304" pitchFamily="18" charset="0"/>
              </a:rPr>
              <a:t>存在问题：</a:t>
            </a:r>
          </a:p>
        </p:txBody>
      </p:sp>
      <p:sp>
        <p:nvSpPr>
          <p:cNvPr id="125955" name="Rectangle 3"/>
          <p:cNvSpPr>
            <a:spLocks noChangeArrowheads="1"/>
          </p:cNvSpPr>
          <p:nvPr/>
        </p:nvSpPr>
        <p:spPr bwMode="auto">
          <a:xfrm>
            <a:off x="2249786" y="767156"/>
            <a:ext cx="6389688" cy="1501775"/>
          </a:xfrm>
          <a:prstGeom prst="rect">
            <a:avLst/>
          </a:prstGeom>
          <a:noFill/>
          <a:ln w="28575">
            <a:noFill/>
            <a:miter lim="800000"/>
            <a:headEnd/>
            <a:tailEnd/>
          </a:ln>
          <a:effectLst/>
        </p:spPr>
        <p:txBody>
          <a:bodyPr anchor="ctr">
            <a:spAutoFit/>
          </a:bodyPr>
          <a:lstStyle/>
          <a:p>
            <a:pPr>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时钟脉冲不能过宽，否则出现空翻现象</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即在一个时钟脉冲期间触发器翻转一次以上。</a:t>
            </a:r>
          </a:p>
        </p:txBody>
      </p:sp>
      <p:grpSp>
        <p:nvGrpSpPr>
          <p:cNvPr id="2" name="Group 4"/>
          <p:cNvGrpSpPr>
            <a:grpSpLocks/>
          </p:cNvGrpSpPr>
          <p:nvPr/>
        </p:nvGrpSpPr>
        <p:grpSpPr bwMode="auto">
          <a:xfrm>
            <a:off x="916286" y="2735656"/>
            <a:ext cx="3841750" cy="519113"/>
            <a:chOff x="652" y="1632"/>
            <a:chExt cx="2420" cy="327"/>
          </a:xfrm>
        </p:grpSpPr>
        <p:sp>
          <p:nvSpPr>
            <p:cNvPr id="43016" name="Line 5"/>
            <p:cNvSpPr>
              <a:spLocks noChangeShapeType="1"/>
            </p:cNvSpPr>
            <p:nvPr/>
          </p:nvSpPr>
          <p:spPr bwMode="auto">
            <a:xfrm flipV="1">
              <a:off x="1353" y="1632"/>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3017" name="Line 6"/>
            <p:cNvSpPr>
              <a:spLocks noChangeShapeType="1"/>
            </p:cNvSpPr>
            <p:nvPr/>
          </p:nvSpPr>
          <p:spPr bwMode="auto">
            <a:xfrm>
              <a:off x="2731" y="1632"/>
              <a:ext cx="0" cy="24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3018" name="Group 7"/>
            <p:cNvGrpSpPr>
              <a:grpSpLocks/>
            </p:cNvGrpSpPr>
            <p:nvPr/>
          </p:nvGrpSpPr>
          <p:grpSpPr bwMode="auto">
            <a:xfrm>
              <a:off x="652" y="1632"/>
              <a:ext cx="2420" cy="327"/>
              <a:chOff x="460" y="1488"/>
              <a:chExt cx="2420" cy="327"/>
            </a:xfrm>
          </p:grpSpPr>
          <p:sp>
            <p:nvSpPr>
              <p:cNvPr id="43019" name="Line 8"/>
              <p:cNvSpPr>
                <a:spLocks noChangeShapeType="1"/>
              </p:cNvSpPr>
              <p:nvPr/>
            </p:nvSpPr>
            <p:spPr bwMode="auto">
              <a:xfrm>
                <a:off x="806" y="1728"/>
                <a:ext cx="35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3020" name="Line 9"/>
              <p:cNvSpPr>
                <a:spLocks noChangeShapeType="1"/>
              </p:cNvSpPr>
              <p:nvPr/>
            </p:nvSpPr>
            <p:spPr bwMode="auto">
              <a:xfrm>
                <a:off x="1161" y="1488"/>
                <a:ext cx="1378"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3021" name="Line 10"/>
              <p:cNvSpPr>
                <a:spLocks noChangeShapeType="1"/>
              </p:cNvSpPr>
              <p:nvPr/>
            </p:nvSpPr>
            <p:spPr bwMode="auto">
              <a:xfrm>
                <a:off x="2539" y="1728"/>
                <a:ext cx="341"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3022" name="Rectangle 11"/>
              <p:cNvSpPr>
                <a:spLocks noChangeArrowheads="1"/>
              </p:cNvSpPr>
              <p:nvPr/>
            </p:nvSpPr>
            <p:spPr bwMode="auto">
              <a:xfrm>
                <a:off x="460" y="1488"/>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CC0000"/>
                    </a:solidFill>
                    <a:cs typeface="Times New Roman" panose="02020603050405020304" pitchFamily="18" charset="0"/>
                  </a:rPr>
                  <a:t>CP</a:t>
                </a:r>
                <a:endParaRPr lang="en-US" altLang="zh-CN" sz="3200">
                  <a:solidFill>
                    <a:srgbClr val="CC0000"/>
                  </a:solidFill>
                  <a:cs typeface="Times New Roman" panose="02020603050405020304" pitchFamily="18" charset="0"/>
                </a:endParaRPr>
              </a:p>
            </p:txBody>
          </p:sp>
        </p:grpSp>
      </p:grpSp>
      <p:sp>
        <p:nvSpPr>
          <p:cNvPr id="125964" name="Rectangle 12"/>
          <p:cNvSpPr>
            <a:spLocks noChangeArrowheads="1"/>
          </p:cNvSpPr>
          <p:nvPr/>
        </p:nvSpPr>
        <p:spPr bwMode="auto">
          <a:xfrm>
            <a:off x="719436" y="5158181"/>
            <a:ext cx="6211888" cy="519113"/>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CC3300"/>
                </a:solidFill>
                <a:latin typeface="Times New Roman" panose="02020603050405020304" pitchFamily="18" charset="0"/>
                <a:cs typeface="Times New Roman" panose="02020603050405020304" pitchFamily="18" charset="0"/>
              </a:rPr>
              <a:t>克服办法：采用 </a:t>
            </a:r>
            <a:r>
              <a:rPr lang="en-US" altLang="zh-CN" sz="2800" b="1" i="1">
                <a:solidFill>
                  <a:srgbClr val="CC3300"/>
                </a:solidFill>
                <a:latin typeface="Times New Roman" panose="02020603050405020304" pitchFamily="18" charset="0"/>
                <a:cs typeface="Times New Roman" panose="02020603050405020304" pitchFamily="18" charset="0"/>
              </a:rPr>
              <a:t>JK</a:t>
            </a:r>
            <a:r>
              <a:rPr lang="en-US" altLang="zh-CN" sz="2800" b="1">
                <a:solidFill>
                  <a:srgbClr val="CC3300"/>
                </a:solidFill>
                <a:latin typeface="Times New Roman" panose="02020603050405020304" pitchFamily="18" charset="0"/>
                <a:cs typeface="Times New Roman" panose="02020603050405020304" pitchFamily="18" charset="0"/>
              </a:rPr>
              <a:t> </a:t>
            </a:r>
            <a:r>
              <a:rPr lang="zh-CN" altLang="en-US" sz="2800" b="1">
                <a:solidFill>
                  <a:srgbClr val="CC3300"/>
                </a:solidFill>
                <a:latin typeface="Times New Roman" panose="02020603050405020304" pitchFamily="18" charset="0"/>
                <a:cs typeface="Times New Roman" panose="02020603050405020304" pitchFamily="18" charset="0"/>
              </a:rPr>
              <a:t>触发器或 </a:t>
            </a:r>
            <a:r>
              <a:rPr lang="en-US" altLang="zh-CN" sz="2800" b="1" i="1">
                <a:solidFill>
                  <a:srgbClr val="CC3300"/>
                </a:solidFill>
                <a:latin typeface="Times New Roman" panose="02020603050405020304" pitchFamily="18" charset="0"/>
                <a:cs typeface="Times New Roman" panose="02020603050405020304" pitchFamily="18" charset="0"/>
              </a:rPr>
              <a:t>D</a:t>
            </a:r>
            <a:r>
              <a:rPr lang="en-US" altLang="zh-CN" sz="2800" b="1">
                <a:solidFill>
                  <a:srgbClr val="CC3300"/>
                </a:solidFill>
                <a:latin typeface="Times New Roman" panose="02020603050405020304" pitchFamily="18" charset="0"/>
                <a:cs typeface="Times New Roman" panose="02020603050405020304" pitchFamily="18" charset="0"/>
              </a:rPr>
              <a:t> </a:t>
            </a:r>
            <a:r>
              <a:rPr lang="zh-CN" altLang="en-US" sz="2800" b="1">
                <a:solidFill>
                  <a:srgbClr val="CC3300"/>
                </a:solidFill>
                <a:latin typeface="Times New Roman" panose="02020603050405020304" pitchFamily="18" charset="0"/>
                <a:cs typeface="Times New Roman" panose="02020603050405020304" pitchFamily="18" charset="0"/>
              </a:rPr>
              <a:t>触发器</a:t>
            </a:r>
          </a:p>
        </p:txBody>
      </p:sp>
      <p:pic>
        <p:nvPicPr>
          <p:cNvPr id="126014" name="Picture 62" descr="图片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99" y="3502419"/>
            <a:ext cx="3989387"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27" descr="C:\Users\Administrator\Desktop\图片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1599" y="2216544"/>
            <a:ext cx="2895600"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580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wipe(left)">
                                      <p:cBhvr>
                                        <p:cTn id="7" dur="500"/>
                                        <p:tgtEl>
                                          <p:spTgt spid="125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6014"/>
                                        </p:tgtEl>
                                        <p:attrNameLst>
                                          <p:attrName>style.visibility</p:attrName>
                                        </p:attrNameLst>
                                      </p:cBhvr>
                                      <p:to>
                                        <p:strVal val="visible"/>
                                      </p:to>
                                    </p:set>
                                    <p:animEffect transition="in" filter="wipe(left)">
                                      <p:cBhvr>
                                        <p:cTn id="17" dur="500"/>
                                        <p:tgtEl>
                                          <p:spTgt spid="1260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964"/>
                                        </p:tgtEl>
                                        <p:attrNameLst>
                                          <p:attrName>style.visibility</p:attrName>
                                        </p:attrNameLst>
                                      </p:cBhvr>
                                      <p:to>
                                        <p:strVal val="visible"/>
                                      </p:to>
                                    </p:set>
                                    <p:animEffect transition="in" filter="wipe(left)">
                                      <p:cBhvr>
                                        <p:cTn id="22" dur="500"/>
                                        <p:tgtEl>
                                          <p:spTgt spid="12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P spid="12596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subTitle" idx="1"/>
          </p:nvPr>
        </p:nvSpPr>
        <p:spPr bwMode="auto">
          <a:xfrm>
            <a:off x="353839" y="543963"/>
            <a:ext cx="39624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21.1.2  </a:t>
            </a:r>
            <a:r>
              <a:rPr lang="en-US" altLang="zh-CN" sz="2800" b="1" i="1" smtClean="0">
                <a:solidFill>
                  <a:srgbClr val="000099"/>
                </a:solidFill>
                <a:latin typeface="Times New Roman" panose="02020603050405020304" pitchFamily="18" charset="0"/>
                <a:cs typeface="Times New Roman" panose="02020603050405020304" pitchFamily="18" charset="0"/>
              </a:rPr>
              <a:t>JK</a:t>
            </a:r>
            <a:r>
              <a:rPr lang="zh-CN" altLang="en-US" sz="2800" b="1" smtClean="0">
                <a:solidFill>
                  <a:srgbClr val="000099"/>
                </a:solidFill>
                <a:latin typeface="Times New Roman" panose="02020603050405020304" pitchFamily="18" charset="0"/>
                <a:cs typeface="Times New Roman" panose="02020603050405020304" pitchFamily="18" charset="0"/>
              </a:rPr>
              <a:t>触发器</a:t>
            </a:r>
          </a:p>
        </p:txBody>
      </p:sp>
      <p:sp>
        <p:nvSpPr>
          <p:cNvPr id="128003" name="Text Box 3"/>
          <p:cNvSpPr txBox="1">
            <a:spLocks noChangeArrowheads="1"/>
          </p:cNvSpPr>
          <p:nvPr/>
        </p:nvSpPr>
        <p:spPr bwMode="auto">
          <a:xfrm>
            <a:off x="353839" y="1091651"/>
            <a:ext cx="2362200" cy="519112"/>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sp>
        <p:nvSpPr>
          <p:cNvPr id="128004" name="Text Box 4" descr="40%"/>
          <p:cNvSpPr txBox="1">
            <a:spLocks noChangeArrowheads="1"/>
          </p:cNvSpPr>
          <p:nvPr/>
        </p:nvSpPr>
        <p:spPr bwMode="auto">
          <a:xfrm>
            <a:off x="650702" y="1943672"/>
            <a:ext cx="1806575" cy="523220"/>
          </a:xfrm>
          <a:prstGeom prst="rect">
            <a:avLst/>
          </a:prstGeom>
          <a:pattFill prst="pct40">
            <a:fgClr>
              <a:srgbClr val="00FF00"/>
            </a:fgClr>
            <a:bgClr>
              <a:srgbClr val="FFFFFF"/>
            </a:bgClr>
          </a:pattFill>
          <a:ln w="28575">
            <a:solidFill>
              <a:schemeClr val="accent1"/>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从触发器</a:t>
            </a:r>
            <a:endParaRPr lang="zh-CN" altLang="en-US" sz="2800">
              <a:cs typeface="Times New Roman" panose="02020603050405020304" pitchFamily="18" charset="0"/>
            </a:endParaRPr>
          </a:p>
        </p:txBody>
      </p:sp>
      <p:sp>
        <p:nvSpPr>
          <p:cNvPr id="128005" name="Text Box 5" descr="40%"/>
          <p:cNvSpPr txBox="1">
            <a:spLocks noChangeArrowheads="1"/>
          </p:cNvSpPr>
          <p:nvPr/>
        </p:nvSpPr>
        <p:spPr bwMode="auto">
          <a:xfrm>
            <a:off x="650702" y="4061397"/>
            <a:ext cx="1806575" cy="523220"/>
          </a:xfrm>
          <a:prstGeom prst="rect">
            <a:avLst/>
          </a:prstGeom>
          <a:pattFill prst="pct40">
            <a:fgClr>
              <a:srgbClr val="FFFF00"/>
            </a:fgClr>
            <a:bgClr>
              <a:srgbClr val="FFFFFF"/>
            </a:bgClr>
          </a:pattFill>
          <a:ln w="28575">
            <a:solidFill>
              <a:srgbClr val="000099"/>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主触发器</a:t>
            </a:r>
          </a:p>
        </p:txBody>
      </p:sp>
      <p:sp>
        <p:nvSpPr>
          <p:cNvPr id="128006" name="Text Box 6"/>
          <p:cNvSpPr txBox="1">
            <a:spLocks noChangeArrowheads="1"/>
          </p:cNvSpPr>
          <p:nvPr/>
        </p:nvSpPr>
        <p:spPr bwMode="auto">
          <a:xfrm>
            <a:off x="2652539" y="2900110"/>
            <a:ext cx="439738" cy="923330"/>
          </a:xfrm>
          <a:prstGeom prst="rect">
            <a:avLst/>
          </a:prstGeom>
          <a:solidFill>
            <a:srgbClr val="FFFFCC"/>
          </a:solidFill>
          <a:ln w="28575">
            <a:solidFill>
              <a:srgbClr val="FF3300"/>
            </a:solidFill>
            <a:miter lim="800000"/>
            <a:headEnd/>
            <a:tailEnd/>
          </a:ln>
          <a:effectLst/>
        </p:spPr>
        <p:txBody>
          <a:bodyPr anchor="ctr">
            <a:spAutoFit/>
          </a:bodyPr>
          <a:lstStyle/>
          <a:p>
            <a:pPr algn="ctr">
              <a:spcBef>
                <a:spcPct val="50000"/>
              </a:spcBef>
              <a:defRPr/>
            </a:pPr>
            <a:r>
              <a:rPr lang="zh-CN" altLang="en-US" b="1">
                <a:solidFill>
                  <a:schemeClr val="tx2"/>
                </a:solidFill>
                <a:latin typeface="Times New Roman" panose="02020603050405020304" pitchFamily="18" charset="0"/>
                <a:cs typeface="Times New Roman" panose="02020603050405020304" pitchFamily="18" charset="0"/>
              </a:rPr>
              <a:t>反馈线</a:t>
            </a:r>
          </a:p>
        </p:txBody>
      </p:sp>
      <p:grpSp>
        <p:nvGrpSpPr>
          <p:cNvPr id="2" name="Group 7"/>
          <p:cNvGrpSpPr>
            <a:grpSpLocks/>
          </p:cNvGrpSpPr>
          <p:nvPr/>
        </p:nvGrpSpPr>
        <p:grpSpPr bwMode="auto">
          <a:xfrm>
            <a:off x="4449589" y="3210963"/>
            <a:ext cx="955675" cy="3276600"/>
            <a:chOff x="2764" y="1872"/>
            <a:chExt cx="602" cy="2064"/>
          </a:xfrm>
        </p:grpSpPr>
        <p:sp>
          <p:nvSpPr>
            <p:cNvPr id="3105" name="Oval 8"/>
            <p:cNvSpPr>
              <a:spLocks noChangeArrowheads="1"/>
            </p:cNvSpPr>
            <p:nvPr/>
          </p:nvSpPr>
          <p:spPr bwMode="auto">
            <a:xfrm>
              <a:off x="2928" y="1872"/>
              <a:ext cx="336" cy="33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06" name="Oval 9"/>
            <p:cNvSpPr>
              <a:spLocks noChangeArrowheads="1"/>
            </p:cNvSpPr>
            <p:nvPr/>
          </p:nvSpPr>
          <p:spPr bwMode="auto">
            <a:xfrm>
              <a:off x="2832" y="3600"/>
              <a:ext cx="336" cy="33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3107" name="Group 10"/>
            <p:cNvGrpSpPr>
              <a:grpSpLocks/>
            </p:cNvGrpSpPr>
            <p:nvPr/>
          </p:nvGrpSpPr>
          <p:grpSpPr bwMode="auto">
            <a:xfrm>
              <a:off x="2908" y="1872"/>
              <a:ext cx="458" cy="327"/>
              <a:chOff x="658" y="1824"/>
              <a:chExt cx="458" cy="327"/>
            </a:xfrm>
          </p:grpSpPr>
          <p:sp>
            <p:nvSpPr>
              <p:cNvPr id="3109" name="Rectangle 11"/>
              <p:cNvSpPr>
                <a:spLocks noChangeArrowheads="1"/>
              </p:cNvSpPr>
              <p:nvPr/>
            </p:nvSpPr>
            <p:spPr bwMode="auto">
              <a:xfrm>
                <a:off x="658" y="1824"/>
                <a:ext cx="4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cs typeface="Times New Roman" panose="02020603050405020304" pitchFamily="18" charset="0"/>
                  </a:rPr>
                  <a:t>CP</a:t>
                </a:r>
                <a:r>
                  <a:rPr lang="en-US" altLang="zh-CN" sz="2800">
                    <a:ea typeface="楷体_GB2312" pitchFamily="49" charset="-122"/>
                    <a:cs typeface="Times New Roman" panose="02020603050405020304" pitchFamily="18" charset="0"/>
                  </a:rPr>
                  <a:t> </a:t>
                </a:r>
              </a:p>
            </p:txBody>
          </p:sp>
          <p:sp>
            <p:nvSpPr>
              <p:cNvPr id="3110" name="Line 12"/>
              <p:cNvSpPr>
                <a:spLocks noChangeShapeType="1"/>
              </p:cNvSpPr>
              <p:nvPr/>
            </p:nvSpPr>
            <p:spPr bwMode="auto">
              <a:xfrm>
                <a:off x="776" y="1872"/>
                <a:ext cx="1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3108" name="Rectangle 13"/>
            <p:cNvSpPr>
              <a:spLocks noChangeArrowheads="1"/>
            </p:cNvSpPr>
            <p:nvPr/>
          </p:nvSpPr>
          <p:spPr bwMode="auto">
            <a:xfrm>
              <a:off x="2764" y="3600"/>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ea typeface="楷体_GB2312" pitchFamily="49" charset="-122"/>
                  <a:cs typeface="Times New Roman" panose="02020603050405020304" pitchFamily="18" charset="0"/>
                </a:rPr>
                <a:t>CP</a:t>
              </a:r>
            </a:p>
          </p:txBody>
        </p:sp>
      </p:grpSp>
      <p:graphicFrame>
        <p:nvGraphicFramePr>
          <p:cNvPr id="128014" name="Object 14"/>
          <p:cNvGraphicFramePr>
            <a:graphicFrameLocks noChangeAspect="1"/>
          </p:cNvGraphicFramePr>
          <p:nvPr>
            <p:extLst/>
          </p:nvPr>
        </p:nvGraphicFramePr>
        <p:xfrm>
          <a:off x="734839" y="4811163"/>
          <a:ext cx="1719263" cy="1219200"/>
        </p:xfrm>
        <a:graphic>
          <a:graphicData uri="http://schemas.openxmlformats.org/presentationml/2006/ole">
            <mc:AlternateContent xmlns:mc="http://schemas.openxmlformats.org/markup-compatibility/2006">
              <mc:Choice xmlns:v="urn:schemas-microsoft-com:vml" Requires="v">
                <p:oleObj spid="_x0000_s3075" name="公式" r:id="rId4" imgW="583920" imgH="457200" progId="Equation.3">
                  <p:embed/>
                </p:oleObj>
              </mc:Choice>
              <mc:Fallback>
                <p:oleObj name="公式" r:id="rId4" imgW="5839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39" y="4811163"/>
                        <a:ext cx="171926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5"/>
          <p:cNvGrpSpPr>
            <a:grpSpLocks/>
          </p:cNvGrpSpPr>
          <p:nvPr/>
        </p:nvGrpSpPr>
        <p:grpSpPr bwMode="auto">
          <a:xfrm>
            <a:off x="4973464" y="3210963"/>
            <a:ext cx="2708275" cy="2971800"/>
            <a:chOff x="3094" y="1872"/>
            <a:chExt cx="1706" cy="1872"/>
          </a:xfrm>
        </p:grpSpPr>
        <p:sp>
          <p:nvSpPr>
            <p:cNvPr id="3097" name="Line 16"/>
            <p:cNvSpPr>
              <a:spLocks noChangeShapeType="1"/>
            </p:cNvSpPr>
            <p:nvPr/>
          </p:nvSpPr>
          <p:spPr bwMode="auto">
            <a:xfrm>
              <a:off x="3094" y="1872"/>
              <a:ext cx="151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8" name="Line 17"/>
            <p:cNvSpPr>
              <a:spLocks noChangeShapeType="1"/>
            </p:cNvSpPr>
            <p:nvPr/>
          </p:nvSpPr>
          <p:spPr bwMode="auto">
            <a:xfrm>
              <a:off x="4608" y="1872"/>
              <a:ext cx="0" cy="48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9" name="Oval 18"/>
            <p:cNvSpPr>
              <a:spLocks noChangeArrowheads="1"/>
            </p:cNvSpPr>
            <p:nvPr/>
          </p:nvSpPr>
          <p:spPr bwMode="auto">
            <a:xfrm>
              <a:off x="4560" y="2352"/>
              <a:ext cx="96" cy="96"/>
            </a:xfrm>
            <a:prstGeom prst="ellipse">
              <a:avLst/>
            </a:prstGeom>
            <a:solidFill>
              <a:srgbClr val="FFFFFF"/>
            </a:solidFill>
            <a:ln w="28575">
              <a:solidFill>
                <a:srgbClr val="000099"/>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00" name="Rectangle 19"/>
            <p:cNvSpPr>
              <a:spLocks noChangeArrowheads="1"/>
            </p:cNvSpPr>
            <p:nvPr/>
          </p:nvSpPr>
          <p:spPr bwMode="auto">
            <a:xfrm>
              <a:off x="4416" y="2448"/>
              <a:ext cx="384" cy="384"/>
            </a:xfrm>
            <a:prstGeom prst="rect">
              <a:avLst/>
            </a:prstGeom>
            <a:solidFill>
              <a:srgbClr val="FFFFFF"/>
            </a:solidFill>
            <a:ln w="28575">
              <a:solidFill>
                <a:srgbClr val="000099"/>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01" name="Line 20"/>
            <p:cNvSpPr>
              <a:spLocks noChangeShapeType="1"/>
            </p:cNvSpPr>
            <p:nvPr/>
          </p:nvSpPr>
          <p:spPr bwMode="auto">
            <a:xfrm>
              <a:off x="3094" y="3648"/>
              <a:ext cx="151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02" name="Line 21"/>
            <p:cNvSpPr>
              <a:spLocks noChangeShapeType="1"/>
            </p:cNvSpPr>
            <p:nvPr/>
          </p:nvSpPr>
          <p:spPr bwMode="auto">
            <a:xfrm flipV="1">
              <a:off x="4608" y="2832"/>
              <a:ext cx="0" cy="81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103" name="Text Box 22"/>
            <p:cNvSpPr txBox="1">
              <a:spLocks noChangeArrowheads="1"/>
            </p:cNvSpPr>
            <p:nvPr/>
          </p:nvSpPr>
          <p:spPr bwMode="auto">
            <a:xfrm>
              <a:off x="4506" y="246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3104" name="Line 23"/>
            <p:cNvSpPr>
              <a:spLocks noChangeShapeType="1"/>
            </p:cNvSpPr>
            <p:nvPr/>
          </p:nvSpPr>
          <p:spPr bwMode="auto">
            <a:xfrm>
              <a:off x="3094" y="3168"/>
              <a:ext cx="0" cy="57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 name="Group 24"/>
          <p:cNvGrpSpPr>
            <a:grpSpLocks/>
          </p:cNvGrpSpPr>
          <p:nvPr/>
        </p:nvGrpSpPr>
        <p:grpSpPr bwMode="auto">
          <a:xfrm>
            <a:off x="4786139" y="1001163"/>
            <a:ext cx="4102100" cy="4953000"/>
            <a:chOff x="2976" y="480"/>
            <a:chExt cx="2584" cy="3120"/>
          </a:xfrm>
        </p:grpSpPr>
        <p:sp>
          <p:nvSpPr>
            <p:cNvPr id="3094" name="Text Box 25"/>
            <p:cNvSpPr txBox="1">
              <a:spLocks noChangeArrowheads="1"/>
            </p:cNvSpPr>
            <p:nvPr/>
          </p:nvSpPr>
          <p:spPr bwMode="auto">
            <a:xfrm>
              <a:off x="4704" y="480"/>
              <a:ext cx="856" cy="1690"/>
            </a:xfrm>
            <a:prstGeom prst="rect">
              <a:avLst/>
            </a:prstGeom>
            <a:gradFill rotWithShape="0">
              <a:gsLst>
                <a:gs pos="0">
                  <a:schemeClr val="bg1"/>
                </a:gs>
                <a:gs pos="100000">
                  <a:srgbClr val="FFCCFF"/>
                </a:gs>
              </a:gsLst>
              <a:lin ang="5400000" scaled="1"/>
            </a:gradFill>
            <a:ln w="28575">
              <a:solidFill>
                <a:schemeClr val="accent2"/>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互补时钟控制主、从触发器不能同时翻转</a:t>
              </a:r>
            </a:p>
          </p:txBody>
        </p:sp>
        <p:sp>
          <p:nvSpPr>
            <p:cNvPr id="3095" name="Line 26"/>
            <p:cNvSpPr>
              <a:spLocks noChangeShapeType="1"/>
            </p:cNvSpPr>
            <p:nvPr/>
          </p:nvSpPr>
          <p:spPr bwMode="auto">
            <a:xfrm flipV="1">
              <a:off x="2976" y="1632"/>
              <a:ext cx="1728" cy="196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6" name="Line 27"/>
            <p:cNvSpPr>
              <a:spLocks noChangeShapeType="1"/>
            </p:cNvSpPr>
            <p:nvPr/>
          </p:nvSpPr>
          <p:spPr bwMode="auto">
            <a:xfrm flipV="1">
              <a:off x="3264" y="1344"/>
              <a:ext cx="1440" cy="672"/>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 name="Group 104"/>
          <p:cNvGrpSpPr>
            <a:grpSpLocks/>
          </p:cNvGrpSpPr>
          <p:nvPr/>
        </p:nvGrpSpPr>
        <p:grpSpPr bwMode="auto">
          <a:xfrm>
            <a:off x="3185939" y="1077363"/>
            <a:ext cx="3657600" cy="4419600"/>
            <a:chOff x="2024" y="576"/>
            <a:chExt cx="2304" cy="2784"/>
          </a:xfrm>
        </p:grpSpPr>
        <p:sp>
          <p:nvSpPr>
            <p:cNvPr id="3086" name="Line 105"/>
            <p:cNvSpPr>
              <a:spLocks noChangeShapeType="1"/>
            </p:cNvSpPr>
            <p:nvPr/>
          </p:nvSpPr>
          <p:spPr bwMode="auto">
            <a:xfrm flipV="1">
              <a:off x="2024" y="672"/>
              <a:ext cx="1584"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87" name="Line 106"/>
            <p:cNvSpPr>
              <a:spLocks noChangeShapeType="1"/>
            </p:cNvSpPr>
            <p:nvPr/>
          </p:nvSpPr>
          <p:spPr bwMode="auto">
            <a:xfrm>
              <a:off x="2024" y="672"/>
              <a:ext cx="0" cy="2688"/>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88" name="Line 107"/>
            <p:cNvSpPr>
              <a:spLocks noChangeShapeType="1"/>
            </p:cNvSpPr>
            <p:nvPr/>
          </p:nvSpPr>
          <p:spPr bwMode="auto">
            <a:xfrm flipV="1">
              <a:off x="2024" y="3360"/>
              <a:ext cx="624"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89" name="Line 108"/>
            <p:cNvSpPr>
              <a:spLocks noChangeShapeType="1"/>
            </p:cNvSpPr>
            <p:nvPr/>
          </p:nvSpPr>
          <p:spPr bwMode="auto">
            <a:xfrm flipV="1">
              <a:off x="2648" y="3143"/>
              <a:ext cx="0" cy="21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0" name="Line 109"/>
            <p:cNvSpPr>
              <a:spLocks noChangeShapeType="1"/>
            </p:cNvSpPr>
            <p:nvPr/>
          </p:nvSpPr>
          <p:spPr bwMode="auto">
            <a:xfrm>
              <a:off x="2696" y="576"/>
              <a:ext cx="1632"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1" name="Line 110"/>
            <p:cNvSpPr>
              <a:spLocks noChangeShapeType="1"/>
            </p:cNvSpPr>
            <p:nvPr/>
          </p:nvSpPr>
          <p:spPr bwMode="auto">
            <a:xfrm>
              <a:off x="4328" y="576"/>
              <a:ext cx="0" cy="2784"/>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2" name="Line 111"/>
            <p:cNvSpPr>
              <a:spLocks noChangeShapeType="1"/>
            </p:cNvSpPr>
            <p:nvPr/>
          </p:nvSpPr>
          <p:spPr bwMode="auto">
            <a:xfrm flipV="1">
              <a:off x="3656" y="3360"/>
              <a:ext cx="672"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093" name="Line 112"/>
            <p:cNvSpPr>
              <a:spLocks noChangeShapeType="1"/>
            </p:cNvSpPr>
            <p:nvPr/>
          </p:nvSpPr>
          <p:spPr bwMode="auto">
            <a:xfrm flipV="1">
              <a:off x="3656" y="3143"/>
              <a:ext cx="0" cy="21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128113" name="Picture 113" descr="图片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6127" y="423313"/>
            <a:ext cx="3443287"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114" name="Picture 114" descr="图片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92314" y="2871238"/>
            <a:ext cx="32416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9384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8003"/>
                                        </p:tgtEl>
                                        <p:attrNameLst>
                                          <p:attrName>style.visibility</p:attrName>
                                        </p:attrNameLst>
                                      </p:cBhvr>
                                      <p:to>
                                        <p:strVal val="visible"/>
                                      </p:to>
                                    </p:set>
                                    <p:animEffect transition="in" filter="blinds(vertical)">
                                      <p:cBhvr>
                                        <p:cTn id="7" dur="500"/>
                                        <p:tgtEl>
                                          <p:spTgt spid="1280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8004"/>
                                        </p:tgtEl>
                                        <p:attrNameLst>
                                          <p:attrName>style.visibility</p:attrName>
                                        </p:attrNameLst>
                                      </p:cBhvr>
                                      <p:to>
                                        <p:strVal val="visible"/>
                                      </p:to>
                                    </p:set>
                                    <p:animEffect transition="in" filter="blinds(horizontal)">
                                      <p:cBhvr>
                                        <p:cTn id="12" dur="500"/>
                                        <p:tgtEl>
                                          <p:spTgt spid="1280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8113"/>
                                        </p:tgtEl>
                                        <p:attrNameLst>
                                          <p:attrName>style.visibility</p:attrName>
                                        </p:attrNameLst>
                                      </p:cBhvr>
                                      <p:to>
                                        <p:strVal val="visible"/>
                                      </p:to>
                                    </p:set>
                                    <p:animEffect transition="in" filter="wipe(left)">
                                      <p:cBhvr>
                                        <p:cTn id="17" dur="1000"/>
                                        <p:tgtEl>
                                          <p:spTgt spid="1281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8114"/>
                                        </p:tgtEl>
                                        <p:attrNameLst>
                                          <p:attrName>style.visibility</p:attrName>
                                        </p:attrNameLst>
                                      </p:cBhvr>
                                      <p:to>
                                        <p:strVal val="visible"/>
                                      </p:to>
                                    </p:set>
                                    <p:animEffect transition="in" filter="wipe(down)">
                                      <p:cBhvr>
                                        <p:cTn id="22" dur="500"/>
                                        <p:tgtEl>
                                          <p:spTgt spid="1281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8005"/>
                                        </p:tgtEl>
                                        <p:attrNameLst>
                                          <p:attrName>style.visibility</p:attrName>
                                        </p:attrNameLst>
                                      </p:cBhvr>
                                      <p:to>
                                        <p:strVal val="visible"/>
                                      </p:to>
                                    </p:set>
                                    <p:animEffect transition="in" filter="blinds(horizontal)">
                                      <p:cBhvr>
                                        <p:cTn id="27" dur="500"/>
                                        <p:tgtEl>
                                          <p:spTgt spid="1280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28014"/>
                                        </p:tgtEl>
                                        <p:attrNameLst>
                                          <p:attrName>style.visibility</p:attrName>
                                        </p:attrNameLst>
                                      </p:cBhvr>
                                      <p:to>
                                        <p:strVal val="visible"/>
                                      </p:to>
                                    </p:set>
                                    <p:animEffect transition="in" filter="wipe(up)">
                                      <p:cBhvr>
                                        <p:cTn id="32" dur="500"/>
                                        <p:tgtEl>
                                          <p:spTgt spid="1280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500"/>
                                        <p:tgtEl>
                                          <p:spTgt spid="6"/>
                                        </p:tgtEl>
                                      </p:cBhvr>
                                    </p:animEffect>
                                  </p:childTnLst>
                                </p:cTn>
                              </p:par>
                            </p:childTnLst>
                          </p:cTn>
                        </p:par>
                        <p:par>
                          <p:cTn id="38" fill="hold" nodeType="after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128006"/>
                                        </p:tgtEl>
                                        <p:attrNameLst>
                                          <p:attrName>style.visibility</p:attrName>
                                        </p:attrNameLst>
                                      </p:cBhvr>
                                      <p:to>
                                        <p:strVal val="visible"/>
                                      </p:to>
                                    </p:set>
                                    <p:animEffect transition="in" filter="blinds(horizontal)">
                                      <p:cBhvr>
                                        <p:cTn id="41" dur="500"/>
                                        <p:tgtEl>
                                          <p:spTgt spid="12800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autoUpdateAnimBg="0"/>
      <p:bldP spid="128004" grpId="0" animBg="1" autoUpdateAnimBg="0"/>
      <p:bldP spid="128005" grpId="0" animBg="1" autoUpdateAnimBg="0"/>
      <p:bldP spid="12800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590775" y="697954"/>
            <a:ext cx="1988045" cy="523220"/>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工作原理</a:t>
            </a:r>
          </a:p>
        </p:txBody>
      </p:sp>
      <p:sp>
        <p:nvSpPr>
          <p:cNvPr id="130051" name="Text Box 3" descr="40%"/>
          <p:cNvSpPr txBox="1">
            <a:spLocks noChangeArrowheads="1"/>
          </p:cNvSpPr>
          <p:nvPr/>
        </p:nvSpPr>
        <p:spPr bwMode="auto">
          <a:xfrm>
            <a:off x="714847" y="3987253"/>
            <a:ext cx="2495550" cy="523220"/>
          </a:xfrm>
          <a:prstGeom prst="rect">
            <a:avLst/>
          </a:prstGeom>
          <a:pattFill prst="pct40">
            <a:fgClr>
              <a:srgbClr val="FFFF00"/>
            </a:fgClr>
            <a:bgClr>
              <a:srgbClr val="FFFFFF"/>
            </a:bgClr>
          </a:pattFill>
          <a:ln w="28575">
            <a:solidFill>
              <a:srgbClr val="000099"/>
            </a:solidFill>
            <a:miter lim="800000"/>
            <a:headEnd/>
            <a:tailEnd/>
          </a:ln>
          <a:effectLst/>
        </p:spPr>
        <p:txBody>
          <a:bodyPr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主触发器打开</a:t>
            </a:r>
          </a:p>
        </p:txBody>
      </p:sp>
      <p:sp>
        <p:nvSpPr>
          <p:cNvPr id="130052" name="Text Box 4"/>
          <p:cNvSpPr txBox="1">
            <a:spLocks noChangeArrowheads="1"/>
          </p:cNvSpPr>
          <p:nvPr/>
        </p:nvSpPr>
        <p:spPr bwMode="auto">
          <a:xfrm>
            <a:off x="524347" y="4724320"/>
            <a:ext cx="2895600" cy="1373187"/>
          </a:xfrm>
          <a:prstGeom prst="rect">
            <a:avLst/>
          </a:prstGeom>
          <a:noFill/>
          <a:ln w="28575">
            <a:noFill/>
            <a:miter lim="800000"/>
            <a:headEnd/>
            <a:tailEnd/>
          </a:ln>
          <a:effectLst/>
        </p:spPr>
        <p:txBody>
          <a:bodyPr anchor="ctr">
            <a:spAutoFit/>
          </a:bodyPr>
          <a:lstStyle/>
          <a:p>
            <a:pP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主触发器</a:t>
            </a:r>
            <a:r>
              <a:rPr lang="zh-CN" altLang="en-US" sz="2800" b="1">
                <a:solidFill>
                  <a:srgbClr val="006600"/>
                </a:solidFill>
                <a:latin typeface="Times New Roman" panose="02020603050405020304" pitchFamily="18" charset="0"/>
                <a:cs typeface="Times New Roman" panose="02020603050405020304" pitchFamily="18" charset="0"/>
              </a:rPr>
              <a:t>状态由</a:t>
            </a:r>
            <a:r>
              <a:rPr lang="en-US" altLang="zh-CN" sz="2800" b="1" i="1">
                <a:solidFill>
                  <a:srgbClr val="006600"/>
                </a:solidFill>
                <a:latin typeface="Times New Roman" panose="02020603050405020304" pitchFamily="18" charset="0"/>
                <a:cs typeface="Times New Roman" panose="02020603050405020304" pitchFamily="18" charset="0"/>
              </a:rPr>
              <a:t>J</a:t>
            </a:r>
            <a:r>
              <a:rPr lang="zh-CN" altLang="en-US" sz="2800" b="1">
                <a:solidFill>
                  <a:srgbClr val="006600"/>
                </a:solidFill>
                <a:latin typeface="Times New Roman" panose="02020603050405020304" pitchFamily="18" charset="0"/>
                <a:cs typeface="Times New Roman" panose="02020603050405020304" pitchFamily="18" charset="0"/>
              </a:rPr>
              <a:t>、</a:t>
            </a:r>
            <a:r>
              <a:rPr lang="en-US" altLang="zh-CN" sz="2800" b="1" i="1">
                <a:solidFill>
                  <a:srgbClr val="006600"/>
                </a:solidFill>
                <a:latin typeface="Times New Roman" panose="02020603050405020304" pitchFamily="18" charset="0"/>
                <a:cs typeface="Times New Roman" panose="02020603050405020304" pitchFamily="18" charset="0"/>
              </a:rPr>
              <a:t>K</a:t>
            </a:r>
            <a:r>
              <a:rPr lang="zh-CN" altLang="en-US" sz="2800" b="1">
                <a:solidFill>
                  <a:srgbClr val="006600"/>
                </a:solidFill>
                <a:latin typeface="Times New Roman" panose="02020603050405020304" pitchFamily="18" charset="0"/>
                <a:cs typeface="Times New Roman" panose="02020603050405020304" pitchFamily="18" charset="0"/>
              </a:rPr>
              <a:t>决定，接收信号并暂存。</a:t>
            </a:r>
          </a:p>
        </p:txBody>
      </p:sp>
      <p:sp>
        <p:nvSpPr>
          <p:cNvPr id="130053" name="Text Box 5" descr="40%"/>
          <p:cNvSpPr txBox="1">
            <a:spLocks noChangeArrowheads="1"/>
          </p:cNvSpPr>
          <p:nvPr/>
        </p:nvSpPr>
        <p:spPr bwMode="auto">
          <a:xfrm>
            <a:off x="676747" y="1993353"/>
            <a:ext cx="2590800" cy="523220"/>
          </a:xfrm>
          <a:prstGeom prst="rect">
            <a:avLst/>
          </a:prstGeom>
          <a:pattFill prst="pct40">
            <a:fgClr>
              <a:srgbClr val="00FF00"/>
            </a:fgClr>
            <a:bgClr>
              <a:srgbClr val="FFFFFF"/>
            </a:bgClr>
          </a:pattFill>
          <a:ln w="28575">
            <a:solidFill>
              <a:schemeClr val="accent1"/>
            </a:solidFill>
            <a:miter lim="800000"/>
            <a:headEnd/>
            <a:tailEnd/>
          </a:ln>
          <a:effectLst/>
        </p:spPr>
        <p:txBody>
          <a:bodyPr anchor="ctr">
            <a:spAutoFit/>
          </a:bodyPr>
          <a:lstStyle/>
          <a:p>
            <a:pPr algn="ctr">
              <a:spcBef>
                <a:spcPct val="50000"/>
              </a:spcBef>
              <a:defRPr/>
            </a:pPr>
            <a:r>
              <a:rPr lang="zh-CN" altLang="en-US" sz="2800" b="1">
                <a:solidFill>
                  <a:schemeClr val="accent2"/>
                </a:solidFill>
                <a:latin typeface="Times New Roman" panose="02020603050405020304" pitchFamily="18" charset="0"/>
                <a:cs typeface="Times New Roman" panose="02020603050405020304" pitchFamily="18" charset="0"/>
              </a:rPr>
              <a:t>从触发器封锁</a:t>
            </a:r>
            <a:endParaRPr lang="zh-CN" altLang="en-US" sz="2800" b="1">
              <a:latin typeface="Times New Roman" panose="02020603050405020304" pitchFamily="18" charset="0"/>
              <a:cs typeface="Times New Roman" panose="02020603050405020304" pitchFamily="18" charset="0"/>
            </a:endParaRPr>
          </a:p>
        </p:txBody>
      </p:sp>
      <p:sp>
        <p:nvSpPr>
          <p:cNvPr id="130054" name="Rectangle 6"/>
          <p:cNvSpPr>
            <a:spLocks noChangeArrowheads="1"/>
          </p:cNvSpPr>
          <p:nvPr/>
        </p:nvSpPr>
        <p:spPr bwMode="auto">
          <a:xfrm>
            <a:off x="524347" y="2635170"/>
            <a:ext cx="3048000" cy="946150"/>
          </a:xfrm>
          <a:prstGeom prst="rect">
            <a:avLst/>
          </a:prstGeom>
          <a:noFill/>
          <a:ln w="28575">
            <a:noFill/>
            <a:miter lim="800000"/>
            <a:headEnd/>
            <a:tailEnd/>
          </a:ln>
          <a:effectLst/>
        </p:spPr>
        <p:txBody>
          <a:bodyPr anchor="ctr">
            <a:spAutoFit/>
          </a:bodyPr>
          <a:lstStyle/>
          <a:p>
            <a:pPr>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从触发器</a:t>
            </a:r>
            <a:r>
              <a:rPr lang="zh-CN" altLang="en-US" sz="2800" b="1">
                <a:solidFill>
                  <a:srgbClr val="006600"/>
                </a:solidFill>
                <a:latin typeface="Times New Roman" panose="02020603050405020304" pitchFamily="18" charset="0"/>
                <a:cs typeface="Times New Roman" panose="02020603050405020304" pitchFamily="18" charset="0"/>
              </a:rPr>
              <a:t>状态保持不变。</a:t>
            </a:r>
          </a:p>
        </p:txBody>
      </p:sp>
      <p:grpSp>
        <p:nvGrpSpPr>
          <p:cNvPr id="2" name="Group 7"/>
          <p:cNvGrpSpPr>
            <a:grpSpLocks/>
          </p:cNvGrpSpPr>
          <p:nvPr/>
        </p:nvGrpSpPr>
        <p:grpSpPr bwMode="auto">
          <a:xfrm>
            <a:off x="1743547" y="1066720"/>
            <a:ext cx="990600" cy="838200"/>
            <a:chOff x="3264" y="3600"/>
            <a:chExt cx="624" cy="528"/>
          </a:xfrm>
        </p:grpSpPr>
        <p:grpSp>
          <p:nvGrpSpPr>
            <p:cNvPr id="44049" name="Group 8"/>
            <p:cNvGrpSpPr>
              <a:grpSpLocks/>
            </p:cNvGrpSpPr>
            <p:nvPr/>
          </p:nvGrpSpPr>
          <p:grpSpPr bwMode="auto">
            <a:xfrm>
              <a:off x="3264" y="3840"/>
              <a:ext cx="624" cy="288"/>
              <a:chOff x="3264" y="3744"/>
              <a:chExt cx="624" cy="288"/>
            </a:xfrm>
          </p:grpSpPr>
          <p:sp>
            <p:nvSpPr>
              <p:cNvPr id="44051" name="Line 9"/>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52" name="Text Box 10"/>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4053" name="Line 11"/>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54" name="Line 12"/>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55" name="Line 13"/>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44050" name="Text Box 14"/>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sp>
        <p:nvSpPr>
          <p:cNvPr id="130063" name="Rectangle 15"/>
          <p:cNvSpPr>
            <a:spLocks noChangeArrowheads="1"/>
          </p:cNvSpPr>
          <p:nvPr/>
        </p:nvSpPr>
        <p:spPr bwMode="auto">
          <a:xfrm>
            <a:off x="1175921" y="1369466"/>
            <a:ext cx="643126" cy="523220"/>
          </a:xfrm>
          <a:prstGeom prst="rect">
            <a:avLst/>
          </a:prstGeom>
          <a:noFill/>
          <a:ln w="28575">
            <a:noFill/>
            <a:miter lim="800000"/>
            <a:headEnd/>
            <a:tailEnd/>
          </a:ln>
          <a:effectLst/>
        </p:spPr>
        <p:txBody>
          <a:bodyPr wrap="none" anchor="ctr">
            <a:spAutoFit/>
          </a:bodyPr>
          <a:lstStyle/>
          <a:p>
            <a:pPr algn="ctr" eaLnBrk="0" hangingPunct="0">
              <a:spcBef>
                <a:spcPct val="50000"/>
              </a:spcBef>
              <a:defRPr/>
            </a:pPr>
            <a:r>
              <a:rPr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CP</a:t>
            </a:r>
            <a:endPar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grpSp>
        <p:nvGrpSpPr>
          <p:cNvPr id="4" name="Group 109"/>
          <p:cNvGrpSpPr>
            <a:grpSpLocks/>
          </p:cNvGrpSpPr>
          <p:nvPr/>
        </p:nvGrpSpPr>
        <p:grpSpPr bwMode="auto">
          <a:xfrm>
            <a:off x="4334347" y="5743495"/>
            <a:ext cx="962025" cy="863600"/>
            <a:chOff x="2736" y="3521"/>
            <a:chExt cx="606" cy="544"/>
          </a:xfrm>
        </p:grpSpPr>
        <p:sp>
          <p:nvSpPr>
            <p:cNvPr id="44043" name="Line 18"/>
            <p:cNvSpPr>
              <a:spLocks noChangeShapeType="1"/>
            </p:cNvSpPr>
            <p:nvPr/>
          </p:nvSpPr>
          <p:spPr bwMode="auto">
            <a:xfrm>
              <a:off x="2736" y="4005"/>
              <a:ext cx="331"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44" name="Text Box 19"/>
            <p:cNvSpPr txBox="1">
              <a:spLocks noChangeArrowheads="1"/>
            </p:cNvSpPr>
            <p:nvPr/>
          </p:nvSpPr>
          <p:spPr bwMode="auto">
            <a:xfrm>
              <a:off x="2770" y="3757"/>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a:solidFill>
                    <a:srgbClr val="FF3300"/>
                  </a:solidFill>
                  <a:cs typeface="Times New Roman" panose="02020603050405020304" pitchFamily="18" charset="0"/>
                </a:rPr>
                <a:t>0</a:t>
              </a:r>
            </a:p>
          </p:txBody>
        </p:sp>
        <p:sp>
          <p:nvSpPr>
            <p:cNvPr id="44045" name="Line 20"/>
            <p:cNvSpPr>
              <a:spLocks noChangeShapeType="1"/>
            </p:cNvSpPr>
            <p:nvPr/>
          </p:nvSpPr>
          <p:spPr bwMode="auto">
            <a:xfrm>
              <a:off x="3059" y="3769"/>
              <a:ext cx="28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46" name="Line 21"/>
            <p:cNvSpPr>
              <a:spLocks noChangeShapeType="1"/>
            </p:cNvSpPr>
            <p:nvPr/>
          </p:nvSpPr>
          <p:spPr bwMode="auto">
            <a:xfrm flipV="1">
              <a:off x="3059" y="3855"/>
              <a:ext cx="0" cy="14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47" name="Line 22"/>
            <p:cNvSpPr>
              <a:spLocks noChangeShapeType="1"/>
            </p:cNvSpPr>
            <p:nvPr/>
          </p:nvSpPr>
          <p:spPr bwMode="auto">
            <a:xfrm flipV="1">
              <a:off x="3059" y="3769"/>
              <a:ext cx="0" cy="14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4048" name="Text Box 23"/>
            <p:cNvSpPr txBox="1">
              <a:spLocks noChangeArrowheads="1"/>
            </p:cNvSpPr>
            <p:nvPr/>
          </p:nvSpPr>
          <p:spPr bwMode="auto">
            <a:xfrm>
              <a:off x="3101" y="3521"/>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a:solidFill>
                    <a:srgbClr val="FF3300"/>
                  </a:solidFill>
                  <a:cs typeface="Times New Roman" panose="02020603050405020304" pitchFamily="18" charset="0"/>
                </a:rPr>
                <a:t>1</a:t>
              </a:r>
            </a:p>
          </p:txBody>
        </p:sp>
      </p:grpSp>
      <p:pic>
        <p:nvPicPr>
          <p:cNvPr id="44042" name="Picture 113" descr="图片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1322" y="534907"/>
            <a:ext cx="4478338" cy="58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301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63"/>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0051"/>
                                        </p:tgtEl>
                                        <p:attrNameLst>
                                          <p:attrName>style.visibility</p:attrName>
                                        </p:attrNameLst>
                                      </p:cBhvr>
                                      <p:to>
                                        <p:strVal val="visible"/>
                                      </p:to>
                                    </p:set>
                                    <p:animEffect transition="in" filter="blinds(horizontal)">
                                      <p:cBhvr>
                                        <p:cTn id="19" dur="500"/>
                                        <p:tgtEl>
                                          <p:spTgt spid="13005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0052"/>
                                        </p:tgtEl>
                                        <p:attrNameLst>
                                          <p:attrName>style.visibility</p:attrName>
                                        </p:attrNameLst>
                                      </p:cBhvr>
                                      <p:to>
                                        <p:strVal val="visible"/>
                                      </p:to>
                                    </p:set>
                                    <p:animEffect transition="in" filter="blinds(horizontal)">
                                      <p:cBhvr>
                                        <p:cTn id="24" dur="500"/>
                                        <p:tgtEl>
                                          <p:spTgt spid="13005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130053"/>
                                        </p:tgtEl>
                                        <p:attrNameLst>
                                          <p:attrName>style.visibility</p:attrName>
                                        </p:attrNameLst>
                                      </p:cBhvr>
                                      <p:to>
                                        <p:strVal val="visible"/>
                                      </p:to>
                                    </p:set>
                                    <p:animEffect transition="in" filter="blinds(vertical)">
                                      <p:cBhvr>
                                        <p:cTn id="29" dur="500"/>
                                        <p:tgtEl>
                                          <p:spTgt spid="1300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0054"/>
                                        </p:tgtEl>
                                        <p:attrNameLst>
                                          <p:attrName>style.visibility</p:attrName>
                                        </p:attrNameLst>
                                      </p:cBhvr>
                                      <p:to>
                                        <p:strVal val="visible"/>
                                      </p:to>
                                    </p:set>
                                    <p:animEffect transition="in" filter="blinds(horizontal)">
                                      <p:cBhvr>
                                        <p:cTn id="34" dur="500"/>
                                        <p:tgtEl>
                                          <p:spTgt spid="130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animBg="1" autoUpdateAnimBg="0"/>
      <p:bldP spid="130052" grpId="0" autoUpdateAnimBg="0"/>
      <p:bldP spid="130053" grpId="0" animBg="1" autoUpdateAnimBg="0"/>
      <p:bldP spid="130054" grpId="0" autoUpdateAnimBg="0"/>
      <p:bldP spid="13006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69100" y="3593299"/>
            <a:ext cx="2855913" cy="1906587"/>
            <a:chOff x="3663" y="2009"/>
            <a:chExt cx="1557" cy="1253"/>
          </a:xfrm>
        </p:grpSpPr>
        <p:sp>
          <p:nvSpPr>
            <p:cNvPr id="45092" name="Rectangle 3"/>
            <p:cNvSpPr>
              <a:spLocks noChangeArrowheads="1"/>
            </p:cNvSpPr>
            <p:nvPr/>
          </p:nvSpPr>
          <p:spPr bwMode="auto">
            <a:xfrm>
              <a:off x="4992" y="2009"/>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a:t>
              </a:r>
              <a:endParaRPr lang="en-US" altLang="zh-CN">
                <a:solidFill>
                  <a:srgbClr val="0099FF"/>
                </a:solidFill>
                <a:cs typeface="Times New Roman" panose="02020603050405020304" pitchFamily="18" charset="0"/>
              </a:endParaRPr>
            </a:p>
          </p:txBody>
        </p:sp>
        <p:sp>
          <p:nvSpPr>
            <p:cNvPr id="45093" name="Rectangle 4"/>
            <p:cNvSpPr>
              <a:spLocks noChangeArrowheads="1"/>
            </p:cNvSpPr>
            <p:nvPr/>
          </p:nvSpPr>
          <p:spPr bwMode="auto">
            <a:xfrm>
              <a:off x="3663" y="2921"/>
              <a:ext cx="19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sp>
        <p:nvSpPr>
          <p:cNvPr id="132101" name="Rectangle 5"/>
          <p:cNvSpPr>
            <a:spLocks noChangeArrowheads="1"/>
          </p:cNvSpPr>
          <p:nvPr/>
        </p:nvSpPr>
        <p:spPr bwMode="auto">
          <a:xfrm>
            <a:off x="887538" y="5318911"/>
            <a:ext cx="2327275" cy="519113"/>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状态保持不变</a:t>
            </a:r>
          </a:p>
        </p:txBody>
      </p:sp>
      <p:sp>
        <p:nvSpPr>
          <p:cNvPr id="132102" name="Rectangle 6"/>
          <p:cNvSpPr>
            <a:spLocks noChangeArrowheads="1"/>
          </p:cNvSpPr>
          <p:nvPr/>
        </p:nvSpPr>
        <p:spPr bwMode="auto">
          <a:xfrm>
            <a:off x="547813" y="2270911"/>
            <a:ext cx="3276600" cy="2227263"/>
          </a:xfrm>
          <a:prstGeom prst="rect">
            <a:avLst/>
          </a:prstGeom>
          <a:noFill/>
          <a:ln w="28575">
            <a:noFill/>
            <a:miter lim="800000"/>
            <a:headEnd/>
            <a:tailEnd/>
          </a:ln>
          <a:effectLst/>
        </p:spPr>
        <p:txBody>
          <a:bodyPr anchor="ctr">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从触发器的状态取决于主触发器，并保持主、从状态一致，因此称之为主从触发器。</a:t>
            </a:r>
          </a:p>
        </p:txBody>
      </p:sp>
      <p:sp>
        <p:nvSpPr>
          <p:cNvPr id="132103" name="Text Box 7" descr="40%"/>
          <p:cNvSpPr txBox="1">
            <a:spLocks noChangeArrowheads="1"/>
          </p:cNvSpPr>
          <p:nvPr/>
        </p:nvSpPr>
        <p:spPr bwMode="auto">
          <a:xfrm>
            <a:off x="776413" y="1615274"/>
            <a:ext cx="2590800" cy="519112"/>
          </a:xfrm>
          <a:prstGeom prst="rect">
            <a:avLst/>
          </a:prstGeom>
          <a:pattFill prst="pct40">
            <a:fgClr>
              <a:srgbClr val="00FF00"/>
            </a:fgClr>
            <a:bgClr>
              <a:srgbClr val="FFFFFF"/>
            </a:bgClr>
          </a:pattFill>
          <a:ln w="28575">
            <a:noFill/>
            <a:miter lim="800000"/>
            <a:headEnd/>
            <a:tailEnd/>
          </a:ln>
          <a:effectLst/>
        </p:spPr>
        <p:txBody>
          <a:bodyPr anchor="ctr">
            <a:spAutoFit/>
          </a:bodyPr>
          <a:lstStyle/>
          <a:p>
            <a:pPr algn="ctr">
              <a:spcBef>
                <a:spcPct val="50000"/>
              </a:spcBef>
              <a:defRPr/>
            </a:pPr>
            <a:r>
              <a:rPr lang="zh-CN" altLang="en-US" sz="2800" b="1">
                <a:solidFill>
                  <a:schemeClr val="accent2"/>
                </a:solidFill>
                <a:latin typeface="Times New Roman" panose="02020603050405020304" pitchFamily="18" charset="0"/>
                <a:cs typeface="Times New Roman" panose="02020603050405020304" pitchFamily="18" charset="0"/>
              </a:rPr>
              <a:t>从触发器</a:t>
            </a:r>
            <a:r>
              <a:rPr lang="zh-CN" altLang="en-US" sz="2800" b="1">
                <a:solidFill>
                  <a:srgbClr val="FF3300"/>
                </a:solidFill>
                <a:latin typeface="Times New Roman" panose="02020603050405020304" pitchFamily="18" charset="0"/>
                <a:cs typeface="Times New Roman" panose="02020603050405020304" pitchFamily="18" charset="0"/>
              </a:rPr>
              <a:t>打开</a:t>
            </a:r>
          </a:p>
        </p:txBody>
      </p:sp>
      <p:sp>
        <p:nvSpPr>
          <p:cNvPr id="132104" name="Text Box 8" descr="40%"/>
          <p:cNvSpPr txBox="1">
            <a:spLocks noChangeArrowheads="1"/>
          </p:cNvSpPr>
          <p:nvPr/>
        </p:nvSpPr>
        <p:spPr bwMode="auto">
          <a:xfrm>
            <a:off x="852613" y="4723599"/>
            <a:ext cx="2438400" cy="519112"/>
          </a:xfrm>
          <a:prstGeom prst="rect">
            <a:avLst/>
          </a:prstGeom>
          <a:pattFill prst="pct40">
            <a:fgClr>
              <a:srgbClr val="FFCCCC"/>
            </a:fgClr>
            <a:bgClr>
              <a:srgbClr val="FFFFFF"/>
            </a:bgClr>
          </a:patt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主触发器封锁</a:t>
            </a:r>
          </a:p>
        </p:txBody>
      </p:sp>
      <p:grpSp>
        <p:nvGrpSpPr>
          <p:cNvPr id="3" name="Group 9"/>
          <p:cNvGrpSpPr>
            <a:grpSpLocks/>
          </p:cNvGrpSpPr>
          <p:nvPr/>
        </p:nvGrpSpPr>
        <p:grpSpPr bwMode="auto">
          <a:xfrm>
            <a:off x="2443288" y="1005674"/>
            <a:ext cx="533400" cy="457200"/>
            <a:chOff x="1344" y="336"/>
            <a:chExt cx="336" cy="288"/>
          </a:xfrm>
        </p:grpSpPr>
        <p:sp>
          <p:nvSpPr>
            <p:cNvPr id="45088" name="Line 10"/>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89" name="Line 11"/>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90" name="Line 12"/>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91" name="Rectangle 13"/>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grpSp>
        <p:nvGrpSpPr>
          <p:cNvPr id="45064" name="Group 14"/>
          <p:cNvGrpSpPr>
            <a:grpSpLocks/>
          </p:cNvGrpSpPr>
          <p:nvPr/>
        </p:nvGrpSpPr>
        <p:grpSpPr bwMode="auto">
          <a:xfrm>
            <a:off x="1081213" y="700874"/>
            <a:ext cx="1362075" cy="838200"/>
            <a:chOff x="486" y="144"/>
            <a:chExt cx="858" cy="528"/>
          </a:xfrm>
        </p:grpSpPr>
        <p:sp>
          <p:nvSpPr>
            <p:cNvPr id="45079" name="Rectangle 15"/>
            <p:cNvSpPr>
              <a:spLocks noChangeArrowheads="1"/>
            </p:cNvSpPr>
            <p:nvPr/>
          </p:nvSpPr>
          <p:spPr bwMode="auto">
            <a:xfrm>
              <a:off x="486" y="336"/>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cs typeface="Times New Roman" panose="02020603050405020304" pitchFamily="18" charset="0"/>
                </a:rPr>
                <a:t>C</a:t>
              </a:r>
              <a:endParaRPr lang="en-US" altLang="zh-CN" sz="2800">
                <a:ea typeface="楷体_GB2312" pitchFamily="49" charset="-122"/>
                <a:cs typeface="Times New Roman" panose="02020603050405020304" pitchFamily="18" charset="0"/>
              </a:endParaRPr>
            </a:p>
          </p:txBody>
        </p:sp>
        <p:grpSp>
          <p:nvGrpSpPr>
            <p:cNvPr id="45080" name="Group 16"/>
            <p:cNvGrpSpPr>
              <a:grpSpLocks/>
            </p:cNvGrpSpPr>
            <p:nvPr/>
          </p:nvGrpSpPr>
          <p:grpSpPr bwMode="auto">
            <a:xfrm>
              <a:off x="720" y="144"/>
              <a:ext cx="624" cy="528"/>
              <a:chOff x="3264" y="3600"/>
              <a:chExt cx="624" cy="528"/>
            </a:xfrm>
          </p:grpSpPr>
          <p:grpSp>
            <p:nvGrpSpPr>
              <p:cNvPr id="45081" name="Group 17"/>
              <p:cNvGrpSpPr>
                <a:grpSpLocks/>
              </p:cNvGrpSpPr>
              <p:nvPr/>
            </p:nvGrpSpPr>
            <p:grpSpPr bwMode="auto">
              <a:xfrm>
                <a:off x="3264" y="3840"/>
                <a:ext cx="624" cy="288"/>
                <a:chOff x="3264" y="3744"/>
                <a:chExt cx="624" cy="288"/>
              </a:xfrm>
            </p:grpSpPr>
            <p:sp>
              <p:nvSpPr>
                <p:cNvPr id="45083" name="Line 18"/>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84" name="Text Box 19"/>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5085" name="Line 20"/>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86" name="Line 21"/>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87" name="Line 22"/>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45082" name="Text Box 23"/>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grpSp>
      <p:grpSp>
        <p:nvGrpSpPr>
          <p:cNvPr id="45065" name="Group 25"/>
          <p:cNvGrpSpPr>
            <a:grpSpLocks/>
          </p:cNvGrpSpPr>
          <p:nvPr/>
        </p:nvGrpSpPr>
        <p:grpSpPr bwMode="auto">
          <a:xfrm>
            <a:off x="4356225" y="5852311"/>
            <a:ext cx="990600" cy="838200"/>
            <a:chOff x="3264" y="3600"/>
            <a:chExt cx="624" cy="528"/>
          </a:xfrm>
        </p:grpSpPr>
        <p:grpSp>
          <p:nvGrpSpPr>
            <p:cNvPr id="45072" name="Group 26"/>
            <p:cNvGrpSpPr>
              <a:grpSpLocks/>
            </p:cNvGrpSpPr>
            <p:nvPr/>
          </p:nvGrpSpPr>
          <p:grpSpPr bwMode="auto">
            <a:xfrm>
              <a:off x="3264" y="3840"/>
              <a:ext cx="624" cy="288"/>
              <a:chOff x="3264" y="3744"/>
              <a:chExt cx="624" cy="288"/>
            </a:xfrm>
          </p:grpSpPr>
          <p:sp>
            <p:nvSpPr>
              <p:cNvPr id="45074" name="Line 27"/>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75" name="Text Box 28"/>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5076" name="Line 29"/>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77" name="Line 30"/>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78" name="Line 31"/>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45073" name="Text Box 32"/>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grpSp>
        <p:nvGrpSpPr>
          <p:cNvPr id="9" name="Group 33"/>
          <p:cNvGrpSpPr>
            <a:grpSpLocks/>
          </p:cNvGrpSpPr>
          <p:nvPr/>
        </p:nvGrpSpPr>
        <p:grpSpPr bwMode="auto">
          <a:xfrm>
            <a:off x="5346825" y="6157111"/>
            <a:ext cx="533400" cy="457200"/>
            <a:chOff x="1344" y="336"/>
            <a:chExt cx="336" cy="288"/>
          </a:xfrm>
        </p:grpSpPr>
        <p:sp>
          <p:nvSpPr>
            <p:cNvPr id="45068" name="Line 34"/>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69" name="Line 35"/>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70" name="Line 36"/>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5071" name="Rectangle 37"/>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pic>
        <p:nvPicPr>
          <p:cNvPr id="45067" name="Picture 312" descr="图片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3800" y="454811"/>
            <a:ext cx="4478338" cy="58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186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2104"/>
                                        </p:tgtEl>
                                        <p:attrNameLst>
                                          <p:attrName>style.visibility</p:attrName>
                                        </p:attrNameLst>
                                      </p:cBhvr>
                                      <p:to>
                                        <p:strVal val="visible"/>
                                      </p:to>
                                    </p:set>
                                    <p:animEffect transition="in" filter="blinds(horizontal)">
                                      <p:cBhvr>
                                        <p:cTn id="22" dur="500"/>
                                        <p:tgtEl>
                                          <p:spTgt spid="132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2101"/>
                                        </p:tgtEl>
                                        <p:attrNameLst>
                                          <p:attrName>style.visibility</p:attrName>
                                        </p:attrNameLst>
                                      </p:cBhvr>
                                      <p:to>
                                        <p:strVal val="visible"/>
                                      </p:to>
                                    </p:set>
                                    <p:animEffect transition="in" filter="blinds(horizontal)">
                                      <p:cBhvr>
                                        <p:cTn id="27" dur="500"/>
                                        <p:tgtEl>
                                          <p:spTgt spid="1321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2103"/>
                                        </p:tgtEl>
                                        <p:attrNameLst>
                                          <p:attrName>style.visibility</p:attrName>
                                        </p:attrNameLst>
                                      </p:cBhvr>
                                      <p:to>
                                        <p:strVal val="visible"/>
                                      </p:to>
                                    </p:set>
                                    <p:animEffect transition="in" filter="blinds(horizontal)">
                                      <p:cBhvr>
                                        <p:cTn id="32" dur="500"/>
                                        <p:tgtEl>
                                          <p:spTgt spid="1321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2102"/>
                                        </p:tgtEl>
                                        <p:attrNameLst>
                                          <p:attrName>style.visibility</p:attrName>
                                        </p:attrNameLst>
                                      </p:cBhvr>
                                      <p:to>
                                        <p:strVal val="visible"/>
                                      </p:to>
                                    </p:set>
                                    <p:animEffect transition="in" filter="blinds(horizontal)">
                                      <p:cBhvr>
                                        <p:cTn id="37" dur="500"/>
                                        <p:tgtEl>
                                          <p:spTgt spid="13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utoUpdateAnimBg="0"/>
      <p:bldP spid="132102" grpId="0" autoUpdateAnimBg="0"/>
      <p:bldP spid="132103" grpId="0" animBg="1" autoUpdateAnimBg="0"/>
      <p:bldP spid="132104"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62" name="Text Box 118"/>
          <p:cNvSpPr txBox="1">
            <a:spLocks noChangeArrowheads="1"/>
          </p:cNvSpPr>
          <p:nvPr/>
        </p:nvSpPr>
        <p:spPr bwMode="auto">
          <a:xfrm>
            <a:off x="397598" y="1481751"/>
            <a:ext cx="3352800" cy="1060450"/>
          </a:xfrm>
          <a:prstGeom prst="rect">
            <a:avLst/>
          </a:prstGeom>
          <a:gradFill rotWithShape="0">
            <a:gsLst>
              <a:gs pos="0">
                <a:srgbClr val="CCFFCC"/>
              </a:gs>
              <a:gs pos="50000">
                <a:srgbClr val="FFFFFF"/>
              </a:gs>
              <a:gs pos="100000">
                <a:srgbClr val="CCFFCC"/>
              </a:gs>
            </a:gsLst>
            <a:lin ang="5400000" scaled="1"/>
          </a:grad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i="1">
                <a:solidFill>
                  <a:srgbClr val="CC0000"/>
                </a:solidFill>
                <a:cs typeface="Times New Roman" panose="02020603050405020304" pitchFamily="18" charset="0"/>
              </a:rPr>
              <a:t>CP </a:t>
            </a:r>
            <a:r>
              <a:rPr lang="zh-CN" altLang="en-US" sz="2800">
                <a:solidFill>
                  <a:srgbClr val="3333CC"/>
                </a:solidFill>
                <a:cs typeface="Times New Roman" panose="02020603050405020304" pitchFamily="18" charset="0"/>
              </a:rPr>
              <a:t>高电平时触发器接收信号并暂存。</a:t>
            </a:r>
          </a:p>
        </p:txBody>
      </p:sp>
      <p:sp>
        <p:nvSpPr>
          <p:cNvPr id="134263" name="Rectangle 119"/>
          <p:cNvSpPr>
            <a:spLocks noChangeArrowheads="1"/>
          </p:cNvSpPr>
          <p:nvPr/>
        </p:nvSpPr>
        <p:spPr bwMode="auto">
          <a:xfrm>
            <a:off x="397598" y="5096489"/>
            <a:ext cx="3390900" cy="1060450"/>
          </a:xfrm>
          <a:prstGeom prst="rect">
            <a:avLst/>
          </a:prstGeom>
          <a:gradFill rotWithShape="0">
            <a:gsLst>
              <a:gs pos="0">
                <a:srgbClr val="FFCCFF"/>
              </a:gs>
              <a:gs pos="50000">
                <a:srgbClr val="FFFFFF"/>
              </a:gs>
              <a:gs pos="100000">
                <a:srgbClr val="FFCCFF"/>
              </a:gs>
            </a:gsLst>
            <a:lin ang="5400000" scaled="1"/>
          </a:grad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2800">
                <a:cs typeface="Times New Roman" panose="02020603050405020304" pitchFamily="18" charset="0"/>
              </a:rPr>
              <a:t>要求</a:t>
            </a:r>
            <a:r>
              <a:rPr lang="en-US" altLang="zh-CN" sz="2800" i="1">
                <a:solidFill>
                  <a:srgbClr val="CC0000"/>
                </a:solidFill>
                <a:cs typeface="Times New Roman" panose="02020603050405020304" pitchFamily="18" charset="0"/>
              </a:rPr>
              <a:t>CP</a:t>
            </a:r>
            <a:r>
              <a:rPr lang="zh-CN" altLang="en-US" sz="2800">
                <a:cs typeface="Times New Roman" panose="02020603050405020304" pitchFamily="18" charset="0"/>
              </a:rPr>
              <a:t>高电平期间</a:t>
            </a:r>
          </a:p>
          <a:p>
            <a:pPr eaLnBrk="1" hangingPunct="1">
              <a:lnSpc>
                <a:spcPct val="110000"/>
              </a:lnSpc>
            </a:pPr>
            <a:r>
              <a:rPr lang="en-US" altLang="zh-CN" sz="2800" i="1">
                <a:solidFill>
                  <a:srgbClr val="CC0000"/>
                </a:solidFill>
                <a:cs typeface="Times New Roman" panose="02020603050405020304" pitchFamily="18" charset="0"/>
              </a:rPr>
              <a:t>J</a:t>
            </a:r>
            <a:r>
              <a:rPr lang="zh-CN" altLang="en-US" sz="2800" i="1">
                <a:solidFill>
                  <a:srgbClr val="CC0000"/>
                </a:solidFill>
                <a:cs typeface="Times New Roman" panose="02020603050405020304" pitchFamily="18" charset="0"/>
              </a:rPr>
              <a:t>、</a:t>
            </a:r>
            <a:r>
              <a:rPr lang="en-US" altLang="zh-CN" sz="2800" i="1">
                <a:solidFill>
                  <a:srgbClr val="CC0000"/>
                </a:solidFill>
                <a:cs typeface="Times New Roman" panose="02020603050405020304" pitchFamily="18" charset="0"/>
              </a:rPr>
              <a:t>K</a:t>
            </a:r>
            <a:r>
              <a:rPr lang="zh-CN" altLang="en-US" sz="2800">
                <a:cs typeface="Times New Roman" panose="02020603050405020304" pitchFamily="18" charset="0"/>
              </a:rPr>
              <a:t>状态保持不变。</a:t>
            </a:r>
          </a:p>
        </p:txBody>
      </p:sp>
      <p:sp>
        <p:nvSpPr>
          <p:cNvPr id="134264" name="Rectangle 120"/>
          <p:cNvSpPr>
            <a:spLocks noChangeArrowheads="1"/>
          </p:cNvSpPr>
          <p:nvPr/>
        </p:nvSpPr>
        <p:spPr bwMode="auto">
          <a:xfrm>
            <a:off x="397598" y="2658089"/>
            <a:ext cx="3352800" cy="1060450"/>
          </a:xfrm>
          <a:prstGeom prst="rect">
            <a:avLst/>
          </a:prstGeom>
          <a:gradFill rotWithShape="0">
            <a:gsLst>
              <a:gs pos="0">
                <a:srgbClr val="FFFF00"/>
              </a:gs>
              <a:gs pos="50000">
                <a:srgbClr val="FFFFFF"/>
              </a:gs>
              <a:gs pos="100000">
                <a:srgbClr val="FFFF00"/>
              </a:gs>
            </a:gsLst>
            <a:lin ang="5400000" scaled="1"/>
          </a:grad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i="1">
                <a:solidFill>
                  <a:srgbClr val="FF3300"/>
                </a:solidFill>
                <a:cs typeface="Times New Roman" panose="02020603050405020304" pitchFamily="18" charset="0"/>
              </a:rPr>
              <a:t>CP </a:t>
            </a:r>
            <a:r>
              <a:rPr lang="zh-CN" altLang="en-US" sz="2800">
                <a:solidFill>
                  <a:srgbClr val="FF3300"/>
                </a:solidFill>
                <a:cs typeface="Times New Roman" panose="02020603050405020304" pitchFamily="18" charset="0"/>
              </a:rPr>
              <a:t>下降沿时</a:t>
            </a:r>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触发器翻转</a:t>
            </a:r>
            <a:r>
              <a:rPr lang="zh-CN" altLang="en-US" sz="2800">
                <a:solidFill>
                  <a:srgbClr val="000099"/>
                </a:solidFill>
                <a:cs typeface="Times New Roman" panose="02020603050405020304" pitchFamily="18" charset="0"/>
              </a:rPr>
              <a:t>。</a:t>
            </a:r>
          </a:p>
        </p:txBody>
      </p:sp>
      <p:grpSp>
        <p:nvGrpSpPr>
          <p:cNvPr id="2" name="Group 121"/>
          <p:cNvGrpSpPr>
            <a:grpSpLocks/>
          </p:cNvGrpSpPr>
          <p:nvPr/>
        </p:nvGrpSpPr>
        <p:grpSpPr bwMode="auto">
          <a:xfrm>
            <a:off x="2607398" y="2743814"/>
            <a:ext cx="406400" cy="304800"/>
            <a:chOff x="2592" y="3648"/>
            <a:chExt cx="384" cy="240"/>
          </a:xfrm>
        </p:grpSpPr>
        <p:sp>
          <p:nvSpPr>
            <p:cNvPr id="46106" name="Line 122"/>
            <p:cNvSpPr>
              <a:spLocks noChangeShapeType="1"/>
            </p:cNvSpPr>
            <p:nvPr/>
          </p:nvSpPr>
          <p:spPr bwMode="auto">
            <a:xfrm>
              <a:off x="2592" y="364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7" name="Line 123"/>
            <p:cNvSpPr>
              <a:spLocks noChangeShapeType="1"/>
            </p:cNvSpPr>
            <p:nvPr/>
          </p:nvSpPr>
          <p:spPr bwMode="auto">
            <a:xfrm>
              <a:off x="2784" y="3648"/>
              <a:ext cx="0"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8" name="Line 124"/>
            <p:cNvSpPr>
              <a:spLocks noChangeShapeType="1"/>
            </p:cNvSpPr>
            <p:nvPr/>
          </p:nvSpPr>
          <p:spPr bwMode="auto">
            <a:xfrm>
              <a:off x="2784" y="388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9" name="Line 125"/>
            <p:cNvSpPr>
              <a:spLocks noChangeShapeType="1"/>
            </p:cNvSpPr>
            <p:nvPr/>
          </p:nvSpPr>
          <p:spPr bwMode="auto">
            <a:xfrm>
              <a:off x="2784"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34270" name="Rectangle 126"/>
          <p:cNvSpPr>
            <a:spLocks noChangeArrowheads="1"/>
          </p:cNvSpPr>
          <p:nvPr/>
        </p:nvSpPr>
        <p:spPr bwMode="auto">
          <a:xfrm>
            <a:off x="397598" y="3870939"/>
            <a:ext cx="3317875" cy="1060450"/>
          </a:xfrm>
          <a:prstGeom prst="rect">
            <a:avLst/>
          </a:prstGeom>
          <a:gradFill rotWithShape="0">
            <a:gsLst>
              <a:gs pos="0">
                <a:schemeClr val="hlink"/>
              </a:gs>
              <a:gs pos="50000">
                <a:srgbClr val="FFFFFF"/>
              </a:gs>
              <a:gs pos="100000">
                <a:schemeClr val="hlink"/>
              </a:gs>
            </a:gsLst>
            <a:lin ang="5400000" scaled="1"/>
          </a:gradFill>
          <a:ln w="28575">
            <a:solidFill>
              <a:srgbClr val="FF3300"/>
            </a:solidFill>
            <a:miter lim="800000"/>
            <a:headEnd/>
            <a:tailEnd/>
          </a:ln>
          <a:effectLst/>
        </p:spPr>
        <p:txBody>
          <a:bodyPr anchor="ctr">
            <a:spAutoFit/>
          </a:bodyPr>
          <a:lstStyle/>
          <a:p>
            <a:pPr>
              <a:lnSpc>
                <a:spcPct val="110000"/>
              </a:lnSpc>
              <a:defRPr/>
            </a:pPr>
            <a:r>
              <a:rPr lang="en-US" altLang="zh-CN" sz="2800" i="1">
                <a:solidFill>
                  <a:srgbClr val="CC0000"/>
                </a:solidFill>
                <a:latin typeface="Times New Roman" panose="02020603050405020304" pitchFamily="18" charset="0"/>
                <a:cs typeface="Times New Roman" panose="02020603050405020304" pitchFamily="18" charset="0"/>
              </a:rPr>
              <a:t>CP </a:t>
            </a:r>
            <a:r>
              <a:rPr lang="zh-CN" altLang="en-US" sz="2800">
                <a:solidFill>
                  <a:srgbClr val="006600"/>
                </a:solidFill>
                <a:latin typeface="Times New Roman" panose="02020603050405020304" pitchFamily="18" charset="0"/>
                <a:cs typeface="Times New Roman" panose="02020603050405020304" pitchFamily="18" charset="0"/>
              </a:rPr>
              <a:t>低电平时</a:t>
            </a:r>
            <a:r>
              <a:rPr lang="en-US" altLang="zh-CN" sz="2800" i="1">
                <a:solidFill>
                  <a:srgbClr val="CC0000"/>
                </a:solidFill>
                <a:latin typeface="Times New Roman" panose="02020603050405020304" pitchFamily="18" charset="0"/>
                <a:cs typeface="Times New Roman" panose="02020603050405020304" pitchFamily="18" charset="0"/>
              </a:rPr>
              <a:t>J</a:t>
            </a:r>
            <a:r>
              <a:rPr lang="zh-CN" altLang="en-US" sz="2800" i="1">
                <a:solidFill>
                  <a:srgbClr val="CC0000"/>
                </a:solidFill>
                <a:latin typeface="Times New Roman" panose="02020603050405020304" pitchFamily="18" charset="0"/>
                <a:cs typeface="Times New Roman" panose="02020603050405020304" pitchFamily="18" charset="0"/>
              </a:rPr>
              <a:t>、</a:t>
            </a:r>
            <a:r>
              <a:rPr lang="en-US" altLang="zh-CN" sz="2800" i="1">
                <a:solidFill>
                  <a:srgbClr val="CC0000"/>
                </a:solidFill>
                <a:latin typeface="Times New Roman" panose="02020603050405020304" pitchFamily="18" charset="0"/>
                <a:cs typeface="Times New Roman" panose="02020603050405020304" pitchFamily="18" charset="0"/>
              </a:rPr>
              <a:t>K</a:t>
            </a:r>
            <a:r>
              <a:rPr lang="zh-CN" altLang="en-US" sz="2800">
                <a:solidFill>
                  <a:srgbClr val="006600"/>
                </a:solidFill>
                <a:latin typeface="Times New Roman" panose="02020603050405020304" pitchFamily="18" charset="0"/>
                <a:cs typeface="Times New Roman" panose="02020603050405020304" pitchFamily="18" charset="0"/>
              </a:rPr>
              <a:t>不起作用。</a:t>
            </a:r>
          </a:p>
        </p:txBody>
      </p:sp>
      <p:sp>
        <p:nvSpPr>
          <p:cNvPr id="134271" name="Rectangle 127"/>
          <p:cNvSpPr>
            <a:spLocks noChangeArrowheads="1"/>
          </p:cNvSpPr>
          <p:nvPr/>
        </p:nvSpPr>
        <p:spPr bwMode="auto">
          <a:xfrm>
            <a:off x="397598" y="789022"/>
            <a:ext cx="1981200" cy="566309"/>
          </a:xfrm>
          <a:prstGeom prst="rect">
            <a:avLst/>
          </a:prstGeom>
          <a:gradFill rotWithShape="0">
            <a:gsLst>
              <a:gs pos="0">
                <a:schemeClr val="hlink"/>
              </a:gs>
              <a:gs pos="50000">
                <a:schemeClr val="bg1"/>
              </a:gs>
              <a:gs pos="100000">
                <a:schemeClr val="hlink"/>
              </a:gs>
            </a:gsLst>
            <a:lin ang="5400000" scaled="1"/>
          </a:gradFill>
          <a:ln w="9525">
            <a:noFill/>
            <a:miter lim="800000"/>
            <a:headEnd/>
            <a:tailEnd/>
          </a:ln>
          <a:effectLst/>
        </p:spPr>
        <p:txBody>
          <a:bodyPr anchor="ctr">
            <a:spAutoFit/>
          </a:bodyPr>
          <a:lstStyle/>
          <a:p>
            <a:pPr>
              <a:lnSpc>
                <a:spcPct val="110000"/>
              </a:lnSpc>
              <a:defRPr/>
            </a:pPr>
            <a:r>
              <a:rPr lang="zh-CN" altLang="en-US" sz="2800" b="1" dirty="0">
                <a:solidFill>
                  <a:srgbClr val="FF0000"/>
                </a:solidFill>
                <a:latin typeface="Times New Roman" panose="02020603050405020304" pitchFamily="18" charset="0"/>
                <a:cs typeface="Times New Roman" panose="02020603050405020304" pitchFamily="18" charset="0"/>
              </a:rPr>
              <a:t>动作特点：</a:t>
            </a:r>
            <a:endParaRPr lang="zh-CN" altLang="en-US" sz="2800" b="1" dirty="0">
              <a:solidFill>
                <a:srgbClr val="000099"/>
              </a:solidFill>
              <a:latin typeface="Times New Roman" panose="02020603050405020304" pitchFamily="18" charset="0"/>
              <a:cs typeface="Times New Roman" panose="02020603050405020304" pitchFamily="18" charset="0"/>
            </a:endParaRPr>
          </a:p>
        </p:txBody>
      </p:sp>
      <p:grpSp>
        <p:nvGrpSpPr>
          <p:cNvPr id="46088" name="Group 350"/>
          <p:cNvGrpSpPr>
            <a:grpSpLocks/>
          </p:cNvGrpSpPr>
          <p:nvPr/>
        </p:nvGrpSpPr>
        <p:grpSpPr bwMode="auto">
          <a:xfrm>
            <a:off x="4436198" y="3475651"/>
            <a:ext cx="4248150" cy="3200400"/>
            <a:chOff x="2784" y="2016"/>
            <a:chExt cx="2436" cy="2016"/>
          </a:xfrm>
        </p:grpSpPr>
        <p:grpSp>
          <p:nvGrpSpPr>
            <p:cNvPr id="46090" name="Group 245"/>
            <p:cNvGrpSpPr>
              <a:grpSpLocks/>
            </p:cNvGrpSpPr>
            <p:nvPr/>
          </p:nvGrpSpPr>
          <p:grpSpPr bwMode="auto">
            <a:xfrm>
              <a:off x="3658" y="2016"/>
              <a:ext cx="1562" cy="1239"/>
              <a:chOff x="3658" y="2016"/>
              <a:chExt cx="1562" cy="1239"/>
            </a:xfrm>
          </p:grpSpPr>
          <p:sp>
            <p:nvSpPr>
              <p:cNvPr id="46104" name="Rectangle 246"/>
              <p:cNvSpPr>
                <a:spLocks noChangeArrowheads="1"/>
              </p:cNvSpPr>
              <p:nvPr/>
            </p:nvSpPr>
            <p:spPr bwMode="auto">
              <a:xfrm>
                <a:off x="4992" y="20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a:t>
                </a:r>
                <a:endParaRPr lang="en-US" altLang="zh-CN">
                  <a:solidFill>
                    <a:srgbClr val="0099FF"/>
                  </a:solidFill>
                  <a:cs typeface="Times New Roman" panose="02020603050405020304" pitchFamily="18" charset="0"/>
                </a:endParaRPr>
              </a:p>
            </p:txBody>
          </p:sp>
          <p:sp>
            <p:nvSpPr>
              <p:cNvPr id="46105" name="Rectangle 247"/>
              <p:cNvSpPr>
                <a:spLocks noChangeArrowheads="1"/>
              </p:cNvSpPr>
              <p:nvPr/>
            </p:nvSpPr>
            <p:spPr bwMode="auto">
              <a:xfrm>
                <a:off x="3658" y="2928"/>
                <a:ext cx="2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grpSp>
          <p:nvGrpSpPr>
            <p:cNvPr id="46091" name="Group 248"/>
            <p:cNvGrpSpPr>
              <a:grpSpLocks/>
            </p:cNvGrpSpPr>
            <p:nvPr/>
          </p:nvGrpSpPr>
          <p:grpSpPr bwMode="auto">
            <a:xfrm>
              <a:off x="2784" y="3504"/>
              <a:ext cx="624" cy="528"/>
              <a:chOff x="3264" y="3600"/>
              <a:chExt cx="624" cy="528"/>
            </a:xfrm>
          </p:grpSpPr>
          <p:grpSp>
            <p:nvGrpSpPr>
              <p:cNvPr id="46097" name="Group 249"/>
              <p:cNvGrpSpPr>
                <a:grpSpLocks/>
              </p:cNvGrpSpPr>
              <p:nvPr/>
            </p:nvGrpSpPr>
            <p:grpSpPr bwMode="auto">
              <a:xfrm>
                <a:off x="3264" y="3840"/>
                <a:ext cx="624" cy="288"/>
                <a:chOff x="3264" y="3744"/>
                <a:chExt cx="624" cy="288"/>
              </a:xfrm>
            </p:grpSpPr>
            <p:sp>
              <p:nvSpPr>
                <p:cNvPr id="46099" name="Line 250"/>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0" name="Text Box 251"/>
                <p:cNvSpPr txBox="1">
                  <a:spLocks noChangeArrowheads="1"/>
                </p:cNvSpPr>
                <p:nvPr/>
              </p:nvSpPr>
              <p:spPr bwMode="auto">
                <a:xfrm>
                  <a:off x="3321" y="3744"/>
                  <a:ext cx="1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6101" name="Line 252"/>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2" name="Line 253"/>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103" name="Line 254"/>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6098" name="Text Box 255"/>
              <p:cNvSpPr txBox="1">
                <a:spLocks noChangeArrowheads="1"/>
              </p:cNvSpPr>
              <p:nvPr/>
            </p:nvSpPr>
            <p:spPr bwMode="auto">
              <a:xfrm>
                <a:off x="3657" y="3600"/>
                <a:ext cx="1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grpSp>
          <p:nvGrpSpPr>
            <p:cNvPr id="46092" name="Group 256"/>
            <p:cNvGrpSpPr>
              <a:grpSpLocks/>
            </p:cNvGrpSpPr>
            <p:nvPr/>
          </p:nvGrpSpPr>
          <p:grpSpPr bwMode="auto">
            <a:xfrm>
              <a:off x="3408" y="3696"/>
              <a:ext cx="336" cy="288"/>
              <a:chOff x="1344" y="336"/>
              <a:chExt cx="336" cy="288"/>
            </a:xfrm>
          </p:grpSpPr>
          <p:sp>
            <p:nvSpPr>
              <p:cNvPr id="46093" name="Line 257"/>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094" name="Line 258"/>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095" name="Line 259"/>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096" name="Rectangle 260"/>
              <p:cNvSpPr>
                <a:spLocks noChangeArrowheads="1"/>
              </p:cNvSpPr>
              <p:nvPr/>
            </p:nvSpPr>
            <p:spPr bwMode="auto">
              <a:xfrm>
                <a:off x="1402" y="336"/>
                <a:ext cx="1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grpSp>
      <p:pic>
        <p:nvPicPr>
          <p:cNvPr id="46089" name="Picture 351" descr="图片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6012" y="615635"/>
            <a:ext cx="4242322" cy="554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729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34271"/>
                                        </p:tgtEl>
                                        <p:attrNameLst>
                                          <p:attrName>style.visibility</p:attrName>
                                        </p:attrNameLst>
                                      </p:cBhvr>
                                      <p:to>
                                        <p:strVal val="visible"/>
                                      </p:to>
                                    </p:set>
                                    <p:animEffect transition="in" filter="box(out)">
                                      <p:cBhvr>
                                        <p:cTn id="7" dur="500"/>
                                        <p:tgtEl>
                                          <p:spTgt spid="134271"/>
                                        </p:tgtEl>
                                      </p:cBhvr>
                                    </p:animEffect>
                                  </p:childTnLst>
                                  <p:subTnLst>
                                    <p:audio>
                                      <p:cMediaNode>
                                        <p:cTn display="0" masterRel="sameClick">
                                          <p:stCondLst>
                                            <p:cond evt="begin" delay="0">
                                              <p:tn val="5"/>
                                            </p:cond>
                                          </p:stCondLst>
                                          <p:endCondLst>
                                            <p:cond evt="onStopAudio" delay="0">
                                              <p:tgtEl>
                                                <p:sldTgt/>
                                              </p:tgtEl>
                                            </p:cond>
                                          </p:endCondLst>
                                        </p:cTn>
                                        <p:tgtEl>
                                          <p:sndTgt r:embed="rId3" name="感叹时奏乐.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262"/>
                                        </p:tgtEl>
                                        <p:attrNameLst>
                                          <p:attrName>style.visibility</p:attrName>
                                        </p:attrNameLst>
                                      </p:cBhvr>
                                      <p:to>
                                        <p:strVal val="visible"/>
                                      </p:to>
                                    </p:set>
                                    <p:animEffect transition="in" filter="blinds(horizontal)">
                                      <p:cBhvr>
                                        <p:cTn id="12" dur="500"/>
                                        <p:tgtEl>
                                          <p:spTgt spid="134262"/>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4264"/>
                                        </p:tgtEl>
                                        <p:attrNameLst>
                                          <p:attrName>style.visibility</p:attrName>
                                        </p:attrNameLst>
                                      </p:cBhvr>
                                      <p:to>
                                        <p:strVal val="visible"/>
                                      </p:to>
                                    </p:set>
                                    <p:animEffect transition="in" filter="blinds(horizontal)">
                                      <p:cBhvr>
                                        <p:cTn id="17" dur="500"/>
                                        <p:tgtEl>
                                          <p:spTgt spid="134264"/>
                                        </p:tgtEl>
                                      </p:cBhvr>
                                    </p:animEffect>
                                  </p:childTnLst>
                                  <p:subTnLst>
                                    <p:audio>
                                      <p:cMediaNode>
                                        <p:cTn display="0" masterRel="sameClick">
                                          <p:stCondLst>
                                            <p:cond evt="begin" delay="0">
                                              <p:tn val="15"/>
                                            </p:cond>
                                          </p:stCondLst>
                                          <p:endCondLst>
                                            <p:cond evt="onStopAudio" delay="0">
                                              <p:tgtEl>
                                                <p:sldTgt/>
                                              </p:tgtEl>
                                            </p:cond>
                                          </p:endCondLst>
                                        </p:cTn>
                                        <p:tgtEl>
                                          <p:sndTgt r:embed="rId5" name="CAMERA.WAV"/>
                                        </p:tgtEl>
                                      </p:cMediaNode>
                                    </p:audio>
                                  </p:subTnLst>
                                </p:cTn>
                              </p:par>
                            </p:childTnLst>
                          </p:cTn>
                        </p:par>
                        <p:par>
                          <p:cTn id="18" fill="hold" nodeType="afterGroup">
                            <p:stCondLst>
                              <p:cond delay="500"/>
                            </p:stCondLst>
                            <p:childTnLst>
                              <p:par>
                                <p:cTn id="19" presetID="18" presetClass="entr" presetSubtype="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downRigh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4270"/>
                                        </p:tgtEl>
                                        <p:attrNameLst>
                                          <p:attrName>style.visibility</p:attrName>
                                        </p:attrNameLst>
                                      </p:cBhvr>
                                      <p:to>
                                        <p:strVal val="visible"/>
                                      </p:to>
                                    </p:set>
                                    <p:animEffect transition="in" filter="blinds(horizontal)">
                                      <p:cBhvr>
                                        <p:cTn id="26" dur="500"/>
                                        <p:tgtEl>
                                          <p:spTgt spid="1342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4263"/>
                                        </p:tgtEl>
                                        <p:attrNameLst>
                                          <p:attrName>style.visibility</p:attrName>
                                        </p:attrNameLst>
                                      </p:cBhvr>
                                      <p:to>
                                        <p:strVal val="visible"/>
                                      </p:to>
                                    </p:set>
                                    <p:animEffect transition="in" filter="blinds(horizontal)">
                                      <p:cBhvr>
                                        <p:cTn id="31" dur="500"/>
                                        <p:tgtEl>
                                          <p:spTgt spid="134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62" grpId="0" animBg="1" autoUpdateAnimBg="0"/>
      <p:bldP spid="134263" grpId="0" animBg="1" autoUpdateAnimBg="0"/>
      <p:bldP spid="134264" grpId="0" animBg="1" autoUpdateAnimBg="0"/>
      <p:bldP spid="134270" grpId="0" animBg="1" autoUpdateAnimBg="0"/>
      <p:bldP spid="134271"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254" descr="图片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3776" y="771354"/>
            <a:ext cx="4478338"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
          <p:cNvGrpSpPr>
            <a:grpSpLocks/>
          </p:cNvGrpSpPr>
          <p:nvPr/>
        </p:nvGrpSpPr>
        <p:grpSpPr bwMode="auto">
          <a:xfrm>
            <a:off x="5567489" y="3644729"/>
            <a:ext cx="2405062" cy="1966912"/>
            <a:chOff x="3643" y="2016"/>
            <a:chExt cx="1582" cy="1239"/>
          </a:xfrm>
        </p:grpSpPr>
        <p:sp>
          <p:nvSpPr>
            <p:cNvPr id="4161" name="Rectangle 3"/>
            <p:cNvSpPr>
              <a:spLocks noChangeArrowheads="1"/>
            </p:cNvSpPr>
            <p:nvPr/>
          </p:nvSpPr>
          <p:spPr bwMode="auto">
            <a:xfrm>
              <a:off x="4987" y="2016"/>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sp>
          <p:nvSpPr>
            <p:cNvPr id="4162" name="Rectangle 4"/>
            <p:cNvSpPr>
              <a:spLocks noChangeArrowheads="1"/>
            </p:cNvSpPr>
            <p:nvPr/>
          </p:nvSpPr>
          <p:spPr bwMode="auto">
            <a:xfrm>
              <a:off x="3643" y="2928"/>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a:t>
              </a:r>
              <a:endParaRPr lang="en-US" altLang="zh-CN">
                <a:solidFill>
                  <a:srgbClr val="0099FF"/>
                </a:solidFill>
                <a:cs typeface="Times New Roman" panose="02020603050405020304" pitchFamily="18" charset="0"/>
              </a:endParaRPr>
            </a:p>
          </p:txBody>
        </p:sp>
      </p:grpSp>
      <p:sp>
        <p:nvSpPr>
          <p:cNvPr id="4102" name="Rectangle 5"/>
          <p:cNvSpPr>
            <a:spLocks noChangeArrowheads="1"/>
          </p:cNvSpPr>
          <p:nvPr/>
        </p:nvSpPr>
        <p:spPr bwMode="auto">
          <a:xfrm>
            <a:off x="5270626" y="6311729"/>
            <a:ext cx="83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solidFill>
                  <a:srgbClr val="FF0000"/>
                </a:solidFill>
                <a:ea typeface="楷体_GB2312" pitchFamily="49" charset="-122"/>
                <a:cs typeface="Times New Roman" panose="02020603050405020304" pitchFamily="18" charset="0"/>
              </a:rPr>
              <a:t>CP</a:t>
            </a:r>
          </a:p>
        </p:txBody>
      </p:sp>
      <p:grpSp>
        <p:nvGrpSpPr>
          <p:cNvPr id="3" name="Group 6"/>
          <p:cNvGrpSpPr>
            <a:grpSpLocks/>
          </p:cNvGrpSpPr>
          <p:nvPr/>
        </p:nvGrpSpPr>
        <p:grpSpPr bwMode="auto">
          <a:xfrm>
            <a:off x="3899026" y="5930729"/>
            <a:ext cx="990600" cy="838200"/>
            <a:chOff x="3264" y="3600"/>
            <a:chExt cx="624" cy="528"/>
          </a:xfrm>
        </p:grpSpPr>
        <p:grpSp>
          <p:nvGrpSpPr>
            <p:cNvPr id="4154" name="Group 7"/>
            <p:cNvGrpSpPr>
              <a:grpSpLocks/>
            </p:cNvGrpSpPr>
            <p:nvPr/>
          </p:nvGrpSpPr>
          <p:grpSpPr bwMode="auto">
            <a:xfrm>
              <a:off x="3264" y="3840"/>
              <a:ext cx="624" cy="288"/>
              <a:chOff x="3264" y="3744"/>
              <a:chExt cx="624" cy="288"/>
            </a:xfrm>
          </p:grpSpPr>
          <p:sp>
            <p:nvSpPr>
              <p:cNvPr id="4156" name="Line 8"/>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57" name="Text Box 9"/>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158" name="Line 10"/>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59" name="Line 11"/>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60" name="Line 12"/>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4155" name="Text Box 13"/>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grpSp>
        <p:nvGrpSpPr>
          <p:cNvPr id="5" name="Group 14"/>
          <p:cNvGrpSpPr>
            <a:grpSpLocks/>
          </p:cNvGrpSpPr>
          <p:nvPr/>
        </p:nvGrpSpPr>
        <p:grpSpPr bwMode="auto">
          <a:xfrm>
            <a:off x="4889626" y="6235529"/>
            <a:ext cx="533400" cy="457200"/>
            <a:chOff x="1344" y="336"/>
            <a:chExt cx="336" cy="288"/>
          </a:xfrm>
        </p:grpSpPr>
        <p:sp>
          <p:nvSpPr>
            <p:cNvPr id="4150" name="Line 15"/>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51" name="Line 16"/>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52" name="Line 17"/>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153" name="Rectangle 18"/>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sp>
        <p:nvSpPr>
          <p:cNvPr id="136211" name="Text Box 19"/>
          <p:cNvSpPr txBox="1">
            <a:spLocks noChangeArrowheads="1"/>
          </p:cNvSpPr>
          <p:nvPr/>
        </p:nvSpPr>
        <p:spPr bwMode="auto">
          <a:xfrm>
            <a:off x="546226" y="1069804"/>
            <a:ext cx="2590800" cy="946150"/>
          </a:xfrm>
          <a:prstGeom prst="rect">
            <a:avLst/>
          </a:prstGeom>
          <a:noFill/>
          <a:ln w="28575">
            <a:noFill/>
            <a:miter lim="800000"/>
            <a:headEnd/>
            <a:tailEnd/>
          </a:ln>
          <a:effectLst/>
        </p:spPr>
        <p:txBody>
          <a:bodyPr anchor="ctr">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分析</a:t>
            </a:r>
            <a:r>
              <a:rPr lang="en-US" altLang="zh-CN" sz="2800" b="1" i="1">
                <a:solidFill>
                  <a:srgbClr val="006600"/>
                </a:solidFill>
                <a:latin typeface="Times New Roman" panose="02020603050405020304" pitchFamily="18" charset="0"/>
                <a:cs typeface="Times New Roman" panose="02020603050405020304" pitchFamily="18" charset="0"/>
              </a:rPr>
              <a:t>JK</a:t>
            </a:r>
            <a:r>
              <a:rPr lang="zh-CN" altLang="en-US" sz="2800" b="1">
                <a:solidFill>
                  <a:srgbClr val="006600"/>
                </a:solidFill>
                <a:latin typeface="Times New Roman" panose="02020603050405020304" pitchFamily="18" charset="0"/>
                <a:cs typeface="Times New Roman" panose="02020603050405020304" pitchFamily="18" charset="0"/>
              </a:rPr>
              <a:t>触发器的逻辑功能</a:t>
            </a:r>
          </a:p>
        </p:txBody>
      </p:sp>
      <p:sp>
        <p:nvSpPr>
          <p:cNvPr id="136212" name="Text Box 20"/>
          <p:cNvSpPr txBox="1">
            <a:spLocks noChangeArrowheads="1"/>
          </p:cNvSpPr>
          <p:nvPr/>
        </p:nvSpPr>
        <p:spPr bwMode="auto">
          <a:xfrm>
            <a:off x="609726" y="2212804"/>
            <a:ext cx="2043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r>
              <a:rPr lang="en-US" altLang="zh-CN" sz="2800" i="1">
                <a:solidFill>
                  <a:srgbClr val="000099"/>
                </a:solidFill>
                <a:cs typeface="Times New Roman" panose="02020603050405020304" pitchFamily="18" charset="0"/>
              </a:rPr>
              <a:t>J</a:t>
            </a:r>
            <a:r>
              <a:rPr lang="en-US" altLang="zh-CN" sz="2800">
                <a:solidFill>
                  <a:srgbClr val="000099"/>
                </a:solidFill>
                <a:cs typeface="Times New Roman" panose="02020603050405020304" pitchFamily="18" charset="0"/>
              </a:rPr>
              <a:t>=1,  </a:t>
            </a:r>
            <a:r>
              <a:rPr lang="en-US" altLang="zh-CN" sz="2800" i="1">
                <a:solidFill>
                  <a:srgbClr val="000099"/>
                </a:solidFill>
                <a:cs typeface="Times New Roman" panose="02020603050405020304" pitchFamily="18" charset="0"/>
              </a:rPr>
              <a:t>K</a:t>
            </a:r>
            <a:r>
              <a:rPr lang="en-US" altLang="zh-CN" sz="2800">
                <a:solidFill>
                  <a:srgbClr val="000099"/>
                </a:solidFill>
                <a:cs typeface="Times New Roman" panose="02020603050405020304" pitchFamily="18" charset="0"/>
              </a:rPr>
              <a:t>=1</a:t>
            </a:r>
          </a:p>
        </p:txBody>
      </p:sp>
      <p:sp>
        <p:nvSpPr>
          <p:cNvPr id="136213" name="Text Box 21" descr="40%"/>
          <p:cNvSpPr txBox="1">
            <a:spLocks noChangeArrowheads="1"/>
          </p:cNvSpPr>
          <p:nvPr/>
        </p:nvSpPr>
        <p:spPr bwMode="auto">
          <a:xfrm>
            <a:off x="698625" y="2832713"/>
            <a:ext cx="2339975" cy="954107"/>
          </a:xfrm>
          <a:prstGeom prst="rect">
            <a:avLst/>
          </a:prstGeom>
          <a:pattFill prst="pct40">
            <a:fgClr>
              <a:srgbClr val="FFCCFF"/>
            </a:fgClr>
            <a:bgClr>
              <a:srgbClr val="FFFFFF"/>
            </a:bgClr>
          </a:pattFill>
          <a:ln w="28575">
            <a:solidFill>
              <a:srgbClr val="FF3300"/>
            </a:solidFill>
            <a:miter lim="800000"/>
            <a:headEnd/>
            <a:tailEnd/>
          </a:ln>
        </p:spPr>
        <p:txBody>
          <a:bodyPr wrap="squar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6666"/>
                </a:solidFill>
                <a:cs typeface="Times New Roman" panose="02020603050405020304" pitchFamily="18" charset="0"/>
              </a:rPr>
              <a:t>    </a:t>
            </a:r>
            <a:r>
              <a:rPr lang="zh-CN" altLang="en-US" sz="2800">
                <a:solidFill>
                  <a:srgbClr val="006666"/>
                </a:solidFill>
                <a:cs typeface="Times New Roman" panose="02020603050405020304" pitchFamily="18" charset="0"/>
              </a:rPr>
              <a:t>设触发器原态为“</a:t>
            </a:r>
            <a:r>
              <a:rPr lang="en-US" altLang="zh-CN" sz="2800">
                <a:solidFill>
                  <a:srgbClr val="006666"/>
                </a:solidFill>
                <a:cs typeface="Times New Roman" panose="02020603050405020304" pitchFamily="18" charset="0"/>
              </a:rPr>
              <a:t>0”</a:t>
            </a:r>
            <a:r>
              <a:rPr lang="zh-CN" altLang="en-US" sz="2800">
                <a:solidFill>
                  <a:srgbClr val="006666"/>
                </a:solidFill>
                <a:cs typeface="Times New Roman" panose="02020603050405020304" pitchFamily="18" charset="0"/>
              </a:rPr>
              <a:t>态</a:t>
            </a:r>
          </a:p>
        </p:txBody>
      </p:sp>
      <p:grpSp>
        <p:nvGrpSpPr>
          <p:cNvPr id="6" name="Group 22"/>
          <p:cNvGrpSpPr>
            <a:grpSpLocks/>
          </p:cNvGrpSpPr>
          <p:nvPr/>
        </p:nvGrpSpPr>
        <p:grpSpPr bwMode="auto">
          <a:xfrm>
            <a:off x="692276" y="3965405"/>
            <a:ext cx="2346325" cy="1146175"/>
            <a:chOff x="380" y="2160"/>
            <a:chExt cx="1478" cy="722"/>
          </a:xfrm>
        </p:grpSpPr>
        <p:sp>
          <p:nvSpPr>
            <p:cNvPr id="4148" name="AutoShape 23" descr="40%"/>
            <p:cNvSpPr>
              <a:spLocks noChangeArrowheads="1"/>
            </p:cNvSpPr>
            <p:nvPr/>
          </p:nvSpPr>
          <p:spPr bwMode="auto">
            <a:xfrm>
              <a:off x="912" y="2160"/>
              <a:ext cx="384" cy="384"/>
            </a:xfrm>
            <a:prstGeom prst="downArrow">
              <a:avLst>
                <a:gd name="adj1" fmla="val 50000"/>
                <a:gd name="adj2" fmla="val 25000"/>
              </a:avLst>
            </a:prstGeom>
            <a:pattFill prst="pct40">
              <a:fgClr>
                <a:srgbClr val="FFFF00"/>
              </a:fgClr>
              <a:bgClr>
                <a:srgbClr val="FFFFFF"/>
              </a:bgClr>
            </a:pattFill>
            <a:ln w="28575">
              <a:solidFill>
                <a:srgbClr val="000099"/>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4149" name="Text Box 24" descr="40%"/>
            <p:cNvSpPr txBox="1">
              <a:spLocks noChangeArrowheads="1"/>
            </p:cNvSpPr>
            <p:nvPr/>
          </p:nvSpPr>
          <p:spPr bwMode="auto">
            <a:xfrm>
              <a:off x="380" y="2552"/>
              <a:ext cx="1478" cy="330"/>
            </a:xfrm>
            <a:prstGeom prst="rect">
              <a:avLst/>
            </a:prstGeom>
            <a:pattFill prst="pct40">
              <a:fgClr>
                <a:srgbClr val="FFFF00"/>
              </a:fgClr>
              <a:bgClr>
                <a:srgbClr val="FFFFFF"/>
              </a:bgClr>
            </a:pattFill>
            <a:ln w="28575">
              <a:solidFill>
                <a:srgbClr val="0000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翻转为“</a:t>
              </a:r>
              <a:r>
                <a:rPr lang="en-US" altLang="zh-CN" sz="2800">
                  <a:solidFill>
                    <a:srgbClr val="FF3300"/>
                  </a:solidFill>
                  <a:cs typeface="Times New Roman" panose="02020603050405020304" pitchFamily="18" charset="0"/>
                </a:rPr>
                <a:t>1”</a:t>
              </a:r>
              <a:r>
                <a:rPr lang="zh-CN" altLang="en-US" sz="2800">
                  <a:solidFill>
                    <a:srgbClr val="FF3300"/>
                  </a:solidFill>
                  <a:cs typeface="Times New Roman" panose="02020603050405020304" pitchFamily="18" charset="0"/>
                </a:rPr>
                <a:t>态</a:t>
              </a:r>
              <a:endParaRPr lang="zh-CN" altLang="en-US" sz="2800">
                <a:cs typeface="Times New Roman" panose="02020603050405020304" pitchFamily="18" charset="0"/>
              </a:endParaRPr>
            </a:p>
          </p:txBody>
        </p:sp>
      </p:grpSp>
      <p:grpSp>
        <p:nvGrpSpPr>
          <p:cNvPr id="7" name="Group 25"/>
          <p:cNvGrpSpPr>
            <a:grpSpLocks/>
          </p:cNvGrpSpPr>
          <p:nvPr/>
        </p:nvGrpSpPr>
        <p:grpSpPr bwMode="auto">
          <a:xfrm>
            <a:off x="4737226" y="4406729"/>
            <a:ext cx="1752600" cy="381000"/>
            <a:chOff x="2832" y="2352"/>
            <a:chExt cx="1248" cy="384"/>
          </a:xfrm>
        </p:grpSpPr>
        <p:sp>
          <p:nvSpPr>
            <p:cNvPr id="136218" name="AutoShape 26"/>
            <p:cNvSpPr>
              <a:spLocks noChangeArrowheads="1"/>
            </p:cNvSpPr>
            <p:nvPr/>
          </p:nvSpPr>
          <p:spPr bwMode="auto">
            <a:xfrm>
              <a:off x="2832" y="2352"/>
              <a:ext cx="288" cy="384"/>
            </a:xfrm>
            <a:prstGeom prst="upArrow">
              <a:avLst>
                <a:gd name="adj1" fmla="val 50000"/>
                <a:gd name="adj2" fmla="val 33333"/>
              </a:avLst>
            </a:prstGeom>
            <a:gradFill rotWithShape="0">
              <a:gsLst>
                <a:gs pos="0">
                  <a:schemeClr val="accent1">
                    <a:gamma/>
                    <a:shade val="85882"/>
                    <a:invGamma/>
                  </a:schemeClr>
                </a:gs>
                <a:gs pos="100000">
                  <a:schemeClr val="accent1"/>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36219" name="AutoShape 27"/>
            <p:cNvSpPr>
              <a:spLocks noChangeArrowheads="1"/>
            </p:cNvSpPr>
            <p:nvPr/>
          </p:nvSpPr>
          <p:spPr bwMode="auto">
            <a:xfrm>
              <a:off x="3792" y="2352"/>
              <a:ext cx="288" cy="384"/>
            </a:xfrm>
            <a:prstGeom prst="upArrow">
              <a:avLst>
                <a:gd name="adj1" fmla="val 50000"/>
                <a:gd name="adj2" fmla="val 33333"/>
              </a:avLst>
            </a:prstGeom>
            <a:gradFill rotWithShape="0">
              <a:gsLst>
                <a:gs pos="0">
                  <a:schemeClr val="accent1">
                    <a:gamma/>
                    <a:shade val="85882"/>
                    <a:invGamma/>
                  </a:schemeClr>
                </a:gs>
                <a:gs pos="100000">
                  <a:schemeClr val="accent1"/>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8" name="Group 28"/>
          <p:cNvGrpSpPr>
            <a:grpSpLocks/>
          </p:cNvGrpSpPr>
          <p:nvPr/>
        </p:nvGrpSpPr>
        <p:grpSpPr bwMode="auto">
          <a:xfrm>
            <a:off x="4737226" y="2425529"/>
            <a:ext cx="1752600" cy="381000"/>
            <a:chOff x="2832" y="2352"/>
            <a:chExt cx="1248" cy="384"/>
          </a:xfrm>
        </p:grpSpPr>
        <p:sp>
          <p:nvSpPr>
            <p:cNvPr id="136221" name="AutoShape 29"/>
            <p:cNvSpPr>
              <a:spLocks noChangeArrowheads="1"/>
            </p:cNvSpPr>
            <p:nvPr/>
          </p:nvSpPr>
          <p:spPr bwMode="auto">
            <a:xfrm>
              <a:off x="2832" y="2352"/>
              <a:ext cx="288" cy="384"/>
            </a:xfrm>
            <a:prstGeom prst="upArrow">
              <a:avLst>
                <a:gd name="adj1" fmla="val 50000"/>
                <a:gd name="adj2" fmla="val 33333"/>
              </a:avLst>
            </a:prstGeom>
            <a:gradFill rotWithShape="0">
              <a:gsLst>
                <a:gs pos="0">
                  <a:schemeClr val="accent1">
                    <a:gamma/>
                    <a:shade val="85882"/>
                    <a:invGamma/>
                  </a:schemeClr>
                </a:gs>
                <a:gs pos="100000">
                  <a:schemeClr val="accent1"/>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36222" name="AutoShape 30"/>
            <p:cNvSpPr>
              <a:spLocks noChangeArrowheads="1"/>
            </p:cNvSpPr>
            <p:nvPr/>
          </p:nvSpPr>
          <p:spPr bwMode="auto">
            <a:xfrm>
              <a:off x="3792" y="2352"/>
              <a:ext cx="288" cy="384"/>
            </a:xfrm>
            <a:prstGeom prst="upArrow">
              <a:avLst>
                <a:gd name="adj1" fmla="val 50000"/>
                <a:gd name="adj2" fmla="val 33333"/>
              </a:avLst>
            </a:prstGeom>
            <a:gradFill rotWithShape="0">
              <a:gsLst>
                <a:gs pos="0">
                  <a:schemeClr val="accent1">
                    <a:gamma/>
                    <a:shade val="85882"/>
                    <a:invGamma/>
                  </a:schemeClr>
                </a:gs>
                <a:gs pos="100000">
                  <a:schemeClr val="accent1"/>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9" name="Group 31"/>
          <p:cNvGrpSpPr>
            <a:grpSpLocks/>
          </p:cNvGrpSpPr>
          <p:nvPr/>
        </p:nvGrpSpPr>
        <p:grpSpPr bwMode="auto">
          <a:xfrm>
            <a:off x="4813426" y="5321129"/>
            <a:ext cx="1538288" cy="519112"/>
            <a:chOff x="2877" y="3043"/>
            <a:chExt cx="1067" cy="327"/>
          </a:xfrm>
        </p:grpSpPr>
        <p:sp>
          <p:nvSpPr>
            <p:cNvPr id="4142" name="Rectangle 32"/>
            <p:cNvSpPr>
              <a:spLocks noChangeArrowheads="1"/>
            </p:cNvSpPr>
            <p:nvPr/>
          </p:nvSpPr>
          <p:spPr bwMode="auto">
            <a:xfrm>
              <a:off x="2877"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a:t>
              </a:r>
            </a:p>
          </p:txBody>
        </p:sp>
        <p:sp>
          <p:nvSpPr>
            <p:cNvPr id="4143" name="Rectangle 33"/>
            <p:cNvSpPr>
              <a:spLocks noChangeArrowheads="1"/>
            </p:cNvSpPr>
            <p:nvPr/>
          </p:nvSpPr>
          <p:spPr bwMode="auto">
            <a:xfrm>
              <a:off x="3693"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a:t>
              </a:r>
            </a:p>
          </p:txBody>
        </p:sp>
      </p:grpSp>
      <p:grpSp>
        <p:nvGrpSpPr>
          <p:cNvPr id="10" name="Group 34"/>
          <p:cNvGrpSpPr>
            <a:grpSpLocks/>
          </p:cNvGrpSpPr>
          <p:nvPr/>
        </p:nvGrpSpPr>
        <p:grpSpPr bwMode="auto">
          <a:xfrm>
            <a:off x="4508626" y="5321129"/>
            <a:ext cx="2190750" cy="519112"/>
            <a:chOff x="2880" y="3024"/>
            <a:chExt cx="1380" cy="327"/>
          </a:xfrm>
        </p:grpSpPr>
        <p:sp>
          <p:nvSpPr>
            <p:cNvPr id="4140" name="Text Box 35"/>
            <p:cNvSpPr txBox="1">
              <a:spLocks noChangeArrowheads="1"/>
            </p:cNvSpPr>
            <p:nvPr/>
          </p:nvSpPr>
          <p:spPr bwMode="auto">
            <a:xfrm>
              <a:off x="4032"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0</a:t>
              </a:r>
              <a:endParaRPr lang="en-US" altLang="zh-CN" sz="2800">
                <a:cs typeface="Times New Roman" panose="02020603050405020304" pitchFamily="18" charset="0"/>
              </a:endParaRPr>
            </a:p>
          </p:txBody>
        </p:sp>
        <p:sp>
          <p:nvSpPr>
            <p:cNvPr id="4141" name="Rectangle 36"/>
            <p:cNvSpPr>
              <a:spLocks noChangeArrowheads="1"/>
            </p:cNvSpPr>
            <p:nvPr/>
          </p:nvSpPr>
          <p:spPr bwMode="auto">
            <a:xfrm>
              <a:off x="2880"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1</a:t>
              </a:r>
            </a:p>
          </p:txBody>
        </p:sp>
      </p:grpSp>
      <p:grpSp>
        <p:nvGrpSpPr>
          <p:cNvPr id="11" name="Group 37"/>
          <p:cNvGrpSpPr>
            <a:grpSpLocks/>
          </p:cNvGrpSpPr>
          <p:nvPr/>
        </p:nvGrpSpPr>
        <p:grpSpPr bwMode="auto">
          <a:xfrm>
            <a:off x="4743576" y="4716291"/>
            <a:ext cx="1493838" cy="519113"/>
            <a:chOff x="3065" y="2640"/>
            <a:chExt cx="1003" cy="327"/>
          </a:xfrm>
        </p:grpSpPr>
        <p:sp>
          <p:nvSpPr>
            <p:cNvPr id="4138" name="Rectangle 38"/>
            <p:cNvSpPr>
              <a:spLocks noChangeArrowheads="1"/>
            </p:cNvSpPr>
            <p:nvPr/>
          </p:nvSpPr>
          <p:spPr bwMode="auto">
            <a:xfrm>
              <a:off x="3065" y="2640"/>
              <a:ext cx="2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1</a:t>
              </a:r>
              <a:endParaRPr lang="en-US" altLang="zh-CN" sz="2800">
                <a:cs typeface="Times New Roman" panose="02020603050405020304" pitchFamily="18" charset="0"/>
              </a:endParaRPr>
            </a:p>
          </p:txBody>
        </p:sp>
        <p:sp>
          <p:nvSpPr>
            <p:cNvPr id="4139" name="Rectangle 39"/>
            <p:cNvSpPr>
              <a:spLocks noChangeArrowheads="1"/>
            </p:cNvSpPr>
            <p:nvPr/>
          </p:nvSpPr>
          <p:spPr bwMode="auto">
            <a:xfrm>
              <a:off x="3840"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0</a:t>
              </a:r>
            </a:p>
          </p:txBody>
        </p:sp>
      </p:grpSp>
      <p:grpSp>
        <p:nvGrpSpPr>
          <p:cNvPr id="12" name="Group 40"/>
          <p:cNvGrpSpPr>
            <a:grpSpLocks/>
          </p:cNvGrpSpPr>
          <p:nvPr/>
        </p:nvGrpSpPr>
        <p:grpSpPr bwMode="auto">
          <a:xfrm>
            <a:off x="4648326" y="3539954"/>
            <a:ext cx="1936750" cy="523875"/>
            <a:chOff x="2968" y="1979"/>
            <a:chExt cx="1220" cy="330"/>
          </a:xfrm>
        </p:grpSpPr>
        <p:sp>
          <p:nvSpPr>
            <p:cNvPr id="4136" name="Rectangle 41"/>
            <p:cNvSpPr>
              <a:spLocks noChangeArrowheads="1"/>
            </p:cNvSpPr>
            <p:nvPr/>
          </p:nvSpPr>
          <p:spPr bwMode="auto">
            <a:xfrm>
              <a:off x="2968" y="19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1</a:t>
              </a:r>
            </a:p>
          </p:txBody>
        </p:sp>
        <p:sp>
          <p:nvSpPr>
            <p:cNvPr id="4137" name="Rectangle 42"/>
            <p:cNvSpPr>
              <a:spLocks noChangeArrowheads="1"/>
            </p:cNvSpPr>
            <p:nvPr/>
          </p:nvSpPr>
          <p:spPr bwMode="auto">
            <a:xfrm>
              <a:off x="3960" y="19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0</a:t>
              </a:r>
            </a:p>
          </p:txBody>
        </p:sp>
      </p:grpSp>
      <p:grpSp>
        <p:nvGrpSpPr>
          <p:cNvPr id="13" name="Group 43"/>
          <p:cNvGrpSpPr>
            <a:grpSpLocks/>
          </p:cNvGrpSpPr>
          <p:nvPr/>
        </p:nvGrpSpPr>
        <p:grpSpPr bwMode="auto">
          <a:xfrm>
            <a:off x="4889626" y="977729"/>
            <a:ext cx="1885950" cy="519112"/>
            <a:chOff x="3120" y="240"/>
            <a:chExt cx="1188" cy="327"/>
          </a:xfrm>
        </p:grpSpPr>
        <p:sp>
          <p:nvSpPr>
            <p:cNvPr id="4134" name="Rectangle 44"/>
            <p:cNvSpPr>
              <a:spLocks noChangeArrowheads="1"/>
            </p:cNvSpPr>
            <p:nvPr/>
          </p:nvSpPr>
          <p:spPr bwMode="auto">
            <a:xfrm>
              <a:off x="312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cs typeface="Times New Roman" panose="02020603050405020304" pitchFamily="18" charset="0"/>
                </a:rPr>
                <a:t>1</a:t>
              </a:r>
              <a:endParaRPr lang="en-US" altLang="zh-CN" sz="2800">
                <a:solidFill>
                  <a:srgbClr val="FF0000"/>
                </a:solidFill>
                <a:cs typeface="Times New Roman" panose="02020603050405020304" pitchFamily="18" charset="0"/>
              </a:endParaRPr>
            </a:p>
          </p:txBody>
        </p:sp>
        <p:sp>
          <p:nvSpPr>
            <p:cNvPr id="4135" name="Rectangle 45"/>
            <p:cNvSpPr>
              <a:spLocks noChangeArrowheads="1"/>
            </p:cNvSpPr>
            <p:nvPr/>
          </p:nvSpPr>
          <p:spPr bwMode="auto">
            <a:xfrm>
              <a:off x="408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cs typeface="Times New Roman" panose="02020603050405020304" pitchFamily="18" charset="0"/>
                </a:rPr>
                <a:t>0</a:t>
              </a:r>
            </a:p>
          </p:txBody>
        </p:sp>
      </p:grpSp>
      <p:grpSp>
        <p:nvGrpSpPr>
          <p:cNvPr id="14" name="Group 46"/>
          <p:cNvGrpSpPr>
            <a:grpSpLocks/>
          </p:cNvGrpSpPr>
          <p:nvPr/>
        </p:nvGrpSpPr>
        <p:grpSpPr bwMode="auto">
          <a:xfrm>
            <a:off x="4902326" y="550691"/>
            <a:ext cx="1885950" cy="519113"/>
            <a:chOff x="3032" y="19"/>
            <a:chExt cx="1188" cy="327"/>
          </a:xfrm>
        </p:grpSpPr>
        <p:sp>
          <p:nvSpPr>
            <p:cNvPr id="4132" name="Rectangle 47"/>
            <p:cNvSpPr>
              <a:spLocks noChangeArrowheads="1"/>
            </p:cNvSpPr>
            <p:nvPr/>
          </p:nvSpPr>
          <p:spPr bwMode="auto">
            <a:xfrm>
              <a:off x="303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0</a:t>
              </a:r>
            </a:p>
          </p:txBody>
        </p:sp>
        <p:sp>
          <p:nvSpPr>
            <p:cNvPr id="4133" name="Rectangle 48"/>
            <p:cNvSpPr>
              <a:spLocks noChangeArrowheads="1"/>
            </p:cNvSpPr>
            <p:nvPr/>
          </p:nvSpPr>
          <p:spPr bwMode="auto">
            <a:xfrm>
              <a:off x="399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1</a:t>
              </a:r>
            </a:p>
          </p:txBody>
        </p:sp>
      </p:grpSp>
      <p:grpSp>
        <p:nvGrpSpPr>
          <p:cNvPr id="15" name="Group 49"/>
          <p:cNvGrpSpPr>
            <a:grpSpLocks/>
          </p:cNvGrpSpPr>
          <p:nvPr/>
        </p:nvGrpSpPr>
        <p:grpSpPr bwMode="auto">
          <a:xfrm>
            <a:off x="5194426" y="825329"/>
            <a:ext cx="1828800" cy="457200"/>
            <a:chOff x="3216" y="192"/>
            <a:chExt cx="1152" cy="288"/>
          </a:xfrm>
        </p:grpSpPr>
        <p:sp>
          <p:nvSpPr>
            <p:cNvPr id="4130" name="AutoShape 50"/>
            <p:cNvSpPr>
              <a:spLocks noChangeArrowheads="1"/>
            </p:cNvSpPr>
            <p:nvPr/>
          </p:nvSpPr>
          <p:spPr bwMode="auto">
            <a:xfrm>
              <a:off x="3216" y="192"/>
              <a:ext cx="144" cy="288"/>
            </a:xfrm>
            <a:prstGeom prst="curvedLeftArrow">
              <a:avLst>
                <a:gd name="adj1" fmla="val 40000"/>
                <a:gd name="adj2" fmla="val 8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4131" name="AutoShape 51"/>
            <p:cNvSpPr>
              <a:spLocks noChangeArrowheads="1"/>
            </p:cNvSpPr>
            <p:nvPr/>
          </p:nvSpPr>
          <p:spPr bwMode="auto">
            <a:xfrm>
              <a:off x="4176" y="192"/>
              <a:ext cx="192" cy="288"/>
            </a:xfrm>
            <a:prstGeom prst="curvedLeftArrow">
              <a:avLst>
                <a:gd name="adj1" fmla="val 30000"/>
                <a:gd name="adj2" fmla="val 6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36244" name="Text Box 52" descr="小棋盘"/>
          <p:cNvSpPr txBox="1">
            <a:spLocks noChangeArrowheads="1"/>
          </p:cNvSpPr>
          <p:nvPr/>
        </p:nvSpPr>
        <p:spPr bwMode="auto">
          <a:xfrm>
            <a:off x="7534401" y="2344992"/>
            <a:ext cx="1295400" cy="830997"/>
          </a:xfrm>
          <a:prstGeom prst="rect">
            <a:avLst/>
          </a:prstGeom>
          <a:pattFill prst="smCheck">
            <a:fgClr>
              <a:srgbClr val="FFFF00"/>
            </a:fgClr>
            <a:bgClr>
              <a:srgbClr val="FFFFFF"/>
            </a:bgClr>
          </a:pattFill>
          <a:ln w="28575">
            <a:solidFill>
              <a:srgbClr val="007800"/>
            </a:solidFill>
            <a:miter lim="800000"/>
            <a:headEnd/>
            <a:tailEnd/>
          </a:ln>
          <a:effectLst/>
        </p:spPr>
        <p:txBody>
          <a:bodyPr anchor="ctr">
            <a:spAutoFit/>
          </a:bodyPr>
          <a:lstStyle/>
          <a:p>
            <a:pPr algn="ctr">
              <a:spcBef>
                <a:spcPct val="50000"/>
              </a:spcBef>
              <a:defRPr/>
            </a:pPr>
            <a:r>
              <a:rPr lang="zh-CN" altLang="en-US" sz="2400" b="1">
                <a:solidFill>
                  <a:srgbClr val="003399"/>
                </a:solidFill>
                <a:latin typeface="Times New Roman" panose="02020603050405020304" pitchFamily="18" charset="0"/>
                <a:cs typeface="Times New Roman" panose="02020603050405020304" pitchFamily="18" charset="0"/>
              </a:rPr>
              <a:t>主从状态一致</a:t>
            </a:r>
          </a:p>
        </p:txBody>
      </p:sp>
      <p:grpSp>
        <p:nvGrpSpPr>
          <p:cNvPr id="16" name="Group 53"/>
          <p:cNvGrpSpPr>
            <a:grpSpLocks/>
          </p:cNvGrpSpPr>
          <p:nvPr/>
        </p:nvGrpSpPr>
        <p:grpSpPr bwMode="auto">
          <a:xfrm>
            <a:off x="5569076" y="3644729"/>
            <a:ext cx="2332038" cy="1985962"/>
            <a:chOff x="3548" y="1968"/>
            <a:chExt cx="1533" cy="1251"/>
          </a:xfrm>
        </p:grpSpPr>
        <p:grpSp>
          <p:nvGrpSpPr>
            <p:cNvPr id="4126" name="Group 54"/>
            <p:cNvGrpSpPr>
              <a:grpSpLocks/>
            </p:cNvGrpSpPr>
            <p:nvPr/>
          </p:nvGrpSpPr>
          <p:grpSpPr bwMode="auto">
            <a:xfrm>
              <a:off x="3548" y="2880"/>
              <a:ext cx="244" cy="339"/>
              <a:chOff x="3548" y="2880"/>
              <a:chExt cx="244" cy="339"/>
            </a:xfrm>
          </p:grpSpPr>
          <p:graphicFrame>
            <p:nvGraphicFramePr>
              <p:cNvPr id="4099" name="Object 55"/>
              <p:cNvGraphicFramePr>
                <a:graphicFrameLocks noChangeAspect="1"/>
              </p:cNvGraphicFramePr>
              <p:nvPr/>
            </p:nvGraphicFramePr>
            <p:xfrm>
              <a:off x="3600" y="2976"/>
              <a:ext cx="192" cy="243"/>
            </p:xfrm>
            <a:graphic>
              <a:graphicData uri="http://schemas.openxmlformats.org/presentationml/2006/ole">
                <mc:AlternateContent xmlns:mc="http://schemas.openxmlformats.org/markup-compatibility/2006">
                  <mc:Choice xmlns:v="urn:schemas-microsoft-com:vml" Requires="v">
                    <p:oleObj spid="_x0000_s4100" name="BMP 图象" r:id="rId6" imgW="447856" imgH="323981" progId="Paint.Picture">
                      <p:embed/>
                    </p:oleObj>
                  </mc:Choice>
                  <mc:Fallback>
                    <p:oleObj name="BMP 图象" r:id="rId6" imgW="447856" imgH="32398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0" y="2976"/>
                            <a:ext cx="192"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9" name="Rectangle 56"/>
              <p:cNvSpPr>
                <a:spLocks noChangeArrowheads="1"/>
              </p:cNvSpPr>
              <p:nvPr/>
            </p:nvSpPr>
            <p:spPr bwMode="auto">
              <a:xfrm>
                <a:off x="3548" y="2880"/>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4127" name="Group 57"/>
            <p:cNvGrpSpPr>
              <a:grpSpLocks/>
            </p:cNvGrpSpPr>
            <p:nvPr/>
          </p:nvGrpSpPr>
          <p:grpSpPr bwMode="auto">
            <a:xfrm>
              <a:off x="4843" y="1968"/>
              <a:ext cx="238" cy="336"/>
              <a:chOff x="4843" y="1968"/>
              <a:chExt cx="238" cy="336"/>
            </a:xfrm>
          </p:grpSpPr>
          <p:graphicFrame>
            <p:nvGraphicFramePr>
              <p:cNvPr id="4098" name="Object 58"/>
              <p:cNvGraphicFramePr>
                <a:graphicFrameLocks noChangeAspect="1"/>
              </p:cNvGraphicFramePr>
              <p:nvPr/>
            </p:nvGraphicFramePr>
            <p:xfrm>
              <a:off x="4896" y="2016"/>
              <a:ext cx="178" cy="288"/>
            </p:xfrm>
            <a:graphic>
              <a:graphicData uri="http://schemas.openxmlformats.org/presentationml/2006/ole">
                <mc:AlternateContent xmlns:mc="http://schemas.openxmlformats.org/markup-compatibility/2006">
                  <mc:Choice xmlns:v="urn:schemas-microsoft-com:vml" Requires="v">
                    <p:oleObj spid="_x0000_s4101" name="BMP 图象" r:id="rId8" imgW="247685" imgH="400000" progId="Paint.Picture">
                      <p:embed/>
                    </p:oleObj>
                  </mc:Choice>
                  <mc:Fallback>
                    <p:oleObj name="BMP 图象" r:id="rId8" imgW="247685" imgH="400000"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6" y="2016"/>
                            <a:ext cx="1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8" name="Rectangle 59"/>
              <p:cNvSpPr>
                <a:spLocks noChangeArrowheads="1"/>
              </p:cNvSpPr>
              <p:nvPr/>
            </p:nvSpPr>
            <p:spPr bwMode="auto">
              <a:xfrm>
                <a:off x="4843" y="1968"/>
                <a:ext cx="2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0000"/>
                    </a:solidFill>
                    <a:cs typeface="Times New Roman" panose="02020603050405020304" pitchFamily="18" charset="0"/>
                  </a:rPr>
                  <a:t>1</a:t>
                </a:r>
              </a:p>
            </p:txBody>
          </p:sp>
        </p:grpSp>
      </p:grpSp>
      <p:grpSp>
        <p:nvGrpSpPr>
          <p:cNvPr id="19" name="Group 159"/>
          <p:cNvGrpSpPr>
            <a:grpSpLocks/>
          </p:cNvGrpSpPr>
          <p:nvPr/>
        </p:nvGrpSpPr>
        <p:grpSpPr bwMode="auto">
          <a:xfrm>
            <a:off x="7159751" y="1515891"/>
            <a:ext cx="1422400" cy="511175"/>
            <a:chOff x="4550" y="672"/>
            <a:chExt cx="896" cy="288"/>
          </a:xfrm>
        </p:grpSpPr>
        <p:sp>
          <p:nvSpPr>
            <p:cNvPr id="4124" name="AutoShape 160" descr="40%"/>
            <p:cNvSpPr>
              <a:spLocks noChangeArrowheads="1"/>
            </p:cNvSpPr>
            <p:nvPr/>
          </p:nvSpPr>
          <p:spPr bwMode="auto">
            <a:xfrm>
              <a:off x="4560" y="672"/>
              <a:ext cx="864" cy="288"/>
            </a:xfrm>
            <a:prstGeom prst="wedgeRoundRectCallout">
              <a:avLst>
                <a:gd name="adj1" fmla="val -82176"/>
                <a:gd name="adj2" fmla="val 112847"/>
                <a:gd name="adj3" fmla="val 16667"/>
              </a:avLst>
            </a:prstGeom>
            <a:pattFill prst="pct40">
              <a:fgClr>
                <a:srgbClr val="00FF00"/>
              </a:fgClr>
              <a:bgClr>
                <a:srgbClr val="FFFFFF"/>
              </a:bgClr>
            </a:pattFill>
            <a:ln w="28575">
              <a:solidFill>
                <a:srgbClr val="339933"/>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003399"/>
                </a:solidFill>
                <a:cs typeface="Times New Roman" panose="02020603050405020304" pitchFamily="18" charset="0"/>
              </a:endParaRPr>
            </a:p>
          </p:txBody>
        </p:sp>
        <p:sp>
          <p:nvSpPr>
            <p:cNvPr id="136353" name="Rectangle 161"/>
            <p:cNvSpPr>
              <a:spLocks noChangeArrowheads="1"/>
            </p:cNvSpPr>
            <p:nvPr/>
          </p:nvSpPr>
          <p:spPr bwMode="auto">
            <a:xfrm>
              <a:off x="4550" y="686"/>
              <a:ext cx="896" cy="260"/>
            </a:xfrm>
            <a:prstGeom prst="rect">
              <a:avLst/>
            </a:prstGeom>
            <a:noFill/>
            <a:ln w="28575">
              <a:noFill/>
              <a:miter lim="800000"/>
              <a:headEnd/>
              <a:tailEnd/>
            </a:ln>
            <a:effectLst/>
          </p:spPr>
          <p:txBody>
            <a:bodyPr wrap="none" anchor="ctr">
              <a:spAutoFit/>
            </a:bodyPr>
            <a:lstStyle/>
            <a:p>
              <a:pPr algn="ctr">
                <a:defRPr/>
              </a:pPr>
              <a:r>
                <a:rPr lang="zh-CN" altLang="en-US" sz="2400" b="1">
                  <a:solidFill>
                    <a:srgbClr val="003399"/>
                  </a:solidFill>
                  <a:latin typeface="Times New Roman" panose="02020603050405020304" pitchFamily="18" charset="0"/>
                  <a:cs typeface="Times New Roman" panose="02020603050405020304" pitchFamily="18" charset="0"/>
                </a:rPr>
                <a:t>状态不变</a:t>
              </a:r>
            </a:p>
          </p:txBody>
        </p:sp>
      </p:grpSp>
      <p:grpSp>
        <p:nvGrpSpPr>
          <p:cNvPr id="20" name="Group 162"/>
          <p:cNvGrpSpPr>
            <a:grpSpLocks/>
          </p:cNvGrpSpPr>
          <p:nvPr/>
        </p:nvGrpSpPr>
        <p:grpSpPr bwMode="auto">
          <a:xfrm>
            <a:off x="2205164" y="5471946"/>
            <a:ext cx="1539875" cy="534988"/>
            <a:chOff x="1536" y="3119"/>
            <a:chExt cx="864" cy="337"/>
          </a:xfrm>
        </p:grpSpPr>
        <p:sp>
          <p:nvSpPr>
            <p:cNvPr id="4122" name="AutoShape 163" descr="小棋盘"/>
            <p:cNvSpPr>
              <a:spLocks noChangeArrowheads="1"/>
            </p:cNvSpPr>
            <p:nvPr/>
          </p:nvSpPr>
          <p:spPr bwMode="auto">
            <a:xfrm>
              <a:off x="1536" y="3120"/>
              <a:ext cx="864" cy="336"/>
            </a:xfrm>
            <a:prstGeom prst="wedgeRoundRectCallout">
              <a:avLst>
                <a:gd name="adj1" fmla="val 96528"/>
                <a:gd name="adj2" fmla="val -178569"/>
                <a:gd name="adj3" fmla="val 16667"/>
              </a:avLst>
            </a:prstGeom>
            <a:pattFill prst="smCheck">
              <a:fgClr>
                <a:srgbClr val="00FF00"/>
              </a:fgClr>
              <a:bgClr>
                <a:schemeClr val="bg1"/>
              </a:bgClr>
            </a:pattFill>
            <a:ln w="28575">
              <a:solidFill>
                <a:srgbClr val="0078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003399"/>
                </a:solidFill>
                <a:cs typeface="Times New Roman" panose="02020603050405020304" pitchFamily="18" charset="0"/>
              </a:endParaRPr>
            </a:p>
          </p:txBody>
        </p:sp>
        <p:sp>
          <p:nvSpPr>
            <p:cNvPr id="136356" name="Rectangle 164" descr="小棋盘"/>
            <p:cNvSpPr>
              <a:spLocks noChangeArrowheads="1"/>
            </p:cNvSpPr>
            <p:nvPr/>
          </p:nvSpPr>
          <p:spPr bwMode="auto">
            <a:xfrm>
              <a:off x="1575" y="3119"/>
              <a:ext cx="798" cy="291"/>
            </a:xfrm>
            <a:prstGeom prst="rect">
              <a:avLst/>
            </a:prstGeom>
            <a:noFill/>
            <a:ln w="28575">
              <a:noFill/>
              <a:miter lim="800000"/>
              <a:headEnd/>
              <a:tailEnd/>
            </a:ln>
            <a:effectLst/>
          </p:spPr>
          <p:txBody>
            <a:bodyPr wrap="none" anchor="ctr">
              <a:spAutoFit/>
            </a:bodyPr>
            <a:lstStyle/>
            <a:p>
              <a:pPr algn="ctr">
                <a:defRPr/>
              </a:pPr>
              <a:r>
                <a:rPr lang="zh-CN" altLang="en-US" sz="2400" b="1">
                  <a:solidFill>
                    <a:srgbClr val="003399"/>
                  </a:solidFill>
                  <a:latin typeface="Times New Roman" panose="02020603050405020304" pitchFamily="18" charset="0"/>
                  <a:cs typeface="Times New Roman" panose="02020603050405020304" pitchFamily="18" charset="0"/>
                </a:rPr>
                <a:t>状态不变</a:t>
              </a:r>
            </a:p>
          </p:txBody>
        </p:sp>
      </p:grpSp>
    </p:spTree>
    <p:extLst>
      <p:ext uri="{BB962C8B-B14F-4D97-AF65-F5344CB8AC3E}">
        <p14:creationId xmlns:p14="http://schemas.microsoft.com/office/powerpoint/2010/main" val="2002639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12"/>
                                        </p:tgtEl>
                                        <p:attrNameLst>
                                          <p:attrName>style.visibility</p:attrName>
                                        </p:attrNameLst>
                                      </p:cBhvr>
                                      <p:to>
                                        <p:strVal val="visible"/>
                                      </p:to>
                                    </p:set>
                                    <p:animEffect transition="in" filter="wipe(left)">
                                      <p:cBhvr>
                                        <p:cTn id="7" dur="500"/>
                                        <p:tgtEl>
                                          <p:spTgt spid="136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213"/>
                                        </p:tgtEl>
                                        <p:attrNameLst>
                                          <p:attrName>style.visibility</p:attrName>
                                        </p:attrNameLst>
                                      </p:cBhvr>
                                      <p:to>
                                        <p:strVal val="visible"/>
                                      </p:to>
                                    </p:set>
                                    <p:animEffect transition="in" filter="wipe(left)">
                                      <p:cBhvr>
                                        <p:cTn id="12" dur="500"/>
                                        <p:tgtEl>
                                          <p:spTgt spid="1362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subTnLst>
                                    <p:audio>
                                      <p:cMediaNode>
                                        <p:cTn display="0" masterRel="sameClick">
                                          <p:stCondLst>
                                            <p:cond evt="begin" delay="0">
                                              <p:tn val="33"/>
                                            </p:cond>
                                          </p:stCondLst>
                                          <p:endCondLst>
                                            <p:cond evt="onStopAudio" delay="0">
                                              <p:tgtEl>
                                                <p:sldTgt/>
                                              </p:tgtEl>
                                            </p:cond>
                                          </p:endCondLst>
                                        </p:cTn>
                                        <p:tgtEl>
                                          <p:sndTgt r:embed="rId4" name="感叹时奏幻想空间.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right)">
                                      <p:cBhvr>
                                        <p:cTn id="54"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up)">
                                      <p:cBhvr>
                                        <p:cTn id="59" dur="500"/>
                                        <p:tgtEl>
                                          <p:spTgt spid="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left)">
                                      <p:cBhvr>
                                        <p:cTn id="78" dur="500"/>
                                        <p:tgtEl>
                                          <p:spTgt spid="1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1"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ppt_x</p:attrName>
                                        </p:attrNameLst>
                                      </p:cBhvr>
                                      <p:tavLst>
                                        <p:tav tm="0">
                                          <p:val>
                                            <p:strVal val="#ppt_x"/>
                                          </p:val>
                                        </p:tav>
                                        <p:tav tm="100000">
                                          <p:val>
                                            <p:strVal val="#ppt_x"/>
                                          </p:val>
                                        </p:tav>
                                      </p:tavLst>
                                    </p:anim>
                                    <p:anim calcmode="lin" valueType="num">
                                      <p:cBhvr>
                                        <p:cTn id="84" dur="500" fill="hold"/>
                                        <p:tgtEl>
                                          <p:spTgt spid="15"/>
                                        </p:tgtEl>
                                        <p:attrNameLst>
                                          <p:attrName>ppt_y</p:attrName>
                                        </p:attrNameLst>
                                      </p:cBhvr>
                                      <p:tavLst>
                                        <p:tav tm="0">
                                          <p:val>
                                            <p:strVal val="#ppt_y-#ppt_h/2"/>
                                          </p:val>
                                        </p:tav>
                                        <p:tav tm="100000">
                                          <p:val>
                                            <p:strVal val="#ppt_y"/>
                                          </p:val>
                                        </p:tav>
                                      </p:tavLst>
                                    </p:anim>
                                    <p:anim calcmode="lin" valueType="num">
                                      <p:cBhvr>
                                        <p:cTn id="85" dur="500" fill="hold"/>
                                        <p:tgtEl>
                                          <p:spTgt spid="15"/>
                                        </p:tgtEl>
                                        <p:attrNameLst>
                                          <p:attrName>ppt_w</p:attrName>
                                        </p:attrNameLst>
                                      </p:cBhvr>
                                      <p:tavLst>
                                        <p:tav tm="0">
                                          <p:val>
                                            <p:strVal val="#ppt_w"/>
                                          </p:val>
                                        </p:tav>
                                        <p:tav tm="100000">
                                          <p:val>
                                            <p:strVal val="#ppt_w"/>
                                          </p:val>
                                        </p:tav>
                                      </p:tavLst>
                                    </p:anim>
                                    <p:anim calcmode="lin" valueType="num">
                                      <p:cBhvr>
                                        <p:cTn id="86"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36244"/>
                                        </p:tgtEl>
                                        <p:attrNameLst>
                                          <p:attrName>style.visibility</p:attrName>
                                        </p:attrNameLst>
                                      </p:cBhvr>
                                      <p:to>
                                        <p:strVal val="visible"/>
                                      </p:to>
                                    </p:set>
                                    <p:animEffect transition="in" filter="wipe(up)">
                                      <p:cBhvr>
                                        <p:cTn id="91" dur="500"/>
                                        <p:tgtEl>
                                          <p:spTgt spid="13624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up)">
                                      <p:cBhvr>
                                        <p:cTn id="9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2" grpId="0" autoUpdateAnimBg="0"/>
      <p:bldP spid="136213" grpId="0" animBg="1" autoUpdateAnimBg="0"/>
      <p:bldP spid="13624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36" descr="图片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2854" y="640203"/>
            <a:ext cx="4537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ChangeArrowheads="1"/>
          </p:cNvSpPr>
          <p:nvPr/>
        </p:nvSpPr>
        <p:spPr bwMode="auto">
          <a:xfrm>
            <a:off x="5279679" y="5493190"/>
            <a:ext cx="649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rPr>
              <a:t>CP</a:t>
            </a:r>
          </a:p>
        </p:txBody>
      </p:sp>
      <p:grpSp>
        <p:nvGrpSpPr>
          <p:cNvPr id="2" name="Group 3"/>
          <p:cNvGrpSpPr>
            <a:grpSpLocks/>
          </p:cNvGrpSpPr>
          <p:nvPr/>
        </p:nvGrpSpPr>
        <p:grpSpPr bwMode="auto">
          <a:xfrm>
            <a:off x="4746279" y="5797990"/>
            <a:ext cx="990600" cy="838200"/>
            <a:chOff x="3264" y="3600"/>
            <a:chExt cx="624" cy="528"/>
          </a:xfrm>
        </p:grpSpPr>
        <p:grpSp>
          <p:nvGrpSpPr>
            <p:cNvPr id="47133" name="Group 4"/>
            <p:cNvGrpSpPr>
              <a:grpSpLocks/>
            </p:cNvGrpSpPr>
            <p:nvPr/>
          </p:nvGrpSpPr>
          <p:grpSpPr bwMode="auto">
            <a:xfrm>
              <a:off x="3264" y="3840"/>
              <a:ext cx="624" cy="288"/>
              <a:chOff x="3264" y="3744"/>
              <a:chExt cx="624" cy="288"/>
            </a:xfrm>
          </p:grpSpPr>
          <p:sp>
            <p:nvSpPr>
              <p:cNvPr id="47135" name="Line 5"/>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6" name="Text Box 6"/>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0</a:t>
                </a:r>
              </a:p>
            </p:txBody>
          </p:sp>
          <p:sp>
            <p:nvSpPr>
              <p:cNvPr id="47137" name="Line 7"/>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8" name="Line 8"/>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9" name="Line 9"/>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134" name="Text Box 10"/>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grpSp>
      <p:grpSp>
        <p:nvGrpSpPr>
          <p:cNvPr id="4" name="Group 11"/>
          <p:cNvGrpSpPr>
            <a:grpSpLocks/>
          </p:cNvGrpSpPr>
          <p:nvPr/>
        </p:nvGrpSpPr>
        <p:grpSpPr bwMode="auto">
          <a:xfrm>
            <a:off x="5736879" y="6102790"/>
            <a:ext cx="533400" cy="457200"/>
            <a:chOff x="1344" y="336"/>
            <a:chExt cx="336" cy="288"/>
          </a:xfrm>
        </p:grpSpPr>
        <p:sp>
          <p:nvSpPr>
            <p:cNvPr id="47129" name="Line 12"/>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0" name="Line 13"/>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1" name="Line 14"/>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2" name="Rectangle 15"/>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rPr>
                <a:t>0</a:t>
              </a:r>
              <a:endParaRPr lang="en-US" altLang="zh-CN">
                <a:solidFill>
                  <a:srgbClr val="0099FF"/>
                </a:solidFill>
              </a:endParaRPr>
            </a:p>
          </p:txBody>
        </p:sp>
      </p:grpSp>
      <p:grpSp>
        <p:nvGrpSpPr>
          <p:cNvPr id="5" name="Group 16"/>
          <p:cNvGrpSpPr>
            <a:grpSpLocks/>
          </p:cNvGrpSpPr>
          <p:nvPr/>
        </p:nvGrpSpPr>
        <p:grpSpPr bwMode="auto">
          <a:xfrm>
            <a:off x="5203479" y="541778"/>
            <a:ext cx="1885950" cy="519112"/>
            <a:chOff x="3120" y="240"/>
            <a:chExt cx="1188" cy="327"/>
          </a:xfrm>
        </p:grpSpPr>
        <p:sp>
          <p:nvSpPr>
            <p:cNvPr id="47127" name="Rectangle 17"/>
            <p:cNvSpPr>
              <a:spLocks noChangeArrowheads="1"/>
            </p:cNvSpPr>
            <p:nvPr/>
          </p:nvSpPr>
          <p:spPr bwMode="auto">
            <a:xfrm>
              <a:off x="312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1</a:t>
              </a:r>
              <a:endParaRPr lang="en-US" altLang="zh-CN" sz="2800">
                <a:solidFill>
                  <a:srgbClr val="FF0000"/>
                </a:solidFill>
              </a:endParaRPr>
            </a:p>
          </p:txBody>
        </p:sp>
        <p:sp>
          <p:nvSpPr>
            <p:cNvPr id="47128" name="Rectangle 18"/>
            <p:cNvSpPr>
              <a:spLocks noChangeArrowheads="1"/>
            </p:cNvSpPr>
            <p:nvPr/>
          </p:nvSpPr>
          <p:spPr bwMode="auto">
            <a:xfrm>
              <a:off x="408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0</a:t>
              </a:r>
            </a:p>
          </p:txBody>
        </p:sp>
      </p:grpSp>
      <p:sp>
        <p:nvSpPr>
          <p:cNvPr id="138259" name="Text Box 19" descr="40%"/>
          <p:cNvSpPr txBox="1">
            <a:spLocks noChangeArrowheads="1"/>
          </p:cNvSpPr>
          <p:nvPr/>
        </p:nvSpPr>
        <p:spPr bwMode="auto">
          <a:xfrm>
            <a:off x="893417" y="1454590"/>
            <a:ext cx="2057400" cy="974725"/>
          </a:xfrm>
          <a:prstGeom prst="rect">
            <a:avLst/>
          </a:prstGeom>
          <a:pattFill prst="pct40">
            <a:fgClr>
              <a:srgbClr val="FFCCFF"/>
            </a:fgClr>
            <a:bgClr>
              <a:srgbClr val="FFFFFF"/>
            </a:bgClr>
          </a:pattFill>
          <a:ln w="28575">
            <a:solidFill>
              <a:srgbClr val="000099"/>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设触发器原态为“</a:t>
            </a:r>
            <a:r>
              <a:rPr lang="en-US" altLang="zh-CN" sz="2800">
                <a:solidFill>
                  <a:srgbClr val="FF3300"/>
                </a:solidFill>
              </a:rPr>
              <a:t>1”</a:t>
            </a:r>
            <a:r>
              <a:rPr lang="zh-CN" altLang="en-US" sz="2800">
                <a:solidFill>
                  <a:srgbClr val="FF3300"/>
                </a:solidFill>
              </a:rPr>
              <a:t>态</a:t>
            </a:r>
          </a:p>
        </p:txBody>
      </p:sp>
      <p:sp>
        <p:nvSpPr>
          <p:cNvPr id="138260" name="AutoShape 20"/>
          <p:cNvSpPr>
            <a:spLocks noChangeArrowheads="1"/>
          </p:cNvSpPr>
          <p:nvPr/>
        </p:nvSpPr>
        <p:spPr bwMode="auto">
          <a:xfrm>
            <a:off x="1655417" y="2597590"/>
            <a:ext cx="609600" cy="762000"/>
          </a:xfrm>
          <a:prstGeom prst="downArrow">
            <a:avLst>
              <a:gd name="adj1" fmla="val 50000"/>
              <a:gd name="adj2" fmla="val 31250"/>
            </a:avLst>
          </a:prstGeom>
          <a:gradFill rotWithShape="0">
            <a:gsLst>
              <a:gs pos="0">
                <a:schemeClr val="accent1"/>
              </a:gs>
              <a:gs pos="100000">
                <a:schemeClr val="accent1">
                  <a:gamma/>
                  <a:shade val="66275"/>
                  <a:invGamma/>
                </a:schemeClr>
              </a:gs>
            </a:gsLst>
            <a:lin ang="5400000" scaled="1"/>
          </a:gradFill>
          <a:ln w="28575">
            <a:solidFill>
              <a:schemeClr val="accent1"/>
            </a:solidFill>
            <a:miter lim="800000"/>
            <a:headEnd/>
            <a:tailEnd/>
          </a:ln>
          <a:effectLst/>
        </p:spPr>
        <p:txBody>
          <a:bodyPr wrap="none" anchor="ctr"/>
          <a:lstStyle/>
          <a:p>
            <a:pPr>
              <a:defRPr/>
            </a:pPr>
            <a:endParaRPr lang="zh-CN" altLang="en-US"/>
          </a:p>
        </p:txBody>
      </p:sp>
      <p:sp>
        <p:nvSpPr>
          <p:cNvPr id="138261" name="Text Box 21" descr="80%"/>
          <p:cNvSpPr txBox="1">
            <a:spLocks noChangeArrowheads="1"/>
          </p:cNvSpPr>
          <p:nvPr/>
        </p:nvSpPr>
        <p:spPr bwMode="auto">
          <a:xfrm>
            <a:off x="766417" y="3499290"/>
            <a:ext cx="2387600" cy="523220"/>
          </a:xfrm>
          <a:prstGeom prst="rect">
            <a:avLst/>
          </a:prstGeom>
          <a:pattFill prst="pct80">
            <a:fgClr>
              <a:srgbClr val="CCFFFF"/>
            </a:fgClr>
            <a:bgClr>
              <a:srgbClr val="FFFFFF"/>
            </a:bgClr>
          </a:pattFill>
          <a:ln w="28575">
            <a:solidFill>
              <a:srgbClr val="007800"/>
            </a:solidFill>
            <a:miter lim="800000"/>
            <a:headEnd/>
            <a:tailEnd/>
          </a:ln>
        </p:spPr>
        <p:txBody>
          <a:bodyPr wrap="squar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0099"/>
                </a:solidFill>
              </a:rPr>
              <a:t>为“？”状态</a:t>
            </a:r>
            <a:endParaRPr lang="zh-CN" altLang="en-US" sz="2800"/>
          </a:p>
        </p:txBody>
      </p:sp>
      <p:sp>
        <p:nvSpPr>
          <p:cNvPr id="138262" name="Rectangle 22"/>
          <p:cNvSpPr>
            <a:spLocks noChangeArrowheads="1"/>
          </p:cNvSpPr>
          <p:nvPr/>
        </p:nvSpPr>
        <p:spPr bwMode="auto">
          <a:xfrm>
            <a:off x="402879" y="4354953"/>
            <a:ext cx="3084513" cy="1828800"/>
          </a:xfrm>
          <a:prstGeom prst="rect">
            <a:avLst/>
          </a:prstGeom>
          <a:solidFill>
            <a:srgbClr val="FFFFCC"/>
          </a:solidFill>
          <a:ln w="28575">
            <a:solidFill>
              <a:srgbClr val="006600"/>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rPr>
              <a:t>J</a:t>
            </a:r>
            <a:r>
              <a:rPr lang="en-US" altLang="zh-CN" sz="2800">
                <a:solidFill>
                  <a:srgbClr val="000099"/>
                </a:solidFill>
              </a:rPr>
              <a:t>=1,  </a:t>
            </a:r>
            <a:r>
              <a:rPr lang="en-US" altLang="zh-CN" sz="2800" i="1">
                <a:solidFill>
                  <a:srgbClr val="000099"/>
                </a:solidFill>
              </a:rPr>
              <a:t>K</a:t>
            </a:r>
            <a:r>
              <a:rPr lang="en-US" altLang="zh-CN" sz="2800">
                <a:solidFill>
                  <a:srgbClr val="000099"/>
                </a:solidFill>
              </a:rPr>
              <a:t>=1</a:t>
            </a:r>
            <a:r>
              <a:rPr lang="zh-CN" altLang="en-US" sz="2800">
                <a:solidFill>
                  <a:srgbClr val="000099"/>
                </a:solidFill>
              </a:rPr>
              <a:t>时，每来</a:t>
            </a:r>
          </a:p>
          <a:p>
            <a:pPr eaLnBrk="1" hangingPunct="1"/>
            <a:r>
              <a:rPr lang="zh-CN" altLang="en-US" sz="2800">
                <a:solidFill>
                  <a:srgbClr val="000099"/>
                </a:solidFill>
              </a:rPr>
              <a:t>一个时钟脉冲，状</a:t>
            </a:r>
          </a:p>
          <a:p>
            <a:pPr eaLnBrk="1" hangingPunct="1"/>
            <a:r>
              <a:rPr lang="zh-CN" altLang="en-US" sz="2800">
                <a:solidFill>
                  <a:srgbClr val="000099"/>
                </a:solidFill>
              </a:rPr>
              <a:t>态翻转一次，</a:t>
            </a:r>
            <a:r>
              <a:rPr lang="zh-CN" altLang="en-US" sz="2800">
                <a:solidFill>
                  <a:srgbClr val="FF3300"/>
                </a:solidFill>
              </a:rPr>
              <a:t>即具</a:t>
            </a:r>
          </a:p>
          <a:p>
            <a:pPr eaLnBrk="1" hangingPunct="1"/>
            <a:r>
              <a:rPr lang="zh-CN" altLang="en-US" sz="2800">
                <a:solidFill>
                  <a:srgbClr val="FF3300"/>
                </a:solidFill>
              </a:rPr>
              <a:t>有计数功能。</a:t>
            </a:r>
          </a:p>
        </p:txBody>
      </p:sp>
      <p:sp>
        <p:nvSpPr>
          <p:cNvPr id="47115" name="Text Box 23"/>
          <p:cNvSpPr txBox="1">
            <a:spLocks noChangeArrowheads="1"/>
          </p:cNvSpPr>
          <p:nvPr/>
        </p:nvSpPr>
        <p:spPr bwMode="auto">
          <a:xfrm>
            <a:off x="574329" y="692590"/>
            <a:ext cx="2132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(1) </a:t>
            </a:r>
            <a:r>
              <a:rPr lang="en-US" altLang="zh-CN" sz="2800" i="1">
                <a:solidFill>
                  <a:srgbClr val="000099"/>
                </a:solidFill>
              </a:rPr>
              <a:t>J</a:t>
            </a:r>
            <a:r>
              <a:rPr lang="en-US" altLang="zh-CN" sz="2800">
                <a:solidFill>
                  <a:srgbClr val="000099"/>
                </a:solidFill>
              </a:rPr>
              <a:t>=1,  </a:t>
            </a:r>
            <a:r>
              <a:rPr lang="en-US" altLang="zh-CN" sz="2800" i="1">
                <a:solidFill>
                  <a:srgbClr val="000099"/>
                </a:solidFill>
              </a:rPr>
              <a:t>K</a:t>
            </a:r>
            <a:r>
              <a:rPr lang="en-US" altLang="zh-CN" sz="2800">
                <a:solidFill>
                  <a:srgbClr val="000099"/>
                </a:solidFill>
              </a:rPr>
              <a:t>=1</a:t>
            </a:r>
          </a:p>
        </p:txBody>
      </p:sp>
      <p:grpSp>
        <p:nvGrpSpPr>
          <p:cNvPr id="6" name="Group 124"/>
          <p:cNvGrpSpPr>
            <a:grpSpLocks/>
          </p:cNvGrpSpPr>
          <p:nvPr/>
        </p:nvGrpSpPr>
        <p:grpSpPr bwMode="auto">
          <a:xfrm flipH="1">
            <a:off x="4690717" y="5264590"/>
            <a:ext cx="2309812" cy="519113"/>
            <a:chOff x="3144" y="240"/>
            <a:chExt cx="1139" cy="327"/>
          </a:xfrm>
        </p:grpSpPr>
        <p:sp>
          <p:nvSpPr>
            <p:cNvPr id="47125" name="Rectangle 125"/>
            <p:cNvSpPr>
              <a:spLocks noChangeArrowheads="1"/>
            </p:cNvSpPr>
            <p:nvPr/>
          </p:nvSpPr>
          <p:spPr bwMode="auto">
            <a:xfrm>
              <a:off x="3144" y="240"/>
              <a:ext cx="1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1</a:t>
              </a:r>
            </a:p>
          </p:txBody>
        </p:sp>
        <p:sp>
          <p:nvSpPr>
            <p:cNvPr id="47126" name="Rectangle 126"/>
            <p:cNvSpPr>
              <a:spLocks noChangeArrowheads="1"/>
            </p:cNvSpPr>
            <p:nvPr/>
          </p:nvSpPr>
          <p:spPr bwMode="auto">
            <a:xfrm>
              <a:off x="4104" y="240"/>
              <a:ext cx="1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0</a:t>
              </a:r>
            </a:p>
          </p:txBody>
        </p:sp>
      </p:grpSp>
      <p:grpSp>
        <p:nvGrpSpPr>
          <p:cNvPr id="7" name="Group 127"/>
          <p:cNvGrpSpPr>
            <a:grpSpLocks/>
          </p:cNvGrpSpPr>
          <p:nvPr/>
        </p:nvGrpSpPr>
        <p:grpSpPr bwMode="auto">
          <a:xfrm>
            <a:off x="4843117" y="3499290"/>
            <a:ext cx="2030412" cy="531813"/>
            <a:chOff x="3085" y="2056"/>
            <a:chExt cx="1279" cy="335"/>
          </a:xfrm>
        </p:grpSpPr>
        <p:sp>
          <p:nvSpPr>
            <p:cNvPr id="47123" name="Rectangle 128"/>
            <p:cNvSpPr>
              <a:spLocks noChangeArrowheads="1"/>
            </p:cNvSpPr>
            <p:nvPr/>
          </p:nvSpPr>
          <p:spPr bwMode="auto">
            <a:xfrm flipH="1">
              <a:off x="4135" y="2056"/>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1</a:t>
              </a:r>
            </a:p>
          </p:txBody>
        </p:sp>
        <p:sp>
          <p:nvSpPr>
            <p:cNvPr id="47124" name="Rectangle 129"/>
            <p:cNvSpPr>
              <a:spLocks noChangeArrowheads="1"/>
            </p:cNvSpPr>
            <p:nvPr/>
          </p:nvSpPr>
          <p:spPr bwMode="auto">
            <a:xfrm flipH="1">
              <a:off x="3085" y="206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0</a:t>
              </a:r>
            </a:p>
          </p:txBody>
        </p:sp>
      </p:grpSp>
      <p:sp>
        <p:nvSpPr>
          <p:cNvPr id="138370" name="Rectangle 130"/>
          <p:cNvSpPr>
            <a:spLocks noChangeArrowheads="1"/>
          </p:cNvSpPr>
          <p:nvPr/>
        </p:nvSpPr>
        <p:spPr bwMode="auto">
          <a:xfrm>
            <a:off x="8327679" y="389299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rPr>
              <a:t>0</a:t>
            </a:r>
          </a:p>
        </p:txBody>
      </p:sp>
      <p:sp>
        <p:nvSpPr>
          <p:cNvPr id="138371" name="Rectangle 131"/>
          <p:cNvSpPr>
            <a:spLocks noChangeArrowheads="1"/>
          </p:cNvSpPr>
          <p:nvPr/>
        </p:nvSpPr>
        <p:spPr bwMode="auto">
          <a:xfrm>
            <a:off x="8353079" y="3873940"/>
            <a:ext cx="361950" cy="4333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pPr>
            <a:r>
              <a:rPr lang="en-US" altLang="zh-CN" sz="2800">
                <a:solidFill>
                  <a:srgbClr val="FF0000"/>
                </a:solidFill>
              </a:rPr>
              <a:t>1</a:t>
            </a:r>
          </a:p>
        </p:txBody>
      </p:sp>
      <p:grpSp>
        <p:nvGrpSpPr>
          <p:cNvPr id="8" name="Group 132"/>
          <p:cNvGrpSpPr>
            <a:grpSpLocks/>
          </p:cNvGrpSpPr>
          <p:nvPr/>
        </p:nvGrpSpPr>
        <p:grpSpPr bwMode="auto">
          <a:xfrm>
            <a:off x="5192367" y="857690"/>
            <a:ext cx="1911350" cy="531813"/>
            <a:chOff x="3081" y="2056"/>
            <a:chExt cx="1292" cy="335"/>
          </a:xfrm>
        </p:grpSpPr>
        <p:sp>
          <p:nvSpPr>
            <p:cNvPr id="47121" name="Rectangle 133"/>
            <p:cNvSpPr>
              <a:spLocks noChangeArrowheads="1"/>
            </p:cNvSpPr>
            <p:nvPr/>
          </p:nvSpPr>
          <p:spPr bwMode="auto">
            <a:xfrm flipH="1">
              <a:off x="4129" y="2056"/>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1</a:t>
              </a:r>
            </a:p>
          </p:txBody>
        </p:sp>
        <p:sp>
          <p:nvSpPr>
            <p:cNvPr id="47122" name="Rectangle 134"/>
            <p:cNvSpPr>
              <a:spLocks noChangeArrowheads="1"/>
            </p:cNvSpPr>
            <p:nvPr/>
          </p:nvSpPr>
          <p:spPr bwMode="auto">
            <a:xfrm flipH="1">
              <a:off x="3081" y="2064"/>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0000"/>
                  </a:solidFill>
                </a:rPr>
                <a:t>0</a:t>
              </a:r>
            </a:p>
          </p:txBody>
        </p:sp>
      </p:grpSp>
    </p:spTree>
    <p:extLst>
      <p:ext uri="{BB962C8B-B14F-4D97-AF65-F5344CB8AC3E}">
        <p14:creationId xmlns:p14="http://schemas.microsoft.com/office/powerpoint/2010/main" val="2370935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38260"/>
                                        </p:tgtEl>
                                        <p:attrNameLst>
                                          <p:attrName>style.visibility</p:attrName>
                                        </p:attrNameLst>
                                      </p:cBhvr>
                                      <p:to>
                                        <p:strVal val="visible"/>
                                      </p:to>
                                    </p:set>
                                    <p:animEffect transition="in" filter="wipe(up)">
                                      <p:cBhvr>
                                        <p:cTn id="16" dur="500"/>
                                        <p:tgtEl>
                                          <p:spTgt spid="138260"/>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8261"/>
                                        </p:tgtEl>
                                        <p:attrNameLst>
                                          <p:attrName>style.visibility</p:attrName>
                                        </p:attrNameLst>
                                      </p:cBhvr>
                                      <p:to>
                                        <p:strVal val="visible"/>
                                      </p:to>
                                    </p:set>
                                    <p:animEffect transition="in" filter="wipe(left)">
                                      <p:cBhvr>
                                        <p:cTn id="20" dur="500"/>
                                        <p:tgtEl>
                                          <p:spTgt spid="13826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subTnLst>
                                    <p:audio>
                                      <p:cMediaNode>
                                        <p:cTn display="0" masterRel="sameClick">
                                          <p:stCondLst>
                                            <p:cond evt="begin" delay="0">
                                              <p:tn val="28"/>
                                            </p:cond>
                                          </p:stCondLst>
                                          <p:endCondLst>
                                            <p:cond evt="onStopAudio" delay="0">
                                              <p:tgtEl>
                                                <p:sldTgt/>
                                              </p:tgtEl>
                                            </p:cond>
                                          </p:endCondLst>
                                        </p:cTn>
                                        <p:tgtEl>
                                          <p:sndTgt r:embed="rId3" name="感叹时奏幻想空间.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8370"/>
                                        </p:tgtEl>
                                        <p:attrNameLst>
                                          <p:attrName>style.visibility</p:attrName>
                                        </p:attrNameLst>
                                      </p:cBhvr>
                                      <p:to>
                                        <p:strVal val="visible"/>
                                      </p:to>
                                    </p:set>
                                    <p:animEffect transition="in" filter="wipe(left)">
                                      <p:cBhvr>
                                        <p:cTn id="40" dur="500"/>
                                        <p:tgtEl>
                                          <p:spTgt spid="13837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up)">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8371"/>
                                        </p:tgtEl>
                                        <p:attrNameLst>
                                          <p:attrName>style.visibility</p:attrName>
                                        </p:attrNameLst>
                                      </p:cBhvr>
                                      <p:to>
                                        <p:strVal val="visible"/>
                                      </p:to>
                                    </p:set>
                                    <p:animEffect transition="in" filter="wipe(left)">
                                      <p:cBhvr>
                                        <p:cTn id="50" dur="500"/>
                                        <p:tgtEl>
                                          <p:spTgt spid="13837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8262"/>
                                        </p:tgtEl>
                                        <p:attrNameLst>
                                          <p:attrName>style.visibility</p:attrName>
                                        </p:attrNameLst>
                                      </p:cBhvr>
                                      <p:to>
                                        <p:strVal val="visible"/>
                                      </p:to>
                                    </p:set>
                                    <p:animEffect transition="in" filter="wipe(left)">
                                      <p:cBhvr>
                                        <p:cTn id="60"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59" grpId="0" animBg="1" autoUpdateAnimBg="0"/>
      <p:bldP spid="138260" grpId="0" animBg="1"/>
      <p:bldP spid="138261" grpId="0" animBg="1" autoUpdateAnimBg="0"/>
      <p:bldP spid="138262" grpId="0" animBg="1" autoUpdateAnimBg="0"/>
      <p:bldP spid="138370" grpId="0" autoUpdateAnimBg="0"/>
      <p:bldP spid="13837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378075" y="1638190"/>
            <a:ext cx="3962400" cy="589777"/>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zh-CN" altLang="en-US" sz="3200" b="1">
                <a:solidFill>
                  <a:srgbClr val="000099"/>
                </a:solidFill>
                <a:latin typeface="Times New Roman" panose="02020603050405020304" pitchFamily="18" charset="0"/>
                <a:cs typeface="Times New Roman" panose="02020603050405020304" pitchFamily="18" charset="0"/>
              </a:rPr>
              <a:t>本章要求</a:t>
            </a:r>
          </a:p>
        </p:txBody>
      </p:sp>
      <p:sp>
        <p:nvSpPr>
          <p:cNvPr id="84995" name="Text Box 3"/>
          <p:cNvSpPr txBox="1">
            <a:spLocks noChangeArrowheads="1"/>
          </p:cNvSpPr>
          <p:nvPr/>
        </p:nvSpPr>
        <p:spPr bwMode="auto">
          <a:xfrm>
            <a:off x="611188" y="2225459"/>
            <a:ext cx="8051800" cy="3560975"/>
          </a:xfrm>
          <a:prstGeom prst="rect">
            <a:avLst/>
          </a:prstGeom>
          <a:noFill/>
          <a:ln w="9525">
            <a:noFill/>
            <a:miter lim="800000"/>
            <a:headEnd/>
            <a:tailEnd/>
          </a:ln>
          <a:effectLst/>
        </p:spPr>
        <p:txBody>
          <a:bodyPr anchor="ctr">
            <a:spAutoFit/>
          </a:bodyPr>
          <a:lstStyle/>
          <a:p>
            <a:pPr marL="457200" indent="-457200">
              <a:lnSpc>
                <a:spcPct val="115000"/>
              </a:lnSpc>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掌握 </a:t>
            </a:r>
            <a:r>
              <a:rPr lang="en-US" altLang="zh-CN" sz="2800" b="1" i="1">
                <a:solidFill>
                  <a:srgbClr val="CC0000"/>
                </a:solidFill>
                <a:latin typeface="Times New Roman" panose="02020603050405020304" pitchFamily="18" charset="0"/>
                <a:cs typeface="Times New Roman" panose="02020603050405020304" pitchFamily="18" charset="0"/>
              </a:rPr>
              <a:t>RS</a:t>
            </a:r>
            <a:r>
              <a:rPr lang="zh-CN" altLang="en-US" sz="2800" b="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JK</a:t>
            </a:r>
            <a:r>
              <a:rPr lang="zh-CN" altLang="en-US" sz="2800" b="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D</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触发器的逻辑功能及不同结构触发器的动作特点</a:t>
            </a:r>
            <a:r>
              <a:rPr lang="en-US" altLang="zh-CN" sz="2800" b="1">
                <a:solidFill>
                  <a:srgbClr val="CC0000"/>
                </a:solidFill>
                <a:latin typeface="Times New Roman" panose="02020603050405020304" pitchFamily="18" charset="0"/>
                <a:cs typeface="Times New Roman" panose="02020603050405020304" pitchFamily="18" charset="0"/>
              </a:rPr>
              <a:t>;</a:t>
            </a:r>
          </a:p>
          <a:p>
            <a:pPr marL="457200" indent="-457200">
              <a:lnSpc>
                <a:spcPct val="115000"/>
              </a:lnSpc>
              <a:defRPr/>
            </a:pPr>
            <a:r>
              <a:rPr lang="en-US" altLang="zh-CN" sz="2800" b="1">
                <a:solidFill>
                  <a:srgbClr val="000099"/>
                </a:solidFill>
                <a:latin typeface="Times New Roman" panose="02020603050405020304" pitchFamily="18" charset="0"/>
                <a:cs typeface="Times New Roman" panose="02020603050405020304" pitchFamily="18" charset="0"/>
              </a:rPr>
              <a:t>2. </a:t>
            </a:r>
            <a:r>
              <a:rPr lang="zh-CN" altLang="en-US" sz="2800" b="1">
                <a:solidFill>
                  <a:srgbClr val="000099"/>
                </a:solidFill>
                <a:latin typeface="Times New Roman" panose="02020603050405020304" pitchFamily="18" charset="0"/>
                <a:cs typeface="Times New Roman" panose="02020603050405020304" pitchFamily="18" charset="0"/>
              </a:rPr>
              <a:t>掌握寄存器、移位寄存器、二进制计数器、十进制计数器的逻辑功能，会分析时序逻辑电路</a:t>
            </a:r>
            <a:r>
              <a:rPr lang="en-US" altLang="zh-CN" sz="2800" b="1">
                <a:solidFill>
                  <a:srgbClr val="000099"/>
                </a:solidFill>
                <a:latin typeface="Times New Roman" panose="02020603050405020304" pitchFamily="18" charset="0"/>
                <a:cs typeface="Times New Roman" panose="02020603050405020304" pitchFamily="18" charset="0"/>
              </a:rPr>
              <a:t>;</a:t>
            </a:r>
          </a:p>
          <a:p>
            <a:pPr marL="457200" indent="-457200">
              <a:lnSpc>
                <a:spcPct val="115000"/>
              </a:lnSpc>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zh-CN" altLang="en-US" sz="2800" b="1">
                <a:solidFill>
                  <a:srgbClr val="006600"/>
                </a:solidFill>
                <a:latin typeface="Times New Roman" panose="02020603050405020304" pitchFamily="18" charset="0"/>
                <a:cs typeface="Times New Roman" panose="02020603050405020304" pitchFamily="18" charset="0"/>
              </a:rPr>
              <a:t>学会使用本章所介绍的各种集成电路</a:t>
            </a:r>
            <a:r>
              <a:rPr lang="en-US" altLang="zh-CN" sz="2800" b="1">
                <a:solidFill>
                  <a:srgbClr val="006600"/>
                </a:solidFill>
                <a:latin typeface="Times New Roman" panose="02020603050405020304" pitchFamily="18" charset="0"/>
                <a:cs typeface="Times New Roman" panose="02020603050405020304" pitchFamily="18" charset="0"/>
              </a:rPr>
              <a:t>;</a:t>
            </a:r>
          </a:p>
          <a:p>
            <a:pPr marL="457200" indent="-457200">
              <a:lnSpc>
                <a:spcPct val="115000"/>
              </a:lnSpc>
              <a:defRPr/>
            </a:pPr>
            <a:r>
              <a:rPr lang="en-US" altLang="zh-CN" sz="2800" b="1">
                <a:solidFill>
                  <a:srgbClr val="006600"/>
                </a:solidFill>
                <a:latin typeface="Times New Roman" panose="02020603050405020304" pitchFamily="18" charset="0"/>
                <a:cs typeface="Times New Roman" panose="02020603050405020304" pitchFamily="18" charset="0"/>
              </a:rPr>
              <a:t>4. </a:t>
            </a:r>
            <a:r>
              <a:rPr lang="zh-CN" altLang="en-US" sz="2800" b="1">
                <a:solidFill>
                  <a:srgbClr val="006600"/>
                </a:solidFill>
                <a:latin typeface="Times New Roman" panose="02020603050405020304" pitchFamily="18" charset="0"/>
                <a:cs typeface="Times New Roman" panose="02020603050405020304" pitchFamily="18" charset="0"/>
              </a:rPr>
              <a:t>了解集成定时器及由它组成的单稳态触发器和多谐振荡器的工作原理。</a:t>
            </a:r>
          </a:p>
        </p:txBody>
      </p:sp>
      <p:sp>
        <p:nvSpPr>
          <p:cNvPr id="24580" name="Text Box 4"/>
          <p:cNvSpPr txBox="1">
            <a:spLocks noChangeArrowheads="1"/>
          </p:cNvSpPr>
          <p:nvPr/>
        </p:nvSpPr>
        <p:spPr bwMode="auto">
          <a:xfrm>
            <a:off x="2193925" y="102859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mn-ea"/>
              <a:cs typeface="Times New Roman" panose="02020603050405020304" pitchFamily="18" charset="0"/>
            </a:endParaRPr>
          </a:p>
        </p:txBody>
      </p:sp>
      <p:sp>
        <p:nvSpPr>
          <p:cNvPr id="84997" name="Rectangle 5"/>
          <p:cNvSpPr>
            <a:spLocks noGrp="1" noChangeArrowheads="1"/>
          </p:cNvSpPr>
          <p:nvPr>
            <p:ph type="ctrTitle"/>
          </p:nvPr>
        </p:nvSpPr>
        <p:spPr bwMode="auto">
          <a:xfrm>
            <a:off x="304800" y="947627"/>
            <a:ext cx="8534400" cy="609600"/>
          </a:xfrm>
          <a:ln>
            <a:miter lim="800000"/>
            <a:headEnd/>
            <a:tailEnd/>
          </a:ln>
        </p:spPr>
        <p:txBody>
          <a:bodyPr vert="horz" wrap="square" lIns="91440" tIns="45720" rIns="91440" bIns="45720" numCol="1" anchor="t" anchorCtr="0" compatLnSpc="1">
            <a:prstTxWarp prst="textNoShape">
              <a:avLst/>
            </a:prstTxWarp>
          </a:bodyPr>
          <a:lstStyle/>
          <a:p>
            <a:pPr algn="ctr" eaLnBrk="1" hangingPunct="1">
              <a:defRPr/>
            </a:pPr>
            <a:r>
              <a:rPr lang="zh-CN" altLang="en-US" sz="4000" b="1" smtClean="0">
                <a:solidFill>
                  <a:srgbClr val="CC0000"/>
                </a:solidFill>
                <a:latin typeface="Times New Roman" panose="02020603050405020304" pitchFamily="18" charset="0"/>
                <a:ea typeface="+mn-ea"/>
                <a:cs typeface="Times New Roman" panose="02020603050405020304" pitchFamily="18" charset="0"/>
              </a:rPr>
              <a:t>第</a:t>
            </a:r>
            <a:r>
              <a:rPr lang="en-US" altLang="zh-CN" sz="4000" b="1" smtClean="0">
                <a:solidFill>
                  <a:srgbClr val="CC0000"/>
                </a:solidFill>
                <a:latin typeface="Times New Roman" panose="02020603050405020304" pitchFamily="18" charset="0"/>
                <a:ea typeface="+mn-ea"/>
                <a:cs typeface="Times New Roman" panose="02020603050405020304" pitchFamily="18" charset="0"/>
              </a:rPr>
              <a:t>21</a:t>
            </a:r>
            <a:r>
              <a:rPr lang="zh-CN" altLang="en-US" sz="4000" b="1" smtClean="0">
                <a:solidFill>
                  <a:srgbClr val="CC0000"/>
                </a:solidFill>
                <a:latin typeface="Times New Roman" panose="02020603050405020304" pitchFamily="18" charset="0"/>
                <a:ea typeface="+mn-ea"/>
                <a:cs typeface="Times New Roman" panose="02020603050405020304" pitchFamily="18" charset="0"/>
              </a:rPr>
              <a:t>章 触发器和时序逻辑电路</a:t>
            </a:r>
          </a:p>
        </p:txBody>
      </p:sp>
    </p:spTree>
    <p:extLst>
      <p:ext uri="{BB962C8B-B14F-4D97-AF65-F5344CB8AC3E}">
        <p14:creationId xmlns:p14="http://schemas.microsoft.com/office/powerpoint/2010/main" val="1217049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02586" y="3540659"/>
            <a:ext cx="2495550" cy="1966913"/>
            <a:chOff x="3648" y="2016"/>
            <a:chExt cx="1572" cy="1239"/>
          </a:xfrm>
        </p:grpSpPr>
        <p:sp>
          <p:nvSpPr>
            <p:cNvPr id="5175" name="Rectangle 3"/>
            <p:cNvSpPr>
              <a:spLocks noChangeArrowheads="1"/>
            </p:cNvSpPr>
            <p:nvPr/>
          </p:nvSpPr>
          <p:spPr bwMode="auto">
            <a:xfrm>
              <a:off x="4992" y="20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endParaRPr lang="en-US" altLang="zh-CN">
                <a:solidFill>
                  <a:srgbClr val="0099FF"/>
                </a:solidFill>
              </a:endParaRPr>
            </a:p>
          </p:txBody>
        </p:sp>
        <p:sp>
          <p:nvSpPr>
            <p:cNvPr id="5176" name="Rectangle 4"/>
            <p:cNvSpPr>
              <a:spLocks noChangeArrowheads="1"/>
            </p:cNvSpPr>
            <p:nvPr/>
          </p:nvSpPr>
          <p:spPr bwMode="auto">
            <a:xfrm>
              <a:off x="3648"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endParaRPr lang="en-US" altLang="zh-CN">
                <a:solidFill>
                  <a:srgbClr val="0099FF"/>
                </a:solidFill>
              </a:endParaRPr>
            </a:p>
          </p:txBody>
        </p:sp>
      </p:grpSp>
      <p:sp>
        <p:nvSpPr>
          <p:cNvPr id="5125" name="Rectangle 5"/>
          <p:cNvSpPr>
            <a:spLocks noChangeArrowheads="1"/>
          </p:cNvSpPr>
          <p:nvPr/>
        </p:nvSpPr>
        <p:spPr bwMode="auto">
          <a:xfrm>
            <a:off x="5170786" y="5623459"/>
            <a:ext cx="954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rPr>
              <a:t>CP</a:t>
            </a:r>
          </a:p>
        </p:txBody>
      </p:sp>
      <p:grpSp>
        <p:nvGrpSpPr>
          <p:cNvPr id="3" name="Group 6"/>
          <p:cNvGrpSpPr>
            <a:grpSpLocks/>
          </p:cNvGrpSpPr>
          <p:nvPr/>
        </p:nvGrpSpPr>
        <p:grpSpPr bwMode="auto">
          <a:xfrm>
            <a:off x="4535786" y="5902859"/>
            <a:ext cx="990600" cy="838200"/>
            <a:chOff x="3264" y="3600"/>
            <a:chExt cx="624" cy="528"/>
          </a:xfrm>
        </p:grpSpPr>
        <p:grpSp>
          <p:nvGrpSpPr>
            <p:cNvPr id="5168" name="Group 7"/>
            <p:cNvGrpSpPr>
              <a:grpSpLocks/>
            </p:cNvGrpSpPr>
            <p:nvPr/>
          </p:nvGrpSpPr>
          <p:grpSpPr bwMode="auto">
            <a:xfrm>
              <a:off x="3264" y="3840"/>
              <a:ext cx="624" cy="288"/>
              <a:chOff x="3264" y="3744"/>
              <a:chExt cx="624" cy="288"/>
            </a:xfrm>
          </p:grpSpPr>
          <p:sp>
            <p:nvSpPr>
              <p:cNvPr id="5170" name="Line 8"/>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1" name="Text Box 9"/>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0</a:t>
                </a:r>
              </a:p>
            </p:txBody>
          </p:sp>
          <p:sp>
            <p:nvSpPr>
              <p:cNvPr id="5172" name="Line 10"/>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3" name="Line 11"/>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4" name="Line 12"/>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69" name="Text Box 13"/>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grpSp>
      <p:grpSp>
        <p:nvGrpSpPr>
          <p:cNvPr id="5" name="Group 14"/>
          <p:cNvGrpSpPr>
            <a:grpSpLocks/>
          </p:cNvGrpSpPr>
          <p:nvPr/>
        </p:nvGrpSpPr>
        <p:grpSpPr bwMode="auto">
          <a:xfrm>
            <a:off x="5526386" y="6207659"/>
            <a:ext cx="533400" cy="457200"/>
            <a:chOff x="1344" y="336"/>
            <a:chExt cx="336" cy="288"/>
          </a:xfrm>
        </p:grpSpPr>
        <p:sp>
          <p:nvSpPr>
            <p:cNvPr id="5164" name="Line 15"/>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5" name="Line 16"/>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6" name="Line 17"/>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7" name="Rectangle 18"/>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rPr>
                <a:t>0</a:t>
              </a:r>
              <a:endParaRPr lang="en-US" altLang="zh-CN">
                <a:solidFill>
                  <a:srgbClr val="0099FF"/>
                </a:solidFill>
              </a:endParaRPr>
            </a:p>
          </p:txBody>
        </p:sp>
      </p:grpSp>
      <p:sp>
        <p:nvSpPr>
          <p:cNvPr id="140307" name="Text Box 19"/>
          <p:cNvSpPr txBox="1">
            <a:spLocks noChangeArrowheads="1"/>
          </p:cNvSpPr>
          <p:nvPr/>
        </p:nvSpPr>
        <p:spPr bwMode="auto">
          <a:xfrm>
            <a:off x="547986" y="873659"/>
            <a:ext cx="2222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(2) </a:t>
            </a:r>
            <a:r>
              <a:rPr lang="en-US" altLang="zh-CN" sz="2800" i="1">
                <a:solidFill>
                  <a:srgbClr val="000099"/>
                </a:solidFill>
              </a:rPr>
              <a:t>J</a:t>
            </a:r>
            <a:r>
              <a:rPr lang="en-US" altLang="zh-CN" sz="2800">
                <a:solidFill>
                  <a:srgbClr val="000099"/>
                </a:solidFill>
              </a:rPr>
              <a:t>=0</a:t>
            </a:r>
            <a:r>
              <a:rPr lang="zh-CN" altLang="en-US" sz="2800">
                <a:solidFill>
                  <a:srgbClr val="000099"/>
                </a:solidFill>
              </a:rPr>
              <a:t>，</a:t>
            </a:r>
            <a:r>
              <a:rPr lang="en-US" altLang="zh-CN" sz="2800" i="1">
                <a:solidFill>
                  <a:srgbClr val="000099"/>
                </a:solidFill>
              </a:rPr>
              <a:t>K</a:t>
            </a:r>
            <a:r>
              <a:rPr lang="en-US" altLang="zh-CN" sz="2800">
                <a:solidFill>
                  <a:srgbClr val="000099"/>
                </a:solidFill>
              </a:rPr>
              <a:t>=1</a:t>
            </a:r>
          </a:p>
        </p:txBody>
      </p:sp>
      <p:sp>
        <p:nvSpPr>
          <p:cNvPr id="140308" name="Text Box 20" descr="40%"/>
          <p:cNvSpPr txBox="1">
            <a:spLocks noChangeArrowheads="1"/>
          </p:cNvSpPr>
          <p:nvPr/>
        </p:nvSpPr>
        <p:spPr bwMode="auto">
          <a:xfrm>
            <a:off x="725786" y="1559459"/>
            <a:ext cx="2209800" cy="974725"/>
          </a:xfrm>
          <a:prstGeom prst="rect">
            <a:avLst/>
          </a:prstGeom>
          <a:pattFill prst="pct40">
            <a:fgClr>
              <a:srgbClr val="FFCCFF"/>
            </a:fgClr>
            <a:bgClr>
              <a:srgbClr val="FFFFFF"/>
            </a:bgClr>
          </a:patt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 </a:t>
            </a:r>
            <a:r>
              <a:rPr lang="zh-CN" altLang="en-US" sz="2800">
                <a:solidFill>
                  <a:srgbClr val="000099"/>
                </a:solidFill>
              </a:rPr>
              <a:t>设触发器原态为“</a:t>
            </a:r>
            <a:r>
              <a:rPr lang="en-US" altLang="zh-CN" sz="2800">
                <a:solidFill>
                  <a:srgbClr val="000099"/>
                </a:solidFill>
              </a:rPr>
              <a:t>1”</a:t>
            </a:r>
            <a:r>
              <a:rPr lang="zh-CN" altLang="en-US" sz="2800">
                <a:solidFill>
                  <a:srgbClr val="000099"/>
                </a:solidFill>
              </a:rPr>
              <a:t>态</a:t>
            </a:r>
          </a:p>
        </p:txBody>
      </p:sp>
      <p:grpSp>
        <p:nvGrpSpPr>
          <p:cNvPr id="6" name="Group 21"/>
          <p:cNvGrpSpPr>
            <a:grpSpLocks/>
          </p:cNvGrpSpPr>
          <p:nvPr/>
        </p:nvGrpSpPr>
        <p:grpSpPr bwMode="auto">
          <a:xfrm>
            <a:off x="728961" y="2702459"/>
            <a:ext cx="2173288" cy="1157288"/>
            <a:chOff x="434" y="2160"/>
            <a:chExt cx="1369" cy="729"/>
          </a:xfrm>
        </p:grpSpPr>
        <p:sp>
          <p:nvSpPr>
            <p:cNvPr id="5162" name="AutoShape 22" descr="40%"/>
            <p:cNvSpPr>
              <a:spLocks noChangeArrowheads="1"/>
            </p:cNvSpPr>
            <p:nvPr/>
          </p:nvSpPr>
          <p:spPr bwMode="auto">
            <a:xfrm>
              <a:off x="912" y="2160"/>
              <a:ext cx="384" cy="384"/>
            </a:xfrm>
            <a:prstGeom prst="downArrow">
              <a:avLst>
                <a:gd name="adj1" fmla="val 50000"/>
                <a:gd name="adj2" fmla="val 25000"/>
              </a:avLst>
            </a:prstGeom>
            <a:pattFill prst="pct40">
              <a:fgClr>
                <a:srgbClr val="FFFF00"/>
              </a:fgClr>
              <a:bgClr>
                <a:srgbClr val="FFFFFF"/>
              </a:bgClr>
            </a:pattFill>
            <a:ln w="28575">
              <a:solidFill>
                <a:srgbClr val="000099"/>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63" name="Text Box 23" descr="40%"/>
            <p:cNvSpPr txBox="1">
              <a:spLocks noChangeArrowheads="1"/>
            </p:cNvSpPr>
            <p:nvPr/>
          </p:nvSpPr>
          <p:spPr bwMode="auto">
            <a:xfrm>
              <a:off x="434" y="2544"/>
              <a:ext cx="1369" cy="345"/>
            </a:xfrm>
            <a:prstGeom prst="rect">
              <a:avLst/>
            </a:prstGeom>
            <a:pattFill prst="pct40">
              <a:fgClr>
                <a:srgbClr val="FFFF00"/>
              </a:fgClr>
              <a:bgClr>
                <a:srgbClr val="FFFFFF"/>
              </a:bgClr>
            </a:pattFill>
            <a:ln w="28575">
              <a:solidFill>
                <a:srgbClr val="0000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翻转为“</a:t>
              </a:r>
              <a:r>
                <a:rPr lang="en-US" altLang="zh-CN" sz="2800">
                  <a:solidFill>
                    <a:srgbClr val="FF3300"/>
                  </a:solidFill>
                </a:rPr>
                <a:t>0”</a:t>
              </a:r>
              <a:r>
                <a:rPr lang="zh-CN" altLang="en-US" sz="2800">
                  <a:solidFill>
                    <a:srgbClr val="FF3300"/>
                  </a:solidFill>
                </a:rPr>
                <a:t>态</a:t>
              </a:r>
              <a:endParaRPr lang="zh-CN" altLang="en-US" sz="2800"/>
            </a:p>
          </p:txBody>
        </p:sp>
      </p:grpSp>
      <p:grpSp>
        <p:nvGrpSpPr>
          <p:cNvPr id="7" name="Group 24"/>
          <p:cNvGrpSpPr>
            <a:grpSpLocks/>
          </p:cNvGrpSpPr>
          <p:nvPr/>
        </p:nvGrpSpPr>
        <p:grpSpPr bwMode="auto">
          <a:xfrm>
            <a:off x="4840586" y="5217059"/>
            <a:ext cx="1538288" cy="519113"/>
            <a:chOff x="2877" y="3043"/>
            <a:chExt cx="1067" cy="327"/>
          </a:xfrm>
        </p:grpSpPr>
        <p:sp>
          <p:nvSpPr>
            <p:cNvPr id="5160" name="Rectangle 25"/>
            <p:cNvSpPr>
              <a:spLocks noChangeArrowheads="1"/>
            </p:cNvSpPr>
            <p:nvPr/>
          </p:nvSpPr>
          <p:spPr bwMode="auto">
            <a:xfrm>
              <a:off x="2877"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p>
          </p:txBody>
        </p:sp>
        <p:sp>
          <p:nvSpPr>
            <p:cNvPr id="5161" name="Rectangle 26"/>
            <p:cNvSpPr>
              <a:spLocks noChangeArrowheads="1"/>
            </p:cNvSpPr>
            <p:nvPr/>
          </p:nvSpPr>
          <p:spPr bwMode="auto">
            <a:xfrm>
              <a:off x="3693"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p>
          </p:txBody>
        </p:sp>
      </p:grpSp>
      <p:grpSp>
        <p:nvGrpSpPr>
          <p:cNvPr id="8" name="Group 27"/>
          <p:cNvGrpSpPr>
            <a:grpSpLocks/>
          </p:cNvGrpSpPr>
          <p:nvPr/>
        </p:nvGrpSpPr>
        <p:grpSpPr bwMode="auto">
          <a:xfrm>
            <a:off x="4535786" y="5217059"/>
            <a:ext cx="2190750" cy="519113"/>
            <a:chOff x="2880" y="3024"/>
            <a:chExt cx="1380" cy="327"/>
          </a:xfrm>
        </p:grpSpPr>
        <p:sp>
          <p:nvSpPr>
            <p:cNvPr id="5158" name="Text Box 28"/>
            <p:cNvSpPr txBox="1">
              <a:spLocks noChangeArrowheads="1"/>
            </p:cNvSpPr>
            <p:nvPr/>
          </p:nvSpPr>
          <p:spPr bwMode="auto">
            <a:xfrm>
              <a:off x="4032"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rPr>
                <a:t>1</a:t>
              </a:r>
              <a:endParaRPr lang="en-US" altLang="zh-CN" sz="2800"/>
            </a:p>
          </p:txBody>
        </p:sp>
        <p:sp>
          <p:nvSpPr>
            <p:cNvPr id="5159" name="Rectangle 29"/>
            <p:cNvSpPr>
              <a:spLocks noChangeArrowheads="1"/>
            </p:cNvSpPr>
            <p:nvPr/>
          </p:nvSpPr>
          <p:spPr bwMode="auto">
            <a:xfrm>
              <a:off x="2880"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grpSp>
      <p:grpSp>
        <p:nvGrpSpPr>
          <p:cNvPr id="9" name="Group 30"/>
          <p:cNvGrpSpPr>
            <a:grpSpLocks/>
          </p:cNvGrpSpPr>
          <p:nvPr/>
        </p:nvGrpSpPr>
        <p:grpSpPr bwMode="auto">
          <a:xfrm>
            <a:off x="4840586" y="4607459"/>
            <a:ext cx="1581150" cy="519113"/>
            <a:chOff x="3072" y="2640"/>
            <a:chExt cx="996" cy="327"/>
          </a:xfrm>
        </p:grpSpPr>
        <p:sp>
          <p:nvSpPr>
            <p:cNvPr id="5156" name="Rectangle 31"/>
            <p:cNvSpPr>
              <a:spLocks noChangeArrowheads="1"/>
            </p:cNvSpPr>
            <p:nvPr/>
          </p:nvSpPr>
          <p:spPr bwMode="auto">
            <a:xfrm>
              <a:off x="3072"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endParaRPr lang="en-US" altLang="zh-CN" sz="2800"/>
            </a:p>
          </p:txBody>
        </p:sp>
        <p:sp>
          <p:nvSpPr>
            <p:cNvPr id="5157" name="Rectangle 32"/>
            <p:cNvSpPr>
              <a:spLocks noChangeArrowheads="1"/>
            </p:cNvSpPr>
            <p:nvPr/>
          </p:nvSpPr>
          <p:spPr bwMode="auto">
            <a:xfrm>
              <a:off x="3840"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10" name="Group 33"/>
          <p:cNvGrpSpPr>
            <a:grpSpLocks/>
          </p:cNvGrpSpPr>
          <p:nvPr/>
        </p:nvGrpSpPr>
        <p:grpSpPr bwMode="auto">
          <a:xfrm>
            <a:off x="4694536" y="3442234"/>
            <a:ext cx="1974850" cy="539750"/>
            <a:chOff x="2980" y="1906"/>
            <a:chExt cx="1244" cy="340"/>
          </a:xfrm>
        </p:grpSpPr>
        <p:sp>
          <p:nvSpPr>
            <p:cNvPr id="5154" name="Rectangle 34"/>
            <p:cNvSpPr>
              <a:spLocks noChangeArrowheads="1"/>
            </p:cNvSpPr>
            <p:nvPr/>
          </p:nvSpPr>
          <p:spPr bwMode="auto">
            <a:xfrm>
              <a:off x="2980" y="19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sp>
          <p:nvSpPr>
            <p:cNvPr id="5155" name="Rectangle 35"/>
            <p:cNvSpPr>
              <a:spLocks noChangeArrowheads="1"/>
            </p:cNvSpPr>
            <p:nvPr/>
          </p:nvSpPr>
          <p:spPr bwMode="auto">
            <a:xfrm>
              <a:off x="3996" y="190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11" name="Group 36"/>
          <p:cNvGrpSpPr>
            <a:grpSpLocks/>
          </p:cNvGrpSpPr>
          <p:nvPr/>
        </p:nvGrpSpPr>
        <p:grpSpPr bwMode="auto">
          <a:xfrm>
            <a:off x="4916786" y="873659"/>
            <a:ext cx="1885950" cy="519113"/>
            <a:chOff x="3120" y="240"/>
            <a:chExt cx="1188" cy="327"/>
          </a:xfrm>
        </p:grpSpPr>
        <p:sp>
          <p:nvSpPr>
            <p:cNvPr id="5152" name="Rectangle 37"/>
            <p:cNvSpPr>
              <a:spLocks noChangeArrowheads="1"/>
            </p:cNvSpPr>
            <p:nvPr/>
          </p:nvSpPr>
          <p:spPr bwMode="auto">
            <a:xfrm>
              <a:off x="312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0</a:t>
              </a:r>
              <a:endParaRPr lang="en-US" altLang="zh-CN" sz="2800">
                <a:solidFill>
                  <a:srgbClr val="FF0000"/>
                </a:solidFill>
              </a:endParaRPr>
            </a:p>
          </p:txBody>
        </p:sp>
        <p:sp>
          <p:nvSpPr>
            <p:cNvPr id="5153" name="Rectangle 38"/>
            <p:cNvSpPr>
              <a:spLocks noChangeArrowheads="1"/>
            </p:cNvSpPr>
            <p:nvPr/>
          </p:nvSpPr>
          <p:spPr bwMode="auto">
            <a:xfrm>
              <a:off x="408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1</a:t>
              </a:r>
            </a:p>
          </p:txBody>
        </p:sp>
      </p:grpSp>
      <p:grpSp>
        <p:nvGrpSpPr>
          <p:cNvPr id="12" name="Group 39"/>
          <p:cNvGrpSpPr>
            <a:grpSpLocks/>
          </p:cNvGrpSpPr>
          <p:nvPr/>
        </p:nvGrpSpPr>
        <p:grpSpPr bwMode="auto">
          <a:xfrm>
            <a:off x="4929486" y="446622"/>
            <a:ext cx="1885950" cy="519112"/>
            <a:chOff x="3032" y="19"/>
            <a:chExt cx="1188" cy="327"/>
          </a:xfrm>
        </p:grpSpPr>
        <p:sp>
          <p:nvSpPr>
            <p:cNvPr id="5150" name="Rectangle 40"/>
            <p:cNvSpPr>
              <a:spLocks noChangeArrowheads="1"/>
            </p:cNvSpPr>
            <p:nvPr/>
          </p:nvSpPr>
          <p:spPr bwMode="auto">
            <a:xfrm>
              <a:off x="303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sp>
          <p:nvSpPr>
            <p:cNvPr id="5151" name="Rectangle 41"/>
            <p:cNvSpPr>
              <a:spLocks noChangeArrowheads="1"/>
            </p:cNvSpPr>
            <p:nvPr/>
          </p:nvSpPr>
          <p:spPr bwMode="auto">
            <a:xfrm>
              <a:off x="399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grpSp>
      <p:grpSp>
        <p:nvGrpSpPr>
          <p:cNvPr id="13" name="Group 42"/>
          <p:cNvGrpSpPr>
            <a:grpSpLocks/>
          </p:cNvGrpSpPr>
          <p:nvPr/>
        </p:nvGrpSpPr>
        <p:grpSpPr bwMode="auto">
          <a:xfrm>
            <a:off x="5221586" y="721259"/>
            <a:ext cx="1828800" cy="457200"/>
            <a:chOff x="3216" y="192"/>
            <a:chExt cx="1152" cy="288"/>
          </a:xfrm>
        </p:grpSpPr>
        <p:sp>
          <p:nvSpPr>
            <p:cNvPr id="5148" name="AutoShape 43"/>
            <p:cNvSpPr>
              <a:spLocks noChangeArrowheads="1"/>
            </p:cNvSpPr>
            <p:nvPr/>
          </p:nvSpPr>
          <p:spPr bwMode="auto">
            <a:xfrm>
              <a:off x="3216" y="192"/>
              <a:ext cx="144" cy="288"/>
            </a:xfrm>
            <a:prstGeom prst="curvedLeftArrow">
              <a:avLst>
                <a:gd name="adj1" fmla="val 40000"/>
                <a:gd name="adj2" fmla="val 8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49" name="AutoShape 44"/>
            <p:cNvSpPr>
              <a:spLocks noChangeArrowheads="1"/>
            </p:cNvSpPr>
            <p:nvPr/>
          </p:nvSpPr>
          <p:spPr bwMode="auto">
            <a:xfrm>
              <a:off x="4176" y="192"/>
              <a:ext cx="192" cy="288"/>
            </a:xfrm>
            <a:prstGeom prst="curvedLeftArrow">
              <a:avLst>
                <a:gd name="adj1" fmla="val 30000"/>
                <a:gd name="adj2" fmla="val 6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45"/>
          <p:cNvGrpSpPr>
            <a:grpSpLocks/>
          </p:cNvGrpSpPr>
          <p:nvPr/>
        </p:nvGrpSpPr>
        <p:grpSpPr bwMode="auto">
          <a:xfrm>
            <a:off x="5602586" y="3540659"/>
            <a:ext cx="2419350" cy="1985963"/>
            <a:chOff x="3552" y="1968"/>
            <a:chExt cx="1524" cy="1251"/>
          </a:xfrm>
        </p:grpSpPr>
        <p:grpSp>
          <p:nvGrpSpPr>
            <p:cNvPr id="5144" name="Group 46"/>
            <p:cNvGrpSpPr>
              <a:grpSpLocks/>
            </p:cNvGrpSpPr>
            <p:nvPr/>
          </p:nvGrpSpPr>
          <p:grpSpPr bwMode="auto">
            <a:xfrm>
              <a:off x="3552" y="2880"/>
              <a:ext cx="240" cy="339"/>
              <a:chOff x="3552" y="2880"/>
              <a:chExt cx="240" cy="339"/>
            </a:xfrm>
          </p:grpSpPr>
          <p:graphicFrame>
            <p:nvGraphicFramePr>
              <p:cNvPr id="5123" name="Object 47"/>
              <p:cNvGraphicFramePr>
                <a:graphicFrameLocks noChangeAspect="1"/>
              </p:cNvGraphicFramePr>
              <p:nvPr/>
            </p:nvGraphicFramePr>
            <p:xfrm>
              <a:off x="3600" y="2976"/>
              <a:ext cx="192" cy="243"/>
            </p:xfrm>
            <a:graphic>
              <a:graphicData uri="http://schemas.openxmlformats.org/presentationml/2006/ole">
                <mc:AlternateContent xmlns:mc="http://schemas.openxmlformats.org/markup-compatibility/2006">
                  <mc:Choice xmlns:v="urn:schemas-microsoft-com:vml" Requires="v">
                    <p:oleObj spid="_x0000_s5124" name="BMP 图象" r:id="rId5" imgW="447856" imgH="323981" progId="Paint.Picture">
                      <p:embed/>
                    </p:oleObj>
                  </mc:Choice>
                  <mc:Fallback>
                    <p:oleObj name="BMP 图象" r:id="rId5" imgW="447856" imgH="3239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976"/>
                            <a:ext cx="192"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47" name="Rectangle 48"/>
              <p:cNvSpPr>
                <a:spLocks noChangeArrowheads="1"/>
              </p:cNvSpPr>
              <p:nvPr/>
            </p:nvSpPr>
            <p:spPr bwMode="auto">
              <a:xfrm>
                <a:off x="3552"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p>
            </p:txBody>
          </p:sp>
        </p:grpSp>
        <p:grpSp>
          <p:nvGrpSpPr>
            <p:cNvPr id="5145" name="Group 49"/>
            <p:cNvGrpSpPr>
              <a:grpSpLocks/>
            </p:cNvGrpSpPr>
            <p:nvPr/>
          </p:nvGrpSpPr>
          <p:grpSpPr bwMode="auto">
            <a:xfrm>
              <a:off x="4848" y="1968"/>
              <a:ext cx="228" cy="336"/>
              <a:chOff x="4848" y="1968"/>
              <a:chExt cx="228" cy="336"/>
            </a:xfrm>
          </p:grpSpPr>
          <p:graphicFrame>
            <p:nvGraphicFramePr>
              <p:cNvPr id="5122" name="Object 50"/>
              <p:cNvGraphicFramePr>
                <a:graphicFrameLocks noChangeAspect="1"/>
              </p:cNvGraphicFramePr>
              <p:nvPr/>
            </p:nvGraphicFramePr>
            <p:xfrm>
              <a:off x="4896" y="2016"/>
              <a:ext cx="178" cy="288"/>
            </p:xfrm>
            <a:graphic>
              <a:graphicData uri="http://schemas.openxmlformats.org/presentationml/2006/ole">
                <mc:AlternateContent xmlns:mc="http://schemas.openxmlformats.org/markup-compatibility/2006">
                  <mc:Choice xmlns:v="urn:schemas-microsoft-com:vml" Requires="v">
                    <p:oleObj spid="_x0000_s5125" name="BMP 图象" r:id="rId7" imgW="247685" imgH="400000" progId="Paint.Picture">
                      <p:embed/>
                    </p:oleObj>
                  </mc:Choice>
                  <mc:Fallback>
                    <p:oleObj name="BMP 图象" r:id="rId7" imgW="247685" imgH="400000"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2016"/>
                            <a:ext cx="1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46" name="Rectangle 51"/>
              <p:cNvSpPr>
                <a:spLocks noChangeArrowheads="1"/>
              </p:cNvSpPr>
              <p:nvPr/>
            </p:nvSpPr>
            <p:spPr bwMode="auto">
              <a:xfrm>
                <a:off x="4848"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0000"/>
                    </a:solidFill>
                  </a:rPr>
                  <a:t>1</a:t>
                </a:r>
              </a:p>
            </p:txBody>
          </p:sp>
        </p:grpSp>
      </p:grpSp>
      <p:sp>
        <p:nvSpPr>
          <p:cNvPr id="140340" name="Text Box 52" descr="40%"/>
          <p:cNvSpPr txBox="1">
            <a:spLocks noChangeArrowheads="1"/>
          </p:cNvSpPr>
          <p:nvPr/>
        </p:nvSpPr>
        <p:spPr bwMode="auto">
          <a:xfrm>
            <a:off x="649586" y="4150259"/>
            <a:ext cx="2286000" cy="974725"/>
          </a:xfrm>
          <a:prstGeom prst="rect">
            <a:avLst/>
          </a:prstGeom>
          <a:pattFill prst="pct40">
            <a:fgClr>
              <a:srgbClr val="00FF00"/>
            </a:fgClr>
            <a:bgClr>
              <a:srgbClr val="FFFFFF"/>
            </a:bgClr>
          </a:pattFill>
          <a:ln w="28575">
            <a:solidFill>
              <a:srgbClr val="33CC33"/>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CC0000"/>
                </a:solidFill>
              </a:rPr>
              <a:t>设触发器原态为“</a:t>
            </a:r>
            <a:r>
              <a:rPr lang="en-US" altLang="zh-CN" sz="2800">
                <a:solidFill>
                  <a:srgbClr val="CC0000"/>
                </a:solidFill>
              </a:rPr>
              <a:t>0”</a:t>
            </a:r>
            <a:r>
              <a:rPr lang="zh-CN" altLang="en-US" sz="2800">
                <a:solidFill>
                  <a:srgbClr val="CC0000"/>
                </a:solidFill>
              </a:rPr>
              <a:t>态</a:t>
            </a:r>
          </a:p>
        </p:txBody>
      </p:sp>
      <p:grpSp>
        <p:nvGrpSpPr>
          <p:cNvPr id="17" name="Group 53"/>
          <p:cNvGrpSpPr>
            <a:grpSpLocks/>
          </p:cNvGrpSpPr>
          <p:nvPr/>
        </p:nvGrpSpPr>
        <p:grpSpPr bwMode="auto">
          <a:xfrm>
            <a:off x="851199" y="5293261"/>
            <a:ext cx="1990726" cy="1100138"/>
            <a:chOff x="511" y="3072"/>
            <a:chExt cx="1254" cy="693"/>
          </a:xfrm>
        </p:grpSpPr>
        <p:sp>
          <p:nvSpPr>
            <p:cNvPr id="5142" name="AutoShape 54" descr="40%"/>
            <p:cNvSpPr>
              <a:spLocks noChangeArrowheads="1"/>
            </p:cNvSpPr>
            <p:nvPr/>
          </p:nvSpPr>
          <p:spPr bwMode="auto">
            <a:xfrm>
              <a:off x="1007" y="3072"/>
              <a:ext cx="288" cy="288"/>
            </a:xfrm>
            <a:prstGeom prst="downArrow">
              <a:avLst>
                <a:gd name="adj1" fmla="val 50000"/>
                <a:gd name="adj2" fmla="val 25000"/>
              </a:avLst>
            </a:prstGeom>
            <a:pattFill prst="pct40">
              <a:fgClr>
                <a:srgbClr val="FFFF00"/>
              </a:fgClr>
              <a:bgClr>
                <a:srgbClr val="FFFFFF"/>
              </a:bgClr>
            </a:pattFill>
            <a:ln w="28575">
              <a:solidFill>
                <a:srgbClr val="FF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43" name="Text Box 55" descr="40%"/>
            <p:cNvSpPr txBox="1">
              <a:spLocks noChangeArrowheads="1"/>
            </p:cNvSpPr>
            <p:nvPr/>
          </p:nvSpPr>
          <p:spPr bwMode="auto">
            <a:xfrm>
              <a:off x="511" y="3435"/>
              <a:ext cx="1254" cy="330"/>
            </a:xfrm>
            <a:prstGeom prst="rect">
              <a:avLst/>
            </a:prstGeom>
            <a:pattFill prst="pct40">
              <a:fgClr>
                <a:srgbClr val="FFFF00"/>
              </a:fgClr>
              <a:bgClr>
                <a:srgbClr val="FFFFFF"/>
              </a:bgClr>
            </a:pattFill>
            <a:ln w="28575">
              <a:solidFill>
                <a:srgbClr val="FF9900"/>
              </a:solidFill>
              <a:miter lim="800000"/>
              <a:headEnd/>
              <a:tailEnd/>
            </a:ln>
          </p:spPr>
          <p:txBody>
            <a:bodyPr wrap="squar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t>为“？”态</a:t>
              </a:r>
            </a:p>
          </p:txBody>
        </p:sp>
      </p:grpSp>
      <p:pic>
        <p:nvPicPr>
          <p:cNvPr id="5141" name="Picture 155" descr="图片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5061" y="633947"/>
            <a:ext cx="4537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330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307"/>
                                        </p:tgtEl>
                                        <p:attrNameLst>
                                          <p:attrName>style.visibility</p:attrName>
                                        </p:attrNameLst>
                                      </p:cBhvr>
                                      <p:to>
                                        <p:strVal val="visible"/>
                                      </p:to>
                                    </p:set>
                                    <p:animEffect transition="in" filter="wipe(left)">
                                      <p:cBhvr>
                                        <p:cTn id="7" dur="500"/>
                                        <p:tgtEl>
                                          <p:spTgt spid="140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308"/>
                                        </p:tgtEl>
                                        <p:attrNameLst>
                                          <p:attrName>style.visibility</p:attrName>
                                        </p:attrNameLst>
                                      </p:cBhvr>
                                      <p:to>
                                        <p:strVal val="visible"/>
                                      </p:to>
                                    </p:set>
                                    <p:animEffect transition="in" filter="wipe(left)">
                                      <p:cBhvr>
                                        <p:cTn id="12" dur="500"/>
                                        <p:tgtEl>
                                          <p:spTgt spid="1403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subTnLst>
                                    <p:audio>
                                      <p:cMediaNode>
                                        <p:cTn display="0" masterRel="sameClick">
                                          <p:stCondLst>
                                            <p:cond evt="begin" delay="0">
                                              <p:tn val="33"/>
                                            </p:cond>
                                          </p:stCondLst>
                                          <p:endCondLst>
                                            <p:cond evt="onStopAudio" delay="0">
                                              <p:tgtEl>
                                                <p:sldTgt/>
                                              </p:tgtEl>
                                            </p:cond>
                                          </p:endCondLst>
                                        </p:cTn>
                                        <p:tgtEl>
                                          <p:sndTgt r:embed="rId4" name="感叹时奏幻想空间.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1"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ppt_x</p:attrName>
                                        </p:attrNameLst>
                                      </p:cBhvr>
                                      <p:tavLst>
                                        <p:tav tm="0">
                                          <p:val>
                                            <p:strVal val="#ppt_x"/>
                                          </p:val>
                                        </p:tav>
                                        <p:tav tm="100000">
                                          <p:val>
                                            <p:strVal val="#ppt_x"/>
                                          </p:val>
                                        </p:tav>
                                      </p:tavLst>
                                    </p:anim>
                                    <p:anim calcmode="lin" valueType="num">
                                      <p:cBhvr>
                                        <p:cTn id="66" dur="500" fill="hold"/>
                                        <p:tgtEl>
                                          <p:spTgt spid="13"/>
                                        </p:tgtEl>
                                        <p:attrNameLst>
                                          <p:attrName>ppt_y</p:attrName>
                                        </p:attrNameLst>
                                      </p:cBhvr>
                                      <p:tavLst>
                                        <p:tav tm="0">
                                          <p:val>
                                            <p:strVal val="#ppt_y-#ppt_h/2"/>
                                          </p:val>
                                        </p:tav>
                                        <p:tav tm="100000">
                                          <p:val>
                                            <p:strVal val="#ppt_y"/>
                                          </p:val>
                                        </p:tav>
                                      </p:tavLst>
                                    </p:anim>
                                    <p:anim calcmode="lin" valueType="num">
                                      <p:cBhvr>
                                        <p:cTn id="67" dur="500" fill="hold"/>
                                        <p:tgtEl>
                                          <p:spTgt spid="13"/>
                                        </p:tgtEl>
                                        <p:attrNameLst>
                                          <p:attrName>ppt_w</p:attrName>
                                        </p:attrNameLst>
                                      </p:cBhvr>
                                      <p:tavLst>
                                        <p:tav tm="0">
                                          <p:val>
                                            <p:strVal val="#ppt_w"/>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0340"/>
                                        </p:tgtEl>
                                        <p:attrNameLst>
                                          <p:attrName>style.visibility</p:attrName>
                                        </p:attrNameLst>
                                      </p:cBhvr>
                                      <p:to>
                                        <p:strVal val="visible"/>
                                      </p:to>
                                    </p:set>
                                    <p:animEffect transition="in" filter="wipe(left)">
                                      <p:cBhvr>
                                        <p:cTn id="78" dur="500"/>
                                        <p:tgtEl>
                                          <p:spTgt spid="14034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up)">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7" grpId="0" autoUpdateAnimBg="0"/>
      <p:bldP spid="140308" grpId="0" animBg="1" autoUpdateAnimBg="0"/>
      <p:bldP spid="140340"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593533" y="3531604"/>
            <a:ext cx="2495550" cy="1966913"/>
            <a:chOff x="3648" y="2016"/>
            <a:chExt cx="1572" cy="1239"/>
          </a:xfrm>
        </p:grpSpPr>
        <p:sp>
          <p:nvSpPr>
            <p:cNvPr id="6199" name="Rectangle 3"/>
            <p:cNvSpPr>
              <a:spLocks noChangeArrowheads="1"/>
            </p:cNvSpPr>
            <p:nvPr/>
          </p:nvSpPr>
          <p:spPr bwMode="auto">
            <a:xfrm>
              <a:off x="4992" y="20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endParaRPr lang="en-US" altLang="zh-CN">
                <a:solidFill>
                  <a:srgbClr val="0099FF"/>
                </a:solidFill>
              </a:endParaRPr>
            </a:p>
          </p:txBody>
        </p:sp>
        <p:sp>
          <p:nvSpPr>
            <p:cNvPr id="6200" name="Rectangle 4"/>
            <p:cNvSpPr>
              <a:spLocks noChangeArrowheads="1"/>
            </p:cNvSpPr>
            <p:nvPr/>
          </p:nvSpPr>
          <p:spPr bwMode="auto">
            <a:xfrm>
              <a:off x="3648"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endParaRPr lang="en-US" altLang="zh-CN">
                <a:solidFill>
                  <a:srgbClr val="0099FF"/>
                </a:solidFill>
              </a:endParaRPr>
            </a:p>
          </p:txBody>
        </p:sp>
      </p:grpSp>
      <p:sp>
        <p:nvSpPr>
          <p:cNvPr id="6149" name="Rectangle 5"/>
          <p:cNvSpPr>
            <a:spLocks noChangeArrowheads="1"/>
          </p:cNvSpPr>
          <p:nvPr/>
        </p:nvSpPr>
        <p:spPr bwMode="auto">
          <a:xfrm>
            <a:off x="5288733" y="5665204"/>
            <a:ext cx="72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rPr>
              <a:t>CP</a:t>
            </a:r>
          </a:p>
        </p:txBody>
      </p:sp>
      <p:grpSp>
        <p:nvGrpSpPr>
          <p:cNvPr id="3" name="Group 6"/>
          <p:cNvGrpSpPr>
            <a:grpSpLocks/>
          </p:cNvGrpSpPr>
          <p:nvPr/>
        </p:nvGrpSpPr>
        <p:grpSpPr bwMode="auto">
          <a:xfrm>
            <a:off x="4526733" y="5893804"/>
            <a:ext cx="990600" cy="838200"/>
            <a:chOff x="3264" y="3600"/>
            <a:chExt cx="624" cy="528"/>
          </a:xfrm>
        </p:grpSpPr>
        <p:grpSp>
          <p:nvGrpSpPr>
            <p:cNvPr id="6192" name="Group 7"/>
            <p:cNvGrpSpPr>
              <a:grpSpLocks/>
            </p:cNvGrpSpPr>
            <p:nvPr/>
          </p:nvGrpSpPr>
          <p:grpSpPr bwMode="auto">
            <a:xfrm>
              <a:off x="3264" y="3840"/>
              <a:ext cx="624" cy="288"/>
              <a:chOff x="3264" y="3744"/>
              <a:chExt cx="624" cy="288"/>
            </a:xfrm>
          </p:grpSpPr>
          <p:sp>
            <p:nvSpPr>
              <p:cNvPr id="6194" name="Line 8"/>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5" name="Text Box 9"/>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0</a:t>
                </a:r>
              </a:p>
            </p:txBody>
          </p:sp>
          <p:sp>
            <p:nvSpPr>
              <p:cNvPr id="6196" name="Line 10"/>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7" name="Line 11"/>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8" name="Line 12"/>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93" name="Text Box 13"/>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grpSp>
      <p:grpSp>
        <p:nvGrpSpPr>
          <p:cNvPr id="5" name="Group 14"/>
          <p:cNvGrpSpPr>
            <a:grpSpLocks/>
          </p:cNvGrpSpPr>
          <p:nvPr/>
        </p:nvGrpSpPr>
        <p:grpSpPr bwMode="auto">
          <a:xfrm>
            <a:off x="5517333" y="6198604"/>
            <a:ext cx="533400" cy="457200"/>
            <a:chOff x="1344" y="336"/>
            <a:chExt cx="336" cy="288"/>
          </a:xfrm>
        </p:grpSpPr>
        <p:sp>
          <p:nvSpPr>
            <p:cNvPr id="6188" name="Line 15"/>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9" name="Line 16"/>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0" name="Line 17"/>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1" name="Rectangle 18"/>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rPr>
                <a:t>0</a:t>
              </a:r>
              <a:endParaRPr lang="en-US" altLang="zh-CN">
                <a:solidFill>
                  <a:srgbClr val="0099FF"/>
                </a:solidFill>
              </a:endParaRPr>
            </a:p>
          </p:txBody>
        </p:sp>
      </p:grpSp>
      <p:sp>
        <p:nvSpPr>
          <p:cNvPr id="142355" name="Text Box 19"/>
          <p:cNvSpPr txBox="1">
            <a:spLocks noChangeArrowheads="1"/>
          </p:cNvSpPr>
          <p:nvPr/>
        </p:nvSpPr>
        <p:spPr bwMode="auto">
          <a:xfrm>
            <a:off x="462733" y="864604"/>
            <a:ext cx="2222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(3) </a:t>
            </a:r>
            <a:r>
              <a:rPr lang="en-US" altLang="zh-CN" sz="2800" i="1">
                <a:solidFill>
                  <a:srgbClr val="000099"/>
                </a:solidFill>
              </a:rPr>
              <a:t>J</a:t>
            </a:r>
            <a:r>
              <a:rPr lang="en-US" altLang="zh-CN" sz="2800">
                <a:solidFill>
                  <a:srgbClr val="000099"/>
                </a:solidFill>
              </a:rPr>
              <a:t>=1</a:t>
            </a:r>
            <a:r>
              <a:rPr lang="zh-CN" altLang="en-US" sz="2800">
                <a:solidFill>
                  <a:srgbClr val="000099"/>
                </a:solidFill>
              </a:rPr>
              <a:t>，</a:t>
            </a:r>
            <a:r>
              <a:rPr lang="en-US" altLang="zh-CN" sz="2800" i="1">
                <a:solidFill>
                  <a:srgbClr val="000099"/>
                </a:solidFill>
              </a:rPr>
              <a:t>K</a:t>
            </a:r>
            <a:r>
              <a:rPr lang="en-US" altLang="zh-CN" sz="2800">
                <a:solidFill>
                  <a:srgbClr val="000099"/>
                </a:solidFill>
              </a:rPr>
              <a:t>=0</a:t>
            </a:r>
          </a:p>
        </p:txBody>
      </p:sp>
      <p:sp>
        <p:nvSpPr>
          <p:cNvPr id="142356" name="Text Box 20" descr="40%"/>
          <p:cNvSpPr txBox="1">
            <a:spLocks noChangeArrowheads="1"/>
          </p:cNvSpPr>
          <p:nvPr/>
        </p:nvSpPr>
        <p:spPr bwMode="auto">
          <a:xfrm>
            <a:off x="640533" y="1550404"/>
            <a:ext cx="2209800" cy="974725"/>
          </a:xfrm>
          <a:prstGeom prst="rect">
            <a:avLst/>
          </a:prstGeom>
          <a:pattFill prst="pct40">
            <a:fgClr>
              <a:srgbClr val="FFCCFF"/>
            </a:fgClr>
            <a:bgClr>
              <a:srgbClr val="FFFFFF"/>
            </a:bgClr>
          </a:patt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 </a:t>
            </a:r>
            <a:r>
              <a:rPr lang="zh-CN" altLang="en-US" sz="2800">
                <a:solidFill>
                  <a:srgbClr val="000099"/>
                </a:solidFill>
              </a:rPr>
              <a:t>设触发器原态为“</a:t>
            </a:r>
            <a:r>
              <a:rPr lang="en-US" altLang="zh-CN" sz="2800">
                <a:solidFill>
                  <a:srgbClr val="000099"/>
                </a:solidFill>
              </a:rPr>
              <a:t>0”</a:t>
            </a:r>
            <a:r>
              <a:rPr lang="zh-CN" altLang="en-US" sz="2800">
                <a:solidFill>
                  <a:srgbClr val="000099"/>
                </a:solidFill>
              </a:rPr>
              <a:t>态</a:t>
            </a:r>
          </a:p>
        </p:txBody>
      </p:sp>
      <p:grpSp>
        <p:nvGrpSpPr>
          <p:cNvPr id="6" name="Group 21"/>
          <p:cNvGrpSpPr>
            <a:grpSpLocks/>
          </p:cNvGrpSpPr>
          <p:nvPr/>
        </p:nvGrpSpPr>
        <p:grpSpPr bwMode="auto">
          <a:xfrm>
            <a:off x="643708" y="2693404"/>
            <a:ext cx="2173288" cy="1157288"/>
            <a:chOff x="434" y="2160"/>
            <a:chExt cx="1369" cy="729"/>
          </a:xfrm>
        </p:grpSpPr>
        <p:sp>
          <p:nvSpPr>
            <p:cNvPr id="6186" name="AutoShape 22" descr="40%"/>
            <p:cNvSpPr>
              <a:spLocks noChangeArrowheads="1"/>
            </p:cNvSpPr>
            <p:nvPr/>
          </p:nvSpPr>
          <p:spPr bwMode="auto">
            <a:xfrm>
              <a:off x="912" y="2160"/>
              <a:ext cx="384" cy="384"/>
            </a:xfrm>
            <a:prstGeom prst="downArrow">
              <a:avLst>
                <a:gd name="adj1" fmla="val 50000"/>
                <a:gd name="adj2" fmla="val 25000"/>
              </a:avLst>
            </a:prstGeom>
            <a:pattFill prst="pct40">
              <a:fgClr>
                <a:srgbClr val="FFFF00"/>
              </a:fgClr>
              <a:bgClr>
                <a:srgbClr val="FFFFFF"/>
              </a:bgClr>
            </a:pattFill>
            <a:ln w="28575">
              <a:solidFill>
                <a:srgbClr val="000099"/>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87" name="Text Box 23" descr="40%"/>
            <p:cNvSpPr txBox="1">
              <a:spLocks noChangeArrowheads="1"/>
            </p:cNvSpPr>
            <p:nvPr/>
          </p:nvSpPr>
          <p:spPr bwMode="auto">
            <a:xfrm>
              <a:off x="434" y="2544"/>
              <a:ext cx="1369" cy="345"/>
            </a:xfrm>
            <a:prstGeom prst="rect">
              <a:avLst/>
            </a:prstGeom>
            <a:pattFill prst="pct40">
              <a:fgClr>
                <a:srgbClr val="FFFF00"/>
              </a:fgClr>
              <a:bgClr>
                <a:srgbClr val="FFFFFF"/>
              </a:bgClr>
            </a:pattFill>
            <a:ln w="28575">
              <a:solidFill>
                <a:srgbClr val="0000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翻转为“</a:t>
              </a:r>
              <a:r>
                <a:rPr lang="en-US" altLang="zh-CN" sz="2800">
                  <a:solidFill>
                    <a:srgbClr val="FF3300"/>
                  </a:solidFill>
                </a:rPr>
                <a:t>1”</a:t>
              </a:r>
              <a:r>
                <a:rPr lang="zh-CN" altLang="en-US" sz="2800">
                  <a:solidFill>
                    <a:srgbClr val="FF3300"/>
                  </a:solidFill>
                </a:rPr>
                <a:t>态</a:t>
              </a:r>
              <a:endParaRPr lang="zh-CN" altLang="en-US" sz="2800"/>
            </a:p>
          </p:txBody>
        </p:sp>
      </p:grpSp>
      <p:grpSp>
        <p:nvGrpSpPr>
          <p:cNvPr id="7" name="Group 24"/>
          <p:cNvGrpSpPr>
            <a:grpSpLocks/>
          </p:cNvGrpSpPr>
          <p:nvPr/>
        </p:nvGrpSpPr>
        <p:grpSpPr bwMode="auto">
          <a:xfrm>
            <a:off x="4856933" y="5208004"/>
            <a:ext cx="1538288" cy="519113"/>
            <a:chOff x="2877" y="3043"/>
            <a:chExt cx="1067" cy="327"/>
          </a:xfrm>
        </p:grpSpPr>
        <p:sp>
          <p:nvSpPr>
            <p:cNvPr id="6184" name="Rectangle 25"/>
            <p:cNvSpPr>
              <a:spLocks noChangeArrowheads="1"/>
            </p:cNvSpPr>
            <p:nvPr/>
          </p:nvSpPr>
          <p:spPr bwMode="auto">
            <a:xfrm>
              <a:off x="2877"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1</a:t>
              </a:r>
            </a:p>
          </p:txBody>
        </p:sp>
        <p:sp>
          <p:nvSpPr>
            <p:cNvPr id="6185" name="Rectangle 26"/>
            <p:cNvSpPr>
              <a:spLocks noChangeArrowheads="1"/>
            </p:cNvSpPr>
            <p:nvPr/>
          </p:nvSpPr>
          <p:spPr bwMode="auto">
            <a:xfrm>
              <a:off x="3693"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p>
          </p:txBody>
        </p:sp>
      </p:grpSp>
      <p:grpSp>
        <p:nvGrpSpPr>
          <p:cNvPr id="8" name="Group 27"/>
          <p:cNvGrpSpPr>
            <a:grpSpLocks/>
          </p:cNvGrpSpPr>
          <p:nvPr/>
        </p:nvGrpSpPr>
        <p:grpSpPr bwMode="auto">
          <a:xfrm>
            <a:off x="4526733" y="5208004"/>
            <a:ext cx="2190750" cy="519113"/>
            <a:chOff x="2880" y="3024"/>
            <a:chExt cx="1380" cy="327"/>
          </a:xfrm>
        </p:grpSpPr>
        <p:sp>
          <p:nvSpPr>
            <p:cNvPr id="6182" name="Text Box 28"/>
            <p:cNvSpPr txBox="1">
              <a:spLocks noChangeArrowheads="1"/>
            </p:cNvSpPr>
            <p:nvPr/>
          </p:nvSpPr>
          <p:spPr bwMode="auto">
            <a:xfrm>
              <a:off x="4032"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rPr>
                <a:t>0</a:t>
              </a:r>
              <a:endParaRPr lang="en-US" altLang="zh-CN" sz="2800"/>
            </a:p>
          </p:txBody>
        </p:sp>
        <p:sp>
          <p:nvSpPr>
            <p:cNvPr id="6183" name="Rectangle 29"/>
            <p:cNvSpPr>
              <a:spLocks noChangeArrowheads="1"/>
            </p:cNvSpPr>
            <p:nvPr/>
          </p:nvSpPr>
          <p:spPr bwMode="auto">
            <a:xfrm>
              <a:off x="2880"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9" name="Group 30"/>
          <p:cNvGrpSpPr>
            <a:grpSpLocks/>
          </p:cNvGrpSpPr>
          <p:nvPr/>
        </p:nvGrpSpPr>
        <p:grpSpPr bwMode="auto">
          <a:xfrm>
            <a:off x="4831533" y="4598404"/>
            <a:ext cx="1581150" cy="519113"/>
            <a:chOff x="3072" y="2640"/>
            <a:chExt cx="996" cy="327"/>
          </a:xfrm>
        </p:grpSpPr>
        <p:sp>
          <p:nvSpPr>
            <p:cNvPr id="6180" name="Rectangle 31"/>
            <p:cNvSpPr>
              <a:spLocks noChangeArrowheads="1"/>
            </p:cNvSpPr>
            <p:nvPr/>
          </p:nvSpPr>
          <p:spPr bwMode="auto">
            <a:xfrm>
              <a:off x="3072"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endParaRPr lang="en-US" altLang="zh-CN" sz="2800"/>
            </a:p>
          </p:txBody>
        </p:sp>
        <p:sp>
          <p:nvSpPr>
            <p:cNvPr id="6181" name="Rectangle 32"/>
            <p:cNvSpPr>
              <a:spLocks noChangeArrowheads="1"/>
            </p:cNvSpPr>
            <p:nvPr/>
          </p:nvSpPr>
          <p:spPr bwMode="auto">
            <a:xfrm>
              <a:off x="3840"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grpSp>
      <p:grpSp>
        <p:nvGrpSpPr>
          <p:cNvPr id="10" name="Group 33"/>
          <p:cNvGrpSpPr>
            <a:grpSpLocks/>
          </p:cNvGrpSpPr>
          <p:nvPr/>
        </p:nvGrpSpPr>
        <p:grpSpPr bwMode="auto">
          <a:xfrm>
            <a:off x="4679133" y="3379204"/>
            <a:ext cx="1898650" cy="549275"/>
            <a:chOff x="2976" y="1776"/>
            <a:chExt cx="1196" cy="346"/>
          </a:xfrm>
        </p:grpSpPr>
        <p:sp>
          <p:nvSpPr>
            <p:cNvPr id="6178" name="Rectangle 34"/>
            <p:cNvSpPr>
              <a:spLocks noChangeArrowheads="1"/>
            </p:cNvSpPr>
            <p:nvPr/>
          </p:nvSpPr>
          <p:spPr bwMode="auto">
            <a:xfrm>
              <a:off x="2976" y="17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sp>
          <p:nvSpPr>
            <p:cNvPr id="6179" name="Rectangle 35"/>
            <p:cNvSpPr>
              <a:spLocks noChangeArrowheads="1"/>
            </p:cNvSpPr>
            <p:nvPr/>
          </p:nvSpPr>
          <p:spPr bwMode="auto">
            <a:xfrm>
              <a:off x="3944" y="17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grpSp>
      <p:grpSp>
        <p:nvGrpSpPr>
          <p:cNvPr id="11" name="Group 36"/>
          <p:cNvGrpSpPr>
            <a:grpSpLocks/>
          </p:cNvGrpSpPr>
          <p:nvPr/>
        </p:nvGrpSpPr>
        <p:grpSpPr bwMode="auto">
          <a:xfrm>
            <a:off x="4907733" y="864604"/>
            <a:ext cx="1885950" cy="519113"/>
            <a:chOff x="3120" y="240"/>
            <a:chExt cx="1188" cy="327"/>
          </a:xfrm>
        </p:grpSpPr>
        <p:sp>
          <p:nvSpPr>
            <p:cNvPr id="6176" name="Rectangle 37"/>
            <p:cNvSpPr>
              <a:spLocks noChangeArrowheads="1"/>
            </p:cNvSpPr>
            <p:nvPr/>
          </p:nvSpPr>
          <p:spPr bwMode="auto">
            <a:xfrm>
              <a:off x="312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1</a:t>
              </a:r>
              <a:endParaRPr lang="en-US" altLang="zh-CN" sz="2800">
                <a:solidFill>
                  <a:srgbClr val="FF0000"/>
                </a:solidFill>
              </a:endParaRPr>
            </a:p>
          </p:txBody>
        </p:sp>
        <p:sp>
          <p:nvSpPr>
            <p:cNvPr id="6177" name="Rectangle 38"/>
            <p:cNvSpPr>
              <a:spLocks noChangeArrowheads="1"/>
            </p:cNvSpPr>
            <p:nvPr/>
          </p:nvSpPr>
          <p:spPr bwMode="auto">
            <a:xfrm>
              <a:off x="4080"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00"/>
                  </a:solidFill>
                </a:rPr>
                <a:t>0</a:t>
              </a:r>
            </a:p>
          </p:txBody>
        </p:sp>
      </p:grpSp>
      <p:grpSp>
        <p:nvGrpSpPr>
          <p:cNvPr id="12" name="Group 39"/>
          <p:cNvGrpSpPr>
            <a:grpSpLocks/>
          </p:cNvGrpSpPr>
          <p:nvPr/>
        </p:nvGrpSpPr>
        <p:grpSpPr bwMode="auto">
          <a:xfrm>
            <a:off x="4920433" y="437567"/>
            <a:ext cx="1885950" cy="519112"/>
            <a:chOff x="3032" y="19"/>
            <a:chExt cx="1188" cy="327"/>
          </a:xfrm>
        </p:grpSpPr>
        <p:sp>
          <p:nvSpPr>
            <p:cNvPr id="6174" name="Rectangle 40"/>
            <p:cNvSpPr>
              <a:spLocks noChangeArrowheads="1"/>
            </p:cNvSpPr>
            <p:nvPr/>
          </p:nvSpPr>
          <p:spPr bwMode="auto">
            <a:xfrm>
              <a:off x="303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sp>
          <p:nvSpPr>
            <p:cNvPr id="6175" name="Rectangle 41"/>
            <p:cNvSpPr>
              <a:spLocks noChangeArrowheads="1"/>
            </p:cNvSpPr>
            <p:nvPr/>
          </p:nvSpPr>
          <p:spPr bwMode="auto">
            <a:xfrm>
              <a:off x="399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13" name="Group 42"/>
          <p:cNvGrpSpPr>
            <a:grpSpLocks/>
          </p:cNvGrpSpPr>
          <p:nvPr/>
        </p:nvGrpSpPr>
        <p:grpSpPr bwMode="auto">
          <a:xfrm>
            <a:off x="5212533" y="712204"/>
            <a:ext cx="1828800" cy="457200"/>
            <a:chOff x="3216" y="192"/>
            <a:chExt cx="1152" cy="288"/>
          </a:xfrm>
        </p:grpSpPr>
        <p:sp>
          <p:nvSpPr>
            <p:cNvPr id="6172" name="AutoShape 43"/>
            <p:cNvSpPr>
              <a:spLocks noChangeArrowheads="1"/>
            </p:cNvSpPr>
            <p:nvPr/>
          </p:nvSpPr>
          <p:spPr bwMode="auto">
            <a:xfrm>
              <a:off x="3216" y="192"/>
              <a:ext cx="144" cy="288"/>
            </a:xfrm>
            <a:prstGeom prst="curvedLeftArrow">
              <a:avLst>
                <a:gd name="adj1" fmla="val 40000"/>
                <a:gd name="adj2" fmla="val 8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73" name="AutoShape 44"/>
            <p:cNvSpPr>
              <a:spLocks noChangeArrowheads="1"/>
            </p:cNvSpPr>
            <p:nvPr/>
          </p:nvSpPr>
          <p:spPr bwMode="auto">
            <a:xfrm>
              <a:off x="4176" y="192"/>
              <a:ext cx="192" cy="288"/>
            </a:xfrm>
            <a:prstGeom prst="curvedLeftArrow">
              <a:avLst>
                <a:gd name="adj1" fmla="val 30000"/>
                <a:gd name="adj2" fmla="val 60000"/>
                <a:gd name="adj3" fmla="val 33333"/>
              </a:avLst>
            </a:prstGeom>
            <a:solidFill>
              <a:srgbClr val="FF0000"/>
            </a:solidFill>
            <a:ln w="28575">
              <a:solidFill>
                <a:srgbClr val="FF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 name="Group 45"/>
          <p:cNvGrpSpPr>
            <a:grpSpLocks/>
          </p:cNvGrpSpPr>
          <p:nvPr/>
        </p:nvGrpSpPr>
        <p:grpSpPr bwMode="auto">
          <a:xfrm>
            <a:off x="5593533" y="3531604"/>
            <a:ext cx="2419350" cy="1985963"/>
            <a:chOff x="3552" y="1968"/>
            <a:chExt cx="1524" cy="1251"/>
          </a:xfrm>
        </p:grpSpPr>
        <p:grpSp>
          <p:nvGrpSpPr>
            <p:cNvPr id="6168" name="Group 46"/>
            <p:cNvGrpSpPr>
              <a:grpSpLocks/>
            </p:cNvGrpSpPr>
            <p:nvPr/>
          </p:nvGrpSpPr>
          <p:grpSpPr bwMode="auto">
            <a:xfrm>
              <a:off x="3552" y="2880"/>
              <a:ext cx="240" cy="339"/>
              <a:chOff x="3552" y="2880"/>
              <a:chExt cx="240" cy="339"/>
            </a:xfrm>
          </p:grpSpPr>
          <p:graphicFrame>
            <p:nvGraphicFramePr>
              <p:cNvPr id="6147" name="Object 47"/>
              <p:cNvGraphicFramePr>
                <a:graphicFrameLocks noChangeAspect="1"/>
              </p:cNvGraphicFramePr>
              <p:nvPr/>
            </p:nvGraphicFramePr>
            <p:xfrm>
              <a:off x="3600" y="2976"/>
              <a:ext cx="192" cy="243"/>
            </p:xfrm>
            <a:graphic>
              <a:graphicData uri="http://schemas.openxmlformats.org/presentationml/2006/ole">
                <mc:AlternateContent xmlns:mc="http://schemas.openxmlformats.org/markup-compatibility/2006">
                  <mc:Choice xmlns:v="urn:schemas-microsoft-com:vml" Requires="v">
                    <p:oleObj spid="_x0000_s6148" name="BMP 图象" r:id="rId5" imgW="447856" imgH="323981" progId="Paint.Picture">
                      <p:embed/>
                    </p:oleObj>
                  </mc:Choice>
                  <mc:Fallback>
                    <p:oleObj name="BMP 图象" r:id="rId5" imgW="447856" imgH="3239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976"/>
                            <a:ext cx="192"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1" name="Rectangle 48"/>
              <p:cNvSpPr>
                <a:spLocks noChangeArrowheads="1"/>
              </p:cNvSpPr>
              <p:nvPr/>
            </p:nvSpPr>
            <p:spPr bwMode="auto">
              <a:xfrm>
                <a:off x="3552"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p>
            </p:txBody>
          </p:sp>
        </p:grpSp>
        <p:grpSp>
          <p:nvGrpSpPr>
            <p:cNvPr id="6169" name="Group 49"/>
            <p:cNvGrpSpPr>
              <a:grpSpLocks/>
            </p:cNvGrpSpPr>
            <p:nvPr/>
          </p:nvGrpSpPr>
          <p:grpSpPr bwMode="auto">
            <a:xfrm>
              <a:off x="4848" y="1968"/>
              <a:ext cx="228" cy="336"/>
              <a:chOff x="4848" y="1968"/>
              <a:chExt cx="228" cy="336"/>
            </a:xfrm>
          </p:grpSpPr>
          <p:graphicFrame>
            <p:nvGraphicFramePr>
              <p:cNvPr id="6146" name="Object 50"/>
              <p:cNvGraphicFramePr>
                <a:graphicFrameLocks noChangeAspect="1"/>
              </p:cNvGraphicFramePr>
              <p:nvPr/>
            </p:nvGraphicFramePr>
            <p:xfrm>
              <a:off x="4896" y="2016"/>
              <a:ext cx="178" cy="288"/>
            </p:xfrm>
            <a:graphic>
              <a:graphicData uri="http://schemas.openxmlformats.org/presentationml/2006/ole">
                <mc:AlternateContent xmlns:mc="http://schemas.openxmlformats.org/markup-compatibility/2006">
                  <mc:Choice xmlns:v="urn:schemas-microsoft-com:vml" Requires="v">
                    <p:oleObj spid="_x0000_s6149" name="BMP 图象" r:id="rId7" imgW="247685" imgH="400000" progId="Paint.Picture">
                      <p:embed/>
                    </p:oleObj>
                  </mc:Choice>
                  <mc:Fallback>
                    <p:oleObj name="BMP 图象" r:id="rId7" imgW="247685" imgH="400000"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2016"/>
                            <a:ext cx="1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0" name="Rectangle 51"/>
              <p:cNvSpPr>
                <a:spLocks noChangeArrowheads="1"/>
              </p:cNvSpPr>
              <p:nvPr/>
            </p:nvSpPr>
            <p:spPr bwMode="auto">
              <a:xfrm>
                <a:off x="4848"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0000"/>
                    </a:solidFill>
                  </a:rPr>
                  <a:t>1</a:t>
                </a:r>
              </a:p>
            </p:txBody>
          </p:sp>
        </p:grpSp>
      </p:grpSp>
      <p:sp>
        <p:nvSpPr>
          <p:cNvPr id="142388" name="Text Box 52" descr="40%"/>
          <p:cNvSpPr txBox="1">
            <a:spLocks noChangeArrowheads="1"/>
          </p:cNvSpPr>
          <p:nvPr/>
        </p:nvSpPr>
        <p:spPr bwMode="auto">
          <a:xfrm>
            <a:off x="564333" y="4141204"/>
            <a:ext cx="2286000" cy="974725"/>
          </a:xfrm>
          <a:prstGeom prst="rect">
            <a:avLst/>
          </a:prstGeom>
          <a:pattFill prst="pct40">
            <a:fgClr>
              <a:srgbClr val="00FF00"/>
            </a:fgClr>
            <a:bgClr>
              <a:srgbClr val="FFFFFF"/>
            </a:bgClr>
          </a:pattFill>
          <a:ln w="28575">
            <a:solidFill>
              <a:srgbClr val="33CC33"/>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CC0000"/>
                </a:solidFill>
              </a:rPr>
              <a:t>设触发器原态为“</a:t>
            </a:r>
            <a:r>
              <a:rPr lang="en-US" altLang="zh-CN" sz="2800">
                <a:solidFill>
                  <a:srgbClr val="CC0000"/>
                </a:solidFill>
              </a:rPr>
              <a:t>1”</a:t>
            </a:r>
            <a:r>
              <a:rPr lang="zh-CN" altLang="en-US" sz="2800">
                <a:solidFill>
                  <a:srgbClr val="CC0000"/>
                </a:solidFill>
              </a:rPr>
              <a:t>态</a:t>
            </a:r>
          </a:p>
        </p:txBody>
      </p:sp>
      <p:grpSp>
        <p:nvGrpSpPr>
          <p:cNvPr id="17" name="Group 53"/>
          <p:cNvGrpSpPr>
            <a:grpSpLocks/>
          </p:cNvGrpSpPr>
          <p:nvPr/>
        </p:nvGrpSpPr>
        <p:grpSpPr bwMode="auto">
          <a:xfrm>
            <a:off x="796108" y="5284206"/>
            <a:ext cx="2011364" cy="1100138"/>
            <a:chOff x="530" y="3072"/>
            <a:chExt cx="1267" cy="693"/>
          </a:xfrm>
        </p:grpSpPr>
        <p:sp>
          <p:nvSpPr>
            <p:cNvPr id="6166" name="AutoShape 54" descr="40%"/>
            <p:cNvSpPr>
              <a:spLocks noChangeArrowheads="1"/>
            </p:cNvSpPr>
            <p:nvPr/>
          </p:nvSpPr>
          <p:spPr bwMode="auto">
            <a:xfrm>
              <a:off x="1007" y="3072"/>
              <a:ext cx="288" cy="288"/>
            </a:xfrm>
            <a:prstGeom prst="downArrow">
              <a:avLst>
                <a:gd name="adj1" fmla="val 50000"/>
                <a:gd name="adj2" fmla="val 25000"/>
              </a:avLst>
            </a:prstGeom>
            <a:pattFill prst="pct40">
              <a:fgClr>
                <a:srgbClr val="FFFF00"/>
              </a:fgClr>
              <a:bgClr>
                <a:srgbClr val="FFFFFF"/>
              </a:bgClr>
            </a:pattFill>
            <a:ln w="28575">
              <a:solidFill>
                <a:srgbClr val="FF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7" name="Text Box 55" descr="40%"/>
            <p:cNvSpPr txBox="1">
              <a:spLocks noChangeArrowheads="1"/>
            </p:cNvSpPr>
            <p:nvPr/>
          </p:nvSpPr>
          <p:spPr bwMode="auto">
            <a:xfrm>
              <a:off x="530" y="3435"/>
              <a:ext cx="1267" cy="330"/>
            </a:xfrm>
            <a:prstGeom prst="rect">
              <a:avLst/>
            </a:prstGeom>
            <a:pattFill prst="pct40">
              <a:fgClr>
                <a:srgbClr val="FFFF00"/>
              </a:fgClr>
              <a:bgClr>
                <a:srgbClr val="FFFFFF"/>
              </a:bgClr>
            </a:pattFill>
            <a:ln w="28575">
              <a:solidFill>
                <a:srgbClr val="FF9900"/>
              </a:solidFill>
              <a:miter lim="800000"/>
              <a:headEnd/>
              <a:tailEnd/>
            </a:ln>
          </p:spPr>
          <p:txBody>
            <a:bodyPr wrap="squar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t>为“？”态</a:t>
              </a:r>
            </a:p>
          </p:txBody>
        </p:sp>
      </p:grpSp>
      <p:pic>
        <p:nvPicPr>
          <p:cNvPr id="6165" name="Picture 154" descr="图片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6008" y="596317"/>
            <a:ext cx="4537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704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55"/>
                                        </p:tgtEl>
                                        <p:attrNameLst>
                                          <p:attrName>style.visibility</p:attrName>
                                        </p:attrNameLst>
                                      </p:cBhvr>
                                      <p:to>
                                        <p:strVal val="visible"/>
                                      </p:to>
                                    </p:set>
                                    <p:animEffect transition="in" filter="wipe(left)">
                                      <p:cBhvr>
                                        <p:cTn id="7" dur="500"/>
                                        <p:tgtEl>
                                          <p:spTgt spid="1423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56"/>
                                        </p:tgtEl>
                                        <p:attrNameLst>
                                          <p:attrName>style.visibility</p:attrName>
                                        </p:attrNameLst>
                                      </p:cBhvr>
                                      <p:to>
                                        <p:strVal val="visible"/>
                                      </p:to>
                                    </p:set>
                                    <p:animEffect transition="in" filter="wipe(left)">
                                      <p:cBhvr>
                                        <p:cTn id="12" dur="500"/>
                                        <p:tgtEl>
                                          <p:spTgt spid="142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subTnLst>
                                    <p:audio>
                                      <p:cMediaNode>
                                        <p:cTn display="0" masterRel="sameClick">
                                          <p:stCondLst>
                                            <p:cond evt="begin" delay="0">
                                              <p:tn val="33"/>
                                            </p:cond>
                                          </p:stCondLst>
                                          <p:endCondLst>
                                            <p:cond evt="onStopAudio" delay="0">
                                              <p:tgtEl>
                                                <p:sldTgt/>
                                              </p:tgtEl>
                                            </p:cond>
                                          </p:endCondLst>
                                        </p:cTn>
                                        <p:tgtEl>
                                          <p:sndTgt r:embed="rId4" name="感叹时奏幻想空间.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ppt_x</p:attrName>
                                        </p:attrNameLst>
                                      </p:cBhvr>
                                      <p:tavLst>
                                        <p:tav tm="0">
                                          <p:val>
                                            <p:strVal val="#ppt_x"/>
                                          </p:val>
                                        </p:tav>
                                        <p:tav tm="100000">
                                          <p:val>
                                            <p:strVal val="#ppt_x"/>
                                          </p:val>
                                        </p:tav>
                                      </p:tavLst>
                                    </p:anim>
                                    <p:anim calcmode="lin" valueType="num">
                                      <p:cBhvr>
                                        <p:cTn id="65" dur="500" fill="hold"/>
                                        <p:tgtEl>
                                          <p:spTgt spid="13"/>
                                        </p:tgtEl>
                                        <p:attrNameLst>
                                          <p:attrName>ppt_y</p:attrName>
                                        </p:attrNameLst>
                                      </p:cBhvr>
                                      <p:tavLst>
                                        <p:tav tm="0">
                                          <p:val>
                                            <p:strVal val="#ppt_y-#ppt_h/2"/>
                                          </p:val>
                                        </p:tav>
                                        <p:tav tm="100000">
                                          <p:val>
                                            <p:strVal val="#ppt_y"/>
                                          </p:val>
                                        </p:tav>
                                      </p:tavLst>
                                    </p:anim>
                                    <p:anim calcmode="lin" valueType="num">
                                      <p:cBhvr>
                                        <p:cTn id="66" dur="500" fill="hold"/>
                                        <p:tgtEl>
                                          <p:spTgt spid="13"/>
                                        </p:tgtEl>
                                        <p:attrNameLst>
                                          <p:attrName>ppt_w</p:attrName>
                                        </p:attrNameLst>
                                      </p:cBhvr>
                                      <p:tavLst>
                                        <p:tav tm="0">
                                          <p:val>
                                            <p:strVal val="#ppt_w"/>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up)">
                                      <p:cBhvr>
                                        <p:cTn id="72" dur="500"/>
                                        <p:tgtEl>
                                          <p:spTgt spid="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2388"/>
                                        </p:tgtEl>
                                        <p:attrNameLst>
                                          <p:attrName>style.visibility</p:attrName>
                                        </p:attrNameLst>
                                      </p:cBhvr>
                                      <p:to>
                                        <p:strVal val="visible"/>
                                      </p:to>
                                    </p:set>
                                    <p:animEffect transition="in" filter="wipe(left)">
                                      <p:cBhvr>
                                        <p:cTn id="77" dur="500"/>
                                        <p:tgtEl>
                                          <p:spTgt spid="14238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up)">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5" grpId="0" autoUpdateAnimBg="0"/>
      <p:bldP spid="142356" grpId="0" animBg="1" autoUpdateAnimBg="0"/>
      <p:bldP spid="142388"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38" descr="图片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3338" y="524063"/>
            <a:ext cx="4537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p:cNvSpPr>
            <a:spLocks noChangeArrowheads="1"/>
          </p:cNvSpPr>
          <p:nvPr/>
        </p:nvSpPr>
        <p:spPr bwMode="auto">
          <a:xfrm>
            <a:off x="5181600" y="5619938"/>
            <a:ext cx="877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rPr>
              <a:t>CP</a:t>
            </a:r>
          </a:p>
        </p:txBody>
      </p:sp>
      <p:grpSp>
        <p:nvGrpSpPr>
          <p:cNvPr id="48132" name="Group 3"/>
          <p:cNvGrpSpPr>
            <a:grpSpLocks/>
          </p:cNvGrpSpPr>
          <p:nvPr/>
        </p:nvGrpSpPr>
        <p:grpSpPr bwMode="auto">
          <a:xfrm>
            <a:off x="4572000" y="5848538"/>
            <a:ext cx="1524000" cy="838200"/>
            <a:chOff x="2880" y="3456"/>
            <a:chExt cx="960" cy="528"/>
          </a:xfrm>
        </p:grpSpPr>
        <p:grpSp>
          <p:nvGrpSpPr>
            <p:cNvPr id="48156" name="Group 4"/>
            <p:cNvGrpSpPr>
              <a:grpSpLocks/>
            </p:cNvGrpSpPr>
            <p:nvPr/>
          </p:nvGrpSpPr>
          <p:grpSpPr bwMode="auto">
            <a:xfrm>
              <a:off x="2880" y="3456"/>
              <a:ext cx="624" cy="528"/>
              <a:chOff x="3264" y="3600"/>
              <a:chExt cx="624" cy="528"/>
            </a:xfrm>
          </p:grpSpPr>
          <p:grpSp>
            <p:nvGrpSpPr>
              <p:cNvPr id="48162" name="Group 5"/>
              <p:cNvGrpSpPr>
                <a:grpSpLocks/>
              </p:cNvGrpSpPr>
              <p:nvPr/>
            </p:nvGrpSpPr>
            <p:grpSpPr bwMode="auto">
              <a:xfrm>
                <a:off x="3264" y="3840"/>
                <a:ext cx="624" cy="288"/>
                <a:chOff x="3264" y="3744"/>
                <a:chExt cx="624" cy="288"/>
              </a:xfrm>
            </p:grpSpPr>
            <p:sp>
              <p:nvSpPr>
                <p:cNvPr id="48164" name="Line 6"/>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65" name="Text Box 7"/>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0</a:t>
                  </a:r>
                </a:p>
              </p:txBody>
            </p:sp>
            <p:sp>
              <p:nvSpPr>
                <p:cNvPr id="48166" name="Line 8"/>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67" name="Line 9"/>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68" name="Line 10"/>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48163" name="Text Box 11"/>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rPr>
                  <a:t>1</a:t>
                </a:r>
              </a:p>
            </p:txBody>
          </p:sp>
        </p:grpSp>
        <p:grpSp>
          <p:nvGrpSpPr>
            <p:cNvPr id="48157" name="Group 12"/>
            <p:cNvGrpSpPr>
              <a:grpSpLocks/>
            </p:cNvGrpSpPr>
            <p:nvPr/>
          </p:nvGrpSpPr>
          <p:grpSpPr bwMode="auto">
            <a:xfrm>
              <a:off x="3504" y="3648"/>
              <a:ext cx="336" cy="288"/>
              <a:chOff x="1344" y="336"/>
              <a:chExt cx="336" cy="288"/>
            </a:xfrm>
          </p:grpSpPr>
          <p:sp>
            <p:nvSpPr>
              <p:cNvPr id="48158" name="Line 13"/>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59" name="Line 14"/>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60" name="Line 15"/>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161" name="Rectangle 16"/>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rPr>
                  <a:t>0</a:t>
                </a:r>
                <a:endParaRPr lang="en-US" altLang="zh-CN">
                  <a:solidFill>
                    <a:srgbClr val="0099FF"/>
                  </a:solidFill>
                </a:endParaRPr>
              </a:p>
            </p:txBody>
          </p:sp>
        </p:grpSp>
      </p:grpSp>
      <p:sp>
        <p:nvSpPr>
          <p:cNvPr id="144401" name="Text Box 17"/>
          <p:cNvSpPr txBox="1">
            <a:spLocks noChangeArrowheads="1"/>
          </p:cNvSpPr>
          <p:nvPr/>
        </p:nvSpPr>
        <p:spPr bwMode="auto">
          <a:xfrm>
            <a:off x="508000" y="957451"/>
            <a:ext cx="2222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(4) </a:t>
            </a:r>
            <a:r>
              <a:rPr lang="en-US" altLang="zh-CN" sz="2800" i="1">
                <a:solidFill>
                  <a:srgbClr val="000099"/>
                </a:solidFill>
              </a:rPr>
              <a:t>J</a:t>
            </a:r>
            <a:r>
              <a:rPr lang="en-US" altLang="zh-CN" sz="2800">
                <a:solidFill>
                  <a:srgbClr val="000099"/>
                </a:solidFill>
              </a:rPr>
              <a:t>=0</a:t>
            </a:r>
            <a:r>
              <a:rPr lang="zh-CN" altLang="en-US" sz="2800">
                <a:solidFill>
                  <a:srgbClr val="000099"/>
                </a:solidFill>
              </a:rPr>
              <a:t>，</a:t>
            </a:r>
            <a:r>
              <a:rPr lang="en-US" altLang="zh-CN" sz="2800" i="1">
                <a:solidFill>
                  <a:srgbClr val="000099"/>
                </a:solidFill>
              </a:rPr>
              <a:t>K</a:t>
            </a:r>
            <a:r>
              <a:rPr lang="en-US" altLang="zh-CN" sz="2800">
                <a:solidFill>
                  <a:srgbClr val="000099"/>
                </a:solidFill>
              </a:rPr>
              <a:t>=0</a:t>
            </a:r>
          </a:p>
        </p:txBody>
      </p:sp>
      <p:sp>
        <p:nvSpPr>
          <p:cNvPr id="144402" name="Text Box 18" descr="40%"/>
          <p:cNvSpPr txBox="1">
            <a:spLocks noChangeArrowheads="1"/>
          </p:cNvSpPr>
          <p:nvPr/>
        </p:nvSpPr>
        <p:spPr bwMode="auto">
          <a:xfrm>
            <a:off x="685800" y="1643251"/>
            <a:ext cx="2209800" cy="974725"/>
          </a:xfrm>
          <a:prstGeom prst="rect">
            <a:avLst/>
          </a:prstGeom>
          <a:pattFill prst="pct40">
            <a:fgClr>
              <a:srgbClr val="FFCCFF"/>
            </a:fgClr>
            <a:bgClr>
              <a:srgbClr val="FFFFFF"/>
            </a:bgClr>
          </a:patt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 </a:t>
            </a:r>
            <a:r>
              <a:rPr lang="zh-CN" altLang="en-US" sz="2800">
                <a:solidFill>
                  <a:srgbClr val="000099"/>
                </a:solidFill>
              </a:rPr>
              <a:t>设触发器原态为“</a:t>
            </a:r>
            <a:r>
              <a:rPr lang="en-US" altLang="zh-CN" sz="2800">
                <a:solidFill>
                  <a:srgbClr val="000099"/>
                </a:solidFill>
              </a:rPr>
              <a:t>0”</a:t>
            </a:r>
            <a:r>
              <a:rPr lang="zh-CN" altLang="en-US" sz="2800">
                <a:solidFill>
                  <a:srgbClr val="000099"/>
                </a:solidFill>
              </a:rPr>
              <a:t>态</a:t>
            </a:r>
          </a:p>
        </p:txBody>
      </p:sp>
      <p:grpSp>
        <p:nvGrpSpPr>
          <p:cNvPr id="6" name="Group 19"/>
          <p:cNvGrpSpPr>
            <a:grpSpLocks/>
          </p:cNvGrpSpPr>
          <p:nvPr/>
        </p:nvGrpSpPr>
        <p:grpSpPr bwMode="auto">
          <a:xfrm>
            <a:off x="962025" y="2786252"/>
            <a:ext cx="1627188" cy="1146175"/>
            <a:chOff x="606" y="2160"/>
            <a:chExt cx="1025" cy="722"/>
          </a:xfrm>
        </p:grpSpPr>
        <p:sp>
          <p:nvSpPr>
            <p:cNvPr id="48154" name="AutoShape 20" descr="40%"/>
            <p:cNvSpPr>
              <a:spLocks noChangeArrowheads="1"/>
            </p:cNvSpPr>
            <p:nvPr/>
          </p:nvSpPr>
          <p:spPr bwMode="auto">
            <a:xfrm>
              <a:off x="912" y="2160"/>
              <a:ext cx="384" cy="384"/>
            </a:xfrm>
            <a:prstGeom prst="downArrow">
              <a:avLst>
                <a:gd name="adj1" fmla="val 50000"/>
                <a:gd name="adj2" fmla="val 25000"/>
              </a:avLst>
            </a:prstGeom>
            <a:pattFill prst="pct40">
              <a:fgClr>
                <a:srgbClr val="FFFF00"/>
              </a:fgClr>
              <a:bgClr>
                <a:srgbClr val="FFFFFF"/>
              </a:bgClr>
            </a:pattFill>
            <a:ln w="28575">
              <a:solidFill>
                <a:srgbClr val="000099"/>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155" name="Text Box 21" descr="40%"/>
            <p:cNvSpPr txBox="1">
              <a:spLocks noChangeArrowheads="1"/>
            </p:cNvSpPr>
            <p:nvPr/>
          </p:nvSpPr>
          <p:spPr bwMode="auto">
            <a:xfrm>
              <a:off x="606" y="2552"/>
              <a:ext cx="1025" cy="330"/>
            </a:xfrm>
            <a:prstGeom prst="rect">
              <a:avLst/>
            </a:prstGeom>
            <a:pattFill prst="pct40">
              <a:fgClr>
                <a:srgbClr val="FFFF00"/>
              </a:fgClr>
              <a:bgClr>
                <a:srgbClr val="FFFFFF"/>
              </a:bgClr>
            </a:pattFill>
            <a:ln w="28575">
              <a:solidFill>
                <a:srgbClr val="0000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保持原态</a:t>
              </a:r>
              <a:endParaRPr lang="zh-CN" altLang="en-US" sz="2800"/>
            </a:p>
          </p:txBody>
        </p:sp>
      </p:grpSp>
      <p:grpSp>
        <p:nvGrpSpPr>
          <p:cNvPr id="7" name="Group 22"/>
          <p:cNvGrpSpPr>
            <a:grpSpLocks/>
          </p:cNvGrpSpPr>
          <p:nvPr/>
        </p:nvGrpSpPr>
        <p:grpSpPr bwMode="auto">
          <a:xfrm>
            <a:off x="4876800" y="5162738"/>
            <a:ext cx="1538288" cy="519113"/>
            <a:chOff x="2877" y="3043"/>
            <a:chExt cx="1067" cy="327"/>
          </a:xfrm>
        </p:grpSpPr>
        <p:sp>
          <p:nvSpPr>
            <p:cNvPr id="48152" name="Rectangle 23"/>
            <p:cNvSpPr>
              <a:spLocks noChangeArrowheads="1"/>
            </p:cNvSpPr>
            <p:nvPr/>
          </p:nvSpPr>
          <p:spPr bwMode="auto">
            <a:xfrm>
              <a:off x="2877"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p>
          </p:txBody>
        </p:sp>
        <p:sp>
          <p:nvSpPr>
            <p:cNvPr id="48153" name="Rectangle 24"/>
            <p:cNvSpPr>
              <a:spLocks noChangeArrowheads="1"/>
            </p:cNvSpPr>
            <p:nvPr/>
          </p:nvSpPr>
          <p:spPr bwMode="auto">
            <a:xfrm>
              <a:off x="3693" y="30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rPr>
                <a:t>0</a:t>
              </a:r>
            </a:p>
          </p:txBody>
        </p:sp>
      </p:grpSp>
      <p:grpSp>
        <p:nvGrpSpPr>
          <p:cNvPr id="8" name="Group 25"/>
          <p:cNvGrpSpPr>
            <a:grpSpLocks/>
          </p:cNvGrpSpPr>
          <p:nvPr/>
        </p:nvGrpSpPr>
        <p:grpSpPr bwMode="auto">
          <a:xfrm>
            <a:off x="4572000" y="5162738"/>
            <a:ext cx="2190750" cy="519113"/>
            <a:chOff x="2880" y="3024"/>
            <a:chExt cx="1380" cy="327"/>
          </a:xfrm>
        </p:grpSpPr>
        <p:sp>
          <p:nvSpPr>
            <p:cNvPr id="48150" name="Text Box 26"/>
            <p:cNvSpPr txBox="1">
              <a:spLocks noChangeArrowheads="1"/>
            </p:cNvSpPr>
            <p:nvPr/>
          </p:nvSpPr>
          <p:spPr bwMode="auto">
            <a:xfrm>
              <a:off x="4032"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rPr>
                <a:t>0</a:t>
              </a:r>
              <a:endParaRPr lang="en-US" altLang="zh-CN" sz="2800"/>
            </a:p>
          </p:txBody>
        </p:sp>
        <p:sp>
          <p:nvSpPr>
            <p:cNvPr id="48151" name="Rectangle 27"/>
            <p:cNvSpPr>
              <a:spLocks noChangeArrowheads="1"/>
            </p:cNvSpPr>
            <p:nvPr/>
          </p:nvSpPr>
          <p:spPr bwMode="auto">
            <a:xfrm>
              <a:off x="2880"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9" name="Group 28"/>
          <p:cNvGrpSpPr>
            <a:grpSpLocks/>
          </p:cNvGrpSpPr>
          <p:nvPr/>
        </p:nvGrpSpPr>
        <p:grpSpPr bwMode="auto">
          <a:xfrm>
            <a:off x="4876800" y="4553138"/>
            <a:ext cx="1581150" cy="519113"/>
            <a:chOff x="3072" y="2640"/>
            <a:chExt cx="996" cy="327"/>
          </a:xfrm>
        </p:grpSpPr>
        <p:sp>
          <p:nvSpPr>
            <p:cNvPr id="48148" name="Rectangle 29"/>
            <p:cNvSpPr>
              <a:spLocks noChangeArrowheads="1"/>
            </p:cNvSpPr>
            <p:nvPr/>
          </p:nvSpPr>
          <p:spPr bwMode="auto">
            <a:xfrm>
              <a:off x="3072"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endParaRPr lang="en-US" altLang="zh-CN" sz="2800"/>
            </a:p>
          </p:txBody>
        </p:sp>
        <p:sp>
          <p:nvSpPr>
            <p:cNvPr id="48149" name="Rectangle 30"/>
            <p:cNvSpPr>
              <a:spLocks noChangeArrowheads="1"/>
            </p:cNvSpPr>
            <p:nvPr/>
          </p:nvSpPr>
          <p:spPr bwMode="auto">
            <a:xfrm>
              <a:off x="3840"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grpSp>
      <p:grpSp>
        <p:nvGrpSpPr>
          <p:cNvPr id="10" name="Group 31"/>
          <p:cNvGrpSpPr>
            <a:grpSpLocks/>
          </p:cNvGrpSpPr>
          <p:nvPr/>
        </p:nvGrpSpPr>
        <p:grpSpPr bwMode="auto">
          <a:xfrm>
            <a:off x="4953000" y="514538"/>
            <a:ext cx="1885950" cy="519113"/>
            <a:chOff x="3032" y="19"/>
            <a:chExt cx="1188" cy="327"/>
          </a:xfrm>
        </p:grpSpPr>
        <p:sp>
          <p:nvSpPr>
            <p:cNvPr id="48146" name="Rectangle 32"/>
            <p:cNvSpPr>
              <a:spLocks noChangeArrowheads="1"/>
            </p:cNvSpPr>
            <p:nvPr/>
          </p:nvSpPr>
          <p:spPr bwMode="auto">
            <a:xfrm>
              <a:off x="303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0</a:t>
              </a:r>
            </a:p>
          </p:txBody>
        </p:sp>
        <p:sp>
          <p:nvSpPr>
            <p:cNvPr id="48147" name="Rectangle 33"/>
            <p:cNvSpPr>
              <a:spLocks noChangeArrowheads="1"/>
            </p:cNvSpPr>
            <p:nvPr/>
          </p:nvSpPr>
          <p:spPr bwMode="auto">
            <a:xfrm>
              <a:off x="399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rPr>
                <a:t>1</a:t>
              </a:r>
            </a:p>
          </p:txBody>
        </p:sp>
      </p:grpSp>
      <p:grpSp>
        <p:nvGrpSpPr>
          <p:cNvPr id="11" name="Group 37"/>
          <p:cNvGrpSpPr>
            <a:grpSpLocks/>
          </p:cNvGrpSpPr>
          <p:nvPr/>
        </p:nvGrpSpPr>
        <p:grpSpPr bwMode="auto">
          <a:xfrm>
            <a:off x="7239000" y="1505138"/>
            <a:ext cx="1371600" cy="609600"/>
            <a:chOff x="4608" y="528"/>
            <a:chExt cx="864" cy="384"/>
          </a:xfrm>
        </p:grpSpPr>
        <p:sp>
          <p:nvSpPr>
            <p:cNvPr id="144422" name="AutoShape 38" descr="40%"/>
            <p:cNvSpPr>
              <a:spLocks noChangeArrowheads="1"/>
            </p:cNvSpPr>
            <p:nvPr/>
          </p:nvSpPr>
          <p:spPr bwMode="auto">
            <a:xfrm>
              <a:off x="4608" y="528"/>
              <a:ext cx="864" cy="384"/>
            </a:xfrm>
            <a:prstGeom prst="wedgeRoundRectCallout">
              <a:avLst>
                <a:gd name="adj1" fmla="val -85185"/>
                <a:gd name="adj2" fmla="val 128384"/>
                <a:gd name="adj3" fmla="val 16667"/>
              </a:avLst>
            </a:prstGeom>
            <a:pattFill prst="pct40">
              <a:fgClr>
                <a:srgbClr val="FF9900"/>
              </a:fgClr>
              <a:bgClr>
                <a:srgbClr val="FFFFFF"/>
              </a:bgClr>
            </a:pattFill>
            <a:ln w="28575">
              <a:solidFill>
                <a:srgbClr val="007800"/>
              </a:solidFill>
              <a:miter lim="800000"/>
              <a:headEnd/>
              <a:tailEnd/>
            </a:ln>
            <a:effectLst/>
          </p:spPr>
          <p:txBody>
            <a:bodyPr wrap="none" anchor="ctr"/>
            <a:lstStyle/>
            <a:p>
              <a:pPr algn="ctr">
                <a:defRPr/>
              </a:pPr>
              <a:endParaRPr lang="zh-CN" altLang="zh-CN" b="1"/>
            </a:p>
          </p:txBody>
        </p:sp>
        <p:sp>
          <p:nvSpPr>
            <p:cNvPr id="144423" name="Text Box 39"/>
            <p:cNvSpPr txBox="1">
              <a:spLocks noChangeArrowheads="1"/>
            </p:cNvSpPr>
            <p:nvPr/>
          </p:nvSpPr>
          <p:spPr bwMode="auto">
            <a:xfrm>
              <a:off x="4705" y="604"/>
              <a:ext cx="698" cy="23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b="1"/>
                <a:t>保持原态</a:t>
              </a:r>
            </a:p>
          </p:txBody>
        </p:sp>
      </p:grpSp>
      <p:grpSp>
        <p:nvGrpSpPr>
          <p:cNvPr id="12" name="Group 34"/>
          <p:cNvGrpSpPr>
            <a:grpSpLocks/>
          </p:cNvGrpSpPr>
          <p:nvPr/>
        </p:nvGrpSpPr>
        <p:grpSpPr bwMode="auto">
          <a:xfrm>
            <a:off x="2364300" y="4629338"/>
            <a:ext cx="1434589" cy="609600"/>
            <a:chOff x="1344" y="2688"/>
            <a:chExt cx="816" cy="384"/>
          </a:xfrm>
        </p:grpSpPr>
        <p:sp>
          <p:nvSpPr>
            <p:cNvPr id="144419" name="AutoShape 35" descr="棚架"/>
            <p:cNvSpPr>
              <a:spLocks noChangeArrowheads="1"/>
            </p:cNvSpPr>
            <p:nvPr/>
          </p:nvSpPr>
          <p:spPr bwMode="auto">
            <a:xfrm>
              <a:off x="1344" y="2688"/>
              <a:ext cx="816" cy="384"/>
            </a:xfrm>
            <a:prstGeom prst="wedgeRoundRectCallout">
              <a:avLst>
                <a:gd name="adj1" fmla="val 102940"/>
                <a:gd name="adj2" fmla="val -84116"/>
                <a:gd name="adj3" fmla="val 16667"/>
              </a:avLst>
            </a:prstGeom>
            <a:pattFill prst="trellis">
              <a:fgClr>
                <a:srgbClr val="FFFF00"/>
              </a:fgClr>
              <a:bgClr>
                <a:srgbClr val="FFFFFF"/>
              </a:bgClr>
            </a:pattFill>
            <a:ln w="28575">
              <a:solidFill>
                <a:srgbClr val="007800"/>
              </a:solidFill>
              <a:miter lim="800000"/>
              <a:headEnd/>
              <a:tailEnd/>
            </a:ln>
            <a:effectLst/>
          </p:spPr>
          <p:txBody>
            <a:bodyPr wrap="none" anchor="ctr"/>
            <a:lstStyle/>
            <a:p>
              <a:pPr algn="ctr">
                <a:defRPr/>
              </a:pPr>
              <a:endParaRPr lang="zh-CN" altLang="zh-CN" b="1"/>
            </a:p>
          </p:txBody>
        </p:sp>
        <p:sp>
          <p:nvSpPr>
            <p:cNvPr id="144420" name="Text Box 36" descr="40%"/>
            <p:cNvSpPr txBox="1">
              <a:spLocks noChangeArrowheads="1"/>
            </p:cNvSpPr>
            <p:nvPr/>
          </p:nvSpPr>
          <p:spPr bwMode="auto">
            <a:xfrm>
              <a:off x="1427" y="2764"/>
              <a:ext cx="630" cy="23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b="1">
                  <a:solidFill>
                    <a:srgbClr val="FF3300"/>
                  </a:solidFill>
                </a:rPr>
                <a:t>保持原态</a:t>
              </a:r>
            </a:p>
          </p:txBody>
        </p:sp>
      </p:grpSp>
    </p:spTree>
    <p:extLst>
      <p:ext uri="{BB962C8B-B14F-4D97-AF65-F5344CB8AC3E}">
        <p14:creationId xmlns:p14="http://schemas.microsoft.com/office/powerpoint/2010/main" val="1697630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401"/>
                                        </p:tgtEl>
                                        <p:attrNameLst>
                                          <p:attrName>style.visibility</p:attrName>
                                        </p:attrNameLst>
                                      </p:cBhvr>
                                      <p:to>
                                        <p:strVal val="visible"/>
                                      </p:to>
                                    </p:set>
                                    <p:animEffect transition="in" filter="wipe(left)">
                                      <p:cBhvr>
                                        <p:cTn id="7" dur="500"/>
                                        <p:tgtEl>
                                          <p:spTgt spid="1444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4402"/>
                                        </p:tgtEl>
                                        <p:attrNameLst>
                                          <p:attrName>style.visibility</p:attrName>
                                        </p:attrNameLst>
                                      </p:cBhvr>
                                      <p:to>
                                        <p:strVal val="visible"/>
                                      </p:to>
                                    </p:set>
                                    <p:animEffect transition="in" filter="wipe(left)">
                                      <p:cBhvr>
                                        <p:cTn id="12" dur="500"/>
                                        <p:tgtEl>
                                          <p:spTgt spid="1444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1" grpId="0" autoUpdateAnimBg="0"/>
      <p:bldP spid="144402"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5602586" y="5668978"/>
            <a:ext cx="72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ea typeface="楷体_GB2312" pitchFamily="49" charset="-122"/>
                <a:cs typeface="Times New Roman" panose="02020603050405020304" pitchFamily="18" charset="0"/>
              </a:rPr>
              <a:t>CP</a:t>
            </a:r>
          </a:p>
        </p:txBody>
      </p:sp>
      <p:grpSp>
        <p:nvGrpSpPr>
          <p:cNvPr id="7173" name="Group 3"/>
          <p:cNvGrpSpPr>
            <a:grpSpLocks/>
          </p:cNvGrpSpPr>
          <p:nvPr/>
        </p:nvGrpSpPr>
        <p:grpSpPr bwMode="auto">
          <a:xfrm>
            <a:off x="4840586" y="5897578"/>
            <a:ext cx="1524000" cy="838200"/>
            <a:chOff x="2880" y="3456"/>
            <a:chExt cx="960" cy="528"/>
          </a:xfrm>
        </p:grpSpPr>
        <p:grpSp>
          <p:nvGrpSpPr>
            <p:cNvPr id="7187" name="Group 4"/>
            <p:cNvGrpSpPr>
              <a:grpSpLocks/>
            </p:cNvGrpSpPr>
            <p:nvPr/>
          </p:nvGrpSpPr>
          <p:grpSpPr bwMode="auto">
            <a:xfrm>
              <a:off x="2880" y="3456"/>
              <a:ext cx="624" cy="528"/>
              <a:chOff x="3264" y="3600"/>
              <a:chExt cx="624" cy="528"/>
            </a:xfrm>
          </p:grpSpPr>
          <p:grpSp>
            <p:nvGrpSpPr>
              <p:cNvPr id="7193" name="Group 5"/>
              <p:cNvGrpSpPr>
                <a:grpSpLocks/>
              </p:cNvGrpSpPr>
              <p:nvPr/>
            </p:nvGrpSpPr>
            <p:grpSpPr bwMode="auto">
              <a:xfrm>
                <a:off x="3264" y="3840"/>
                <a:ext cx="624" cy="288"/>
                <a:chOff x="3264" y="3744"/>
                <a:chExt cx="624" cy="288"/>
              </a:xfrm>
            </p:grpSpPr>
            <p:sp>
              <p:nvSpPr>
                <p:cNvPr id="7195" name="Line 6"/>
                <p:cNvSpPr>
                  <a:spLocks noChangeShapeType="1"/>
                </p:cNvSpPr>
                <p:nvPr/>
              </p:nvSpPr>
              <p:spPr bwMode="auto">
                <a:xfrm>
                  <a:off x="3264" y="3984"/>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6" name="Text Box 7"/>
                <p:cNvSpPr txBox="1">
                  <a:spLocks noChangeArrowheads="1"/>
                </p:cNvSpPr>
                <p:nvPr/>
              </p:nvSpPr>
              <p:spPr bwMode="auto">
                <a:xfrm>
                  <a:off x="3312" y="37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7197" name="Line 8"/>
                <p:cNvSpPr>
                  <a:spLocks noChangeShapeType="1"/>
                </p:cNvSpPr>
                <p:nvPr/>
              </p:nvSpPr>
              <p:spPr bwMode="auto">
                <a:xfrm>
                  <a:off x="3600" y="3744"/>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8" name="Line 9"/>
                <p:cNvSpPr>
                  <a:spLocks noChangeShapeType="1"/>
                </p:cNvSpPr>
                <p:nvPr/>
              </p:nvSpPr>
              <p:spPr bwMode="auto">
                <a:xfrm flipV="1">
                  <a:off x="3600" y="3840"/>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9" name="Line 10"/>
                <p:cNvSpPr>
                  <a:spLocks noChangeShapeType="1"/>
                </p:cNvSpPr>
                <p:nvPr/>
              </p:nvSpPr>
              <p:spPr bwMode="auto">
                <a:xfrm flipV="1">
                  <a:off x="3600"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7194" name="Text Box 11"/>
              <p:cNvSpPr txBox="1">
                <a:spLocks noChangeArrowheads="1"/>
              </p:cNvSpPr>
              <p:nvPr/>
            </p:nvSpPr>
            <p:spPr bwMode="auto">
              <a:xfrm>
                <a:off x="3648"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grpSp>
        <p:grpSp>
          <p:nvGrpSpPr>
            <p:cNvPr id="7188" name="Group 12"/>
            <p:cNvGrpSpPr>
              <a:grpSpLocks/>
            </p:cNvGrpSpPr>
            <p:nvPr/>
          </p:nvGrpSpPr>
          <p:grpSpPr bwMode="auto">
            <a:xfrm>
              <a:off x="3504" y="3648"/>
              <a:ext cx="336" cy="288"/>
              <a:chOff x="1344" y="336"/>
              <a:chExt cx="336" cy="288"/>
            </a:xfrm>
          </p:grpSpPr>
          <p:sp>
            <p:nvSpPr>
              <p:cNvPr id="7189" name="Line 13"/>
              <p:cNvSpPr>
                <a:spLocks noChangeShapeType="1"/>
              </p:cNvSpPr>
              <p:nvPr/>
            </p:nvSpPr>
            <p:spPr bwMode="auto">
              <a:xfrm>
                <a:off x="1344" y="384"/>
                <a:ext cx="0" cy="144"/>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0" name="Line 14"/>
              <p:cNvSpPr>
                <a:spLocks noChangeShapeType="1"/>
              </p:cNvSpPr>
              <p:nvPr/>
            </p:nvSpPr>
            <p:spPr bwMode="auto">
              <a:xfrm>
                <a:off x="1344" y="528"/>
                <a:ext cx="0" cy="9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1" name="Line 15"/>
              <p:cNvSpPr>
                <a:spLocks noChangeShapeType="1"/>
              </p:cNvSpPr>
              <p:nvPr/>
            </p:nvSpPr>
            <p:spPr bwMode="auto">
              <a:xfrm>
                <a:off x="1344" y="624"/>
                <a:ext cx="336"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92" name="Rectangle 16"/>
              <p:cNvSpPr>
                <a:spLocks noChangeArrowheads="1"/>
              </p:cNvSpPr>
              <p:nvPr/>
            </p:nvSpPr>
            <p:spPr bwMode="auto">
              <a:xfrm>
                <a:off x="1392" y="3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0</a:t>
                </a:r>
                <a:endParaRPr lang="en-US" altLang="zh-CN">
                  <a:solidFill>
                    <a:srgbClr val="0099FF"/>
                  </a:solidFill>
                  <a:cs typeface="Times New Roman" panose="02020603050405020304" pitchFamily="18" charset="0"/>
                </a:endParaRPr>
              </a:p>
            </p:txBody>
          </p:sp>
        </p:grpSp>
      </p:grpSp>
      <p:grpSp>
        <p:nvGrpSpPr>
          <p:cNvPr id="6" name="Group 17"/>
          <p:cNvGrpSpPr>
            <a:grpSpLocks/>
          </p:cNvGrpSpPr>
          <p:nvPr/>
        </p:nvGrpSpPr>
        <p:grpSpPr bwMode="auto">
          <a:xfrm>
            <a:off x="5221586" y="563578"/>
            <a:ext cx="1885950" cy="519113"/>
            <a:chOff x="3032" y="19"/>
            <a:chExt cx="1188" cy="327"/>
          </a:xfrm>
        </p:grpSpPr>
        <p:sp>
          <p:nvSpPr>
            <p:cNvPr id="7185" name="Rectangle 18"/>
            <p:cNvSpPr>
              <a:spLocks noChangeArrowheads="1"/>
            </p:cNvSpPr>
            <p:nvPr/>
          </p:nvSpPr>
          <p:spPr bwMode="auto">
            <a:xfrm>
              <a:off x="303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0</a:t>
              </a:r>
            </a:p>
          </p:txBody>
        </p:sp>
        <p:sp>
          <p:nvSpPr>
            <p:cNvPr id="7186" name="Rectangle 19"/>
            <p:cNvSpPr>
              <a:spLocks noChangeArrowheads="1"/>
            </p:cNvSpPr>
            <p:nvPr/>
          </p:nvSpPr>
          <p:spPr bwMode="auto">
            <a:xfrm>
              <a:off x="3992" y="1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3333CC"/>
                  </a:solidFill>
                  <a:cs typeface="Times New Roman" panose="02020603050405020304" pitchFamily="18" charset="0"/>
                </a:rPr>
                <a:t>1</a:t>
              </a:r>
            </a:p>
          </p:txBody>
        </p:sp>
      </p:grpSp>
      <p:sp>
        <p:nvSpPr>
          <p:cNvPr id="146452" name="Rectangle 20"/>
          <p:cNvSpPr>
            <a:spLocks noChangeArrowheads="1"/>
          </p:cNvSpPr>
          <p:nvPr/>
        </p:nvSpPr>
        <p:spPr bwMode="auto">
          <a:xfrm>
            <a:off x="954386" y="792178"/>
            <a:ext cx="1295400" cy="519113"/>
          </a:xfrm>
          <a:prstGeom prst="rect">
            <a:avLst/>
          </a:prstGeom>
          <a:noFill/>
          <a:ln w="9525">
            <a:noFill/>
            <a:miter lim="800000"/>
            <a:headEnd/>
            <a:tailEnd/>
          </a:ln>
          <a:effectLst/>
        </p:spPr>
        <p:txBody>
          <a:bodyPr anchor="ct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结论：</a:t>
            </a:r>
          </a:p>
        </p:txBody>
      </p:sp>
      <p:graphicFrame>
        <p:nvGraphicFramePr>
          <p:cNvPr id="146453" name="Object 21"/>
          <p:cNvGraphicFramePr>
            <a:graphicFrameLocks noChangeAspect="1"/>
          </p:cNvGraphicFramePr>
          <p:nvPr>
            <p:extLst/>
          </p:nvPr>
        </p:nvGraphicFramePr>
        <p:xfrm>
          <a:off x="954386" y="1325578"/>
          <a:ext cx="1720850" cy="638175"/>
        </p:xfrm>
        <a:graphic>
          <a:graphicData uri="http://schemas.openxmlformats.org/presentationml/2006/ole">
            <mc:AlternateContent xmlns:mc="http://schemas.openxmlformats.org/markup-compatibility/2006">
              <mc:Choice xmlns:v="urn:schemas-microsoft-com:vml" Requires="v">
                <p:oleObj spid="_x0000_s7172" name="公式" r:id="rId4" imgW="583920" imgH="241200" progId="Equation.3">
                  <p:embed/>
                </p:oleObj>
              </mc:Choice>
              <mc:Fallback>
                <p:oleObj name="公式" r:id="rId4" imgW="5839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386" y="1325578"/>
                        <a:ext cx="172085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4" name="Object 22"/>
          <p:cNvGraphicFramePr>
            <a:graphicFrameLocks noChangeAspect="1"/>
          </p:cNvGraphicFramePr>
          <p:nvPr>
            <p:extLst/>
          </p:nvPr>
        </p:nvGraphicFramePr>
        <p:xfrm>
          <a:off x="878186" y="1935178"/>
          <a:ext cx="1831975" cy="609600"/>
        </p:xfrm>
        <a:graphic>
          <a:graphicData uri="http://schemas.openxmlformats.org/presentationml/2006/ole">
            <mc:AlternateContent xmlns:mc="http://schemas.openxmlformats.org/markup-compatibility/2006">
              <mc:Choice xmlns:v="urn:schemas-microsoft-com:vml" Requires="v">
                <p:oleObj spid="_x0000_s7173" name="公式" r:id="rId6" imgW="622080" imgH="228600" progId="Equation.3">
                  <p:embed/>
                </p:oleObj>
              </mc:Choice>
              <mc:Fallback>
                <p:oleObj name="公式" r:id="rId6" imgW="6220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186" y="1935178"/>
                        <a:ext cx="18319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5" name="Text Box 23"/>
          <p:cNvSpPr txBox="1">
            <a:spLocks noChangeArrowheads="1"/>
          </p:cNvSpPr>
          <p:nvPr/>
        </p:nvSpPr>
        <p:spPr bwMode="auto">
          <a:xfrm>
            <a:off x="497186" y="2606691"/>
            <a:ext cx="3276600" cy="1828800"/>
          </a:xfrm>
          <a:prstGeom prst="rect">
            <a:avLst/>
          </a:prstGeom>
          <a:solidFill>
            <a:srgbClr val="CCFFFF"/>
          </a:solid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0000"/>
                </a:solidFill>
                <a:cs typeface="Times New Roman" panose="02020603050405020304" pitchFamily="18" charset="0"/>
              </a:rPr>
              <a:t>    CP</a:t>
            </a:r>
            <a:r>
              <a:rPr lang="zh-CN" altLang="en-US" sz="2800">
                <a:solidFill>
                  <a:srgbClr val="CC0000"/>
                </a:solidFill>
                <a:cs typeface="Times New Roman" panose="02020603050405020304" pitchFamily="18" charset="0"/>
              </a:rPr>
              <a:t>高电平时主触发器状态由</a:t>
            </a:r>
            <a:r>
              <a:rPr lang="en-US" altLang="zh-CN" sz="2800" i="1">
                <a:solidFill>
                  <a:srgbClr val="CC0000"/>
                </a:solidFill>
                <a:cs typeface="Times New Roman" panose="02020603050405020304" pitchFamily="18" charset="0"/>
              </a:rPr>
              <a:t>J</a:t>
            </a:r>
            <a:r>
              <a:rPr lang="zh-CN" altLang="en-US" sz="2800" i="1">
                <a:solidFill>
                  <a:srgbClr val="CC0000"/>
                </a:solidFill>
                <a:cs typeface="Times New Roman" panose="02020603050405020304" pitchFamily="18" charset="0"/>
              </a:rPr>
              <a:t>、</a:t>
            </a:r>
            <a:r>
              <a:rPr lang="en-US" altLang="zh-CN" sz="2800" i="1">
                <a:solidFill>
                  <a:srgbClr val="CC0000"/>
                </a:solidFill>
                <a:cs typeface="Times New Roman" panose="02020603050405020304" pitchFamily="18" charset="0"/>
              </a:rPr>
              <a:t>K</a:t>
            </a:r>
            <a:r>
              <a:rPr lang="zh-CN" altLang="en-US" sz="2800">
                <a:solidFill>
                  <a:srgbClr val="CC0000"/>
                </a:solidFill>
                <a:cs typeface="Times New Roman" panose="02020603050405020304" pitchFamily="18" charset="0"/>
              </a:rPr>
              <a:t>决定，从触发器状态不变。</a:t>
            </a:r>
          </a:p>
        </p:txBody>
      </p:sp>
      <p:grpSp>
        <p:nvGrpSpPr>
          <p:cNvPr id="7" name="Group 24"/>
          <p:cNvGrpSpPr>
            <a:grpSpLocks/>
          </p:cNvGrpSpPr>
          <p:nvPr/>
        </p:nvGrpSpPr>
        <p:grpSpPr bwMode="auto">
          <a:xfrm>
            <a:off x="420986" y="4648216"/>
            <a:ext cx="3352800" cy="1401762"/>
            <a:chOff x="288" y="2717"/>
            <a:chExt cx="2112" cy="883"/>
          </a:xfrm>
        </p:grpSpPr>
        <p:sp>
          <p:nvSpPr>
            <p:cNvPr id="7179" name="Rectangle 25" descr="40%"/>
            <p:cNvSpPr>
              <a:spLocks noChangeArrowheads="1"/>
            </p:cNvSpPr>
            <p:nvPr/>
          </p:nvSpPr>
          <p:spPr bwMode="auto">
            <a:xfrm>
              <a:off x="288" y="2717"/>
              <a:ext cx="2112" cy="883"/>
            </a:xfrm>
            <a:prstGeom prst="rect">
              <a:avLst/>
            </a:prstGeom>
            <a:pattFill prst="pct40">
              <a:fgClr>
                <a:srgbClr val="FFFF00"/>
              </a:fgClr>
              <a:bgClr>
                <a:srgbClr val="FFFFFF"/>
              </a:bgClr>
            </a:pattFill>
            <a:ln w="28575">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3300"/>
                  </a:solidFill>
                  <a:cs typeface="Times New Roman" panose="02020603050405020304" pitchFamily="18" charset="0"/>
                </a:rPr>
                <a:t>    CP</a:t>
              </a:r>
              <a:r>
                <a:rPr lang="zh-CN" altLang="en-US" sz="2800">
                  <a:solidFill>
                    <a:srgbClr val="FF3300"/>
                  </a:solidFill>
                  <a:cs typeface="Times New Roman" panose="02020603050405020304" pitchFamily="18" charset="0"/>
                </a:rPr>
                <a:t>下降沿</a:t>
              </a:r>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触发器翻转</a:t>
              </a:r>
              <a:r>
                <a:rPr lang="en-US" altLang="zh-CN" sz="2800">
                  <a:solidFill>
                    <a:srgbClr val="3333CC"/>
                  </a:solidFill>
                  <a:cs typeface="Times New Roman" panose="02020603050405020304" pitchFamily="18" charset="0"/>
                </a:rPr>
                <a:t>(</a:t>
              </a:r>
              <a:r>
                <a:rPr lang="zh-CN" altLang="en-US" sz="2800">
                  <a:solidFill>
                    <a:srgbClr val="0066FF"/>
                  </a:solidFill>
                  <a:cs typeface="Times New Roman" panose="02020603050405020304" pitchFamily="18" charset="0"/>
                </a:rPr>
                <a:t>主、从触发器状态一致）。</a:t>
              </a:r>
            </a:p>
          </p:txBody>
        </p:sp>
        <p:grpSp>
          <p:nvGrpSpPr>
            <p:cNvPr id="7180" name="Group 26"/>
            <p:cNvGrpSpPr>
              <a:grpSpLocks/>
            </p:cNvGrpSpPr>
            <p:nvPr/>
          </p:nvGrpSpPr>
          <p:grpSpPr bwMode="auto">
            <a:xfrm>
              <a:off x="1648" y="2800"/>
              <a:ext cx="247" cy="192"/>
              <a:chOff x="2592" y="3648"/>
              <a:chExt cx="384" cy="240"/>
            </a:xfrm>
          </p:grpSpPr>
          <p:sp>
            <p:nvSpPr>
              <p:cNvPr id="7181" name="Line 27"/>
              <p:cNvSpPr>
                <a:spLocks noChangeShapeType="1"/>
              </p:cNvSpPr>
              <p:nvPr/>
            </p:nvSpPr>
            <p:spPr bwMode="auto">
              <a:xfrm>
                <a:off x="2592" y="364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82" name="Line 28"/>
              <p:cNvSpPr>
                <a:spLocks noChangeShapeType="1"/>
              </p:cNvSpPr>
              <p:nvPr/>
            </p:nvSpPr>
            <p:spPr bwMode="auto">
              <a:xfrm>
                <a:off x="2784" y="3648"/>
                <a:ext cx="0"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83" name="Line 29"/>
              <p:cNvSpPr>
                <a:spLocks noChangeShapeType="1"/>
              </p:cNvSpPr>
              <p:nvPr/>
            </p:nvSpPr>
            <p:spPr bwMode="auto">
              <a:xfrm>
                <a:off x="2784" y="388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84" name="Line 30"/>
              <p:cNvSpPr>
                <a:spLocks noChangeShapeType="1"/>
              </p:cNvSpPr>
              <p:nvPr/>
            </p:nvSpPr>
            <p:spPr bwMode="auto">
              <a:xfrm>
                <a:off x="2784"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pic>
        <p:nvPicPr>
          <p:cNvPr id="7178" name="Picture 129" descr="图片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03986" y="639778"/>
            <a:ext cx="4537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548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6453"/>
                                        </p:tgtEl>
                                        <p:attrNameLst>
                                          <p:attrName>style.visibility</p:attrName>
                                        </p:attrNameLst>
                                      </p:cBhvr>
                                      <p:to>
                                        <p:strVal val="visible"/>
                                      </p:to>
                                    </p:set>
                                    <p:animEffect transition="in" filter="wipe(left)">
                                      <p:cBhvr>
                                        <p:cTn id="7" dur="500"/>
                                        <p:tgtEl>
                                          <p:spTgt spid="1464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6454"/>
                                        </p:tgtEl>
                                        <p:attrNameLst>
                                          <p:attrName>style.visibility</p:attrName>
                                        </p:attrNameLst>
                                      </p:cBhvr>
                                      <p:to>
                                        <p:strVal val="visible"/>
                                      </p:to>
                                    </p:set>
                                    <p:animEffect transition="in" filter="wipe(left)">
                                      <p:cBhvr>
                                        <p:cTn id="12" dur="500"/>
                                        <p:tgtEl>
                                          <p:spTgt spid="1464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6455"/>
                                        </p:tgtEl>
                                        <p:attrNameLst>
                                          <p:attrName>style.visibility</p:attrName>
                                        </p:attrNameLst>
                                      </p:cBhvr>
                                      <p:to>
                                        <p:strVal val="visible"/>
                                      </p:to>
                                    </p:set>
                                    <p:animEffect transition="in" filter="wipe(left)">
                                      <p:cBhvr>
                                        <p:cTn id="22" dur="500"/>
                                        <p:tgtEl>
                                          <p:spTgt spid="1464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5"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650875" y="644321"/>
            <a:ext cx="4800600" cy="519112"/>
          </a:xfrm>
          <a:prstGeom prst="rect">
            <a:avLst/>
          </a:prstGeom>
          <a:noFill/>
          <a:ln w="9525">
            <a:noFill/>
            <a:miter lim="800000"/>
            <a:headEnd/>
            <a:tailEnd/>
          </a:ln>
          <a:effectLst/>
        </p:spPr>
        <p:txBody>
          <a:bodyPr anchor="ct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en-US" altLang="zh-CN" sz="2800" b="1" i="1">
                <a:solidFill>
                  <a:srgbClr val="006600"/>
                </a:solidFill>
                <a:latin typeface="Times New Roman" panose="02020603050405020304" pitchFamily="18" charset="0"/>
                <a:cs typeface="Times New Roman" panose="02020603050405020304" pitchFamily="18" charset="0"/>
              </a:rPr>
              <a:t>JK</a:t>
            </a:r>
            <a:r>
              <a:rPr lang="zh-CN" altLang="en-US" sz="2800" b="1">
                <a:solidFill>
                  <a:srgbClr val="006600"/>
                </a:solidFill>
                <a:latin typeface="Times New Roman" panose="02020603050405020304" pitchFamily="18" charset="0"/>
                <a:cs typeface="Times New Roman" panose="02020603050405020304" pitchFamily="18" charset="0"/>
              </a:rPr>
              <a:t>触发器的逻辑功能</a:t>
            </a:r>
          </a:p>
        </p:txBody>
      </p:sp>
      <p:graphicFrame>
        <p:nvGraphicFramePr>
          <p:cNvPr id="8194" name="Object 3"/>
          <p:cNvGraphicFramePr>
            <a:graphicFrameLocks noChangeAspect="1"/>
          </p:cNvGraphicFramePr>
          <p:nvPr>
            <p:extLst/>
          </p:nvPr>
        </p:nvGraphicFramePr>
        <p:xfrm>
          <a:off x="650875" y="1101521"/>
          <a:ext cx="1676400" cy="622300"/>
        </p:xfrm>
        <a:graphic>
          <a:graphicData uri="http://schemas.openxmlformats.org/presentationml/2006/ole">
            <mc:AlternateContent xmlns:mc="http://schemas.openxmlformats.org/markup-compatibility/2006">
              <mc:Choice xmlns:v="urn:schemas-microsoft-com:vml" Requires="v">
                <p:oleObj spid="_x0000_s8196" name="公式" r:id="rId4" imgW="583920" imgH="241200" progId="Equation.3">
                  <p:embed/>
                </p:oleObj>
              </mc:Choice>
              <mc:Fallback>
                <p:oleObj name="公式" r:id="rId4" imgW="5839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1101521"/>
                        <a:ext cx="1676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4"/>
          <p:cNvGraphicFramePr>
            <a:graphicFrameLocks noChangeAspect="1"/>
          </p:cNvGraphicFramePr>
          <p:nvPr>
            <p:extLst/>
          </p:nvPr>
        </p:nvGraphicFramePr>
        <p:xfrm>
          <a:off x="2251075" y="1101521"/>
          <a:ext cx="1752600" cy="582612"/>
        </p:xfrm>
        <a:graphic>
          <a:graphicData uri="http://schemas.openxmlformats.org/presentationml/2006/ole">
            <mc:AlternateContent xmlns:mc="http://schemas.openxmlformats.org/markup-compatibility/2006">
              <mc:Choice xmlns:v="urn:schemas-microsoft-com:vml" Requires="v">
                <p:oleObj spid="_x0000_s8197" name="公式" r:id="rId6" imgW="622080" imgH="228600" progId="Equation.3">
                  <p:embed/>
                </p:oleObj>
              </mc:Choice>
              <mc:Fallback>
                <p:oleObj name="公式" r:id="rId6" imgW="6220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1075" y="1101521"/>
                        <a:ext cx="17526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5" name="Rectangle 5"/>
          <p:cNvSpPr>
            <a:spLocks noChangeArrowheads="1"/>
          </p:cNvSpPr>
          <p:nvPr/>
        </p:nvSpPr>
        <p:spPr bwMode="auto">
          <a:xfrm>
            <a:off x="7737475" y="2320721"/>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i="1" baseline="-25000">
                <a:cs typeface="Times New Roman" panose="02020603050405020304" pitchFamily="18" charset="0"/>
              </a:rPr>
              <a:t>n</a:t>
            </a:r>
          </a:p>
        </p:txBody>
      </p:sp>
      <p:sp>
        <p:nvSpPr>
          <p:cNvPr id="148486" name="Rectangle 6"/>
          <p:cNvSpPr>
            <a:spLocks noChangeArrowheads="1"/>
          </p:cNvSpPr>
          <p:nvPr/>
        </p:nvSpPr>
        <p:spPr bwMode="auto">
          <a:xfrm>
            <a:off x="7813675" y="4225721"/>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tx2"/>
                </a:solidFill>
                <a:cs typeface="Times New Roman" panose="02020603050405020304" pitchFamily="18" charset="0"/>
              </a:rPr>
              <a:t>1</a:t>
            </a:r>
          </a:p>
        </p:txBody>
      </p:sp>
      <p:sp>
        <p:nvSpPr>
          <p:cNvPr id="148487" name="Rectangle 7"/>
          <p:cNvSpPr>
            <a:spLocks noChangeArrowheads="1"/>
          </p:cNvSpPr>
          <p:nvPr/>
        </p:nvSpPr>
        <p:spPr bwMode="auto">
          <a:xfrm>
            <a:off x="7051675" y="3082721"/>
            <a:ext cx="53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0099"/>
                </a:solidFill>
                <a:cs typeface="Times New Roman" panose="02020603050405020304" pitchFamily="18" charset="0"/>
              </a:rPr>
              <a:t>0        </a:t>
            </a:r>
          </a:p>
          <a:p>
            <a:pPr algn="ctr" eaLnBrk="1" hangingPunct="1"/>
            <a:r>
              <a:rPr lang="en-US" altLang="zh-CN" sz="2800">
                <a:solidFill>
                  <a:srgbClr val="000099"/>
                </a:solidFill>
                <a:cs typeface="Times New Roman" panose="02020603050405020304" pitchFamily="18" charset="0"/>
              </a:rPr>
              <a:t>0         </a:t>
            </a:r>
            <a:endParaRPr lang="en-US" altLang="zh-CN" sz="2800" baseline="-25000">
              <a:solidFill>
                <a:srgbClr val="000099"/>
              </a:solidFill>
              <a:cs typeface="Times New Roman" panose="02020603050405020304" pitchFamily="18" charset="0"/>
            </a:endParaRPr>
          </a:p>
        </p:txBody>
      </p:sp>
      <p:sp>
        <p:nvSpPr>
          <p:cNvPr id="148488" name="Rectangle 8"/>
          <p:cNvSpPr>
            <a:spLocks noChangeArrowheads="1"/>
          </p:cNvSpPr>
          <p:nvPr/>
        </p:nvSpPr>
        <p:spPr bwMode="auto">
          <a:xfrm>
            <a:off x="7051675" y="3997121"/>
            <a:ext cx="53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1        </a:t>
            </a:r>
          </a:p>
          <a:p>
            <a:pPr algn="ctr" eaLnBrk="1" hangingPunct="1"/>
            <a:r>
              <a:rPr lang="en-US" altLang="zh-CN" sz="2800">
                <a:solidFill>
                  <a:srgbClr val="FF3300"/>
                </a:solidFill>
                <a:cs typeface="Times New Roman" panose="02020603050405020304" pitchFamily="18" charset="0"/>
              </a:rPr>
              <a:t>1         </a:t>
            </a:r>
            <a:endParaRPr lang="en-US" altLang="zh-CN" sz="2800" baseline="-25000">
              <a:solidFill>
                <a:srgbClr val="FF3300"/>
              </a:solidFill>
              <a:cs typeface="Times New Roman" panose="02020603050405020304" pitchFamily="18" charset="0"/>
            </a:endParaRPr>
          </a:p>
        </p:txBody>
      </p:sp>
      <p:sp>
        <p:nvSpPr>
          <p:cNvPr id="148489" name="Rectangle 9"/>
          <p:cNvSpPr>
            <a:spLocks noChangeArrowheads="1"/>
          </p:cNvSpPr>
          <p:nvPr/>
        </p:nvSpPr>
        <p:spPr bwMode="auto">
          <a:xfrm>
            <a:off x="7051675" y="4911521"/>
            <a:ext cx="53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CC3300"/>
                </a:solidFill>
                <a:cs typeface="Times New Roman" panose="02020603050405020304" pitchFamily="18" charset="0"/>
              </a:rPr>
              <a:t>1       </a:t>
            </a:r>
          </a:p>
          <a:p>
            <a:pPr algn="ctr" eaLnBrk="1" hangingPunct="1"/>
            <a:r>
              <a:rPr lang="en-US" altLang="zh-CN" sz="2800">
                <a:solidFill>
                  <a:srgbClr val="CC3300"/>
                </a:solidFill>
                <a:cs typeface="Times New Roman" panose="02020603050405020304" pitchFamily="18" charset="0"/>
              </a:rPr>
              <a:t>0       </a:t>
            </a:r>
            <a:endParaRPr lang="en-US" altLang="zh-CN" sz="2800" baseline="-25000">
              <a:solidFill>
                <a:srgbClr val="CC3300"/>
              </a:solidFill>
              <a:cs typeface="Times New Roman" panose="02020603050405020304" pitchFamily="18" charset="0"/>
            </a:endParaRPr>
          </a:p>
        </p:txBody>
      </p:sp>
      <p:sp>
        <p:nvSpPr>
          <p:cNvPr id="148490" name="AutoShape 10"/>
          <p:cNvSpPr>
            <a:spLocks/>
          </p:cNvSpPr>
          <p:nvPr/>
        </p:nvSpPr>
        <p:spPr bwMode="auto">
          <a:xfrm>
            <a:off x="7661275" y="2320721"/>
            <a:ext cx="76200" cy="609600"/>
          </a:xfrm>
          <a:prstGeom prst="righ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8491" name="AutoShape 11"/>
          <p:cNvSpPr>
            <a:spLocks/>
          </p:cNvSpPr>
          <p:nvPr/>
        </p:nvSpPr>
        <p:spPr bwMode="auto">
          <a:xfrm>
            <a:off x="7661275" y="3158921"/>
            <a:ext cx="76200" cy="685800"/>
          </a:xfrm>
          <a:prstGeom prst="rightBrace">
            <a:avLst>
              <a:gd name="adj1" fmla="val 7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8492" name="AutoShape 12"/>
          <p:cNvSpPr>
            <a:spLocks/>
          </p:cNvSpPr>
          <p:nvPr/>
        </p:nvSpPr>
        <p:spPr bwMode="auto">
          <a:xfrm>
            <a:off x="7661275" y="4149521"/>
            <a:ext cx="76200" cy="685800"/>
          </a:xfrm>
          <a:prstGeom prst="rightBrace">
            <a:avLst>
              <a:gd name="adj1" fmla="val 7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8493" name="AutoShape 13"/>
          <p:cNvSpPr>
            <a:spLocks/>
          </p:cNvSpPr>
          <p:nvPr/>
        </p:nvSpPr>
        <p:spPr bwMode="auto">
          <a:xfrm>
            <a:off x="7661275" y="5063921"/>
            <a:ext cx="76200" cy="685800"/>
          </a:xfrm>
          <a:prstGeom prst="rightBrace">
            <a:avLst>
              <a:gd name="adj1" fmla="val 7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8494" name="Rectangle 14"/>
          <p:cNvSpPr>
            <a:spLocks noChangeArrowheads="1"/>
          </p:cNvSpPr>
          <p:nvPr/>
        </p:nvSpPr>
        <p:spPr bwMode="auto">
          <a:xfrm>
            <a:off x="7813675" y="3235121"/>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tx2"/>
                </a:solidFill>
                <a:cs typeface="Times New Roman" panose="02020603050405020304" pitchFamily="18" charset="0"/>
              </a:rPr>
              <a:t>0</a:t>
            </a:r>
          </a:p>
        </p:txBody>
      </p:sp>
      <p:grpSp>
        <p:nvGrpSpPr>
          <p:cNvPr id="2" name="Group 15"/>
          <p:cNvGrpSpPr>
            <a:grpSpLocks/>
          </p:cNvGrpSpPr>
          <p:nvPr/>
        </p:nvGrpSpPr>
        <p:grpSpPr bwMode="auto">
          <a:xfrm>
            <a:off x="7813675" y="5140121"/>
            <a:ext cx="576263" cy="519112"/>
            <a:chOff x="4822" y="3446"/>
            <a:chExt cx="363" cy="327"/>
          </a:xfrm>
        </p:grpSpPr>
        <p:sp>
          <p:nvSpPr>
            <p:cNvPr id="8258" name="Rectangle 16"/>
            <p:cNvSpPr>
              <a:spLocks noChangeArrowheads="1"/>
            </p:cNvSpPr>
            <p:nvPr/>
          </p:nvSpPr>
          <p:spPr bwMode="auto">
            <a:xfrm>
              <a:off x="4822" y="3446"/>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i="1" baseline="-25000">
                  <a:cs typeface="Times New Roman" panose="02020603050405020304" pitchFamily="18" charset="0"/>
                </a:rPr>
                <a:t>n</a:t>
              </a:r>
            </a:p>
          </p:txBody>
        </p:sp>
        <p:sp>
          <p:nvSpPr>
            <p:cNvPr id="8259" name="Line 17"/>
            <p:cNvSpPr>
              <a:spLocks noChangeShapeType="1"/>
            </p:cNvSpPr>
            <p:nvPr/>
          </p:nvSpPr>
          <p:spPr bwMode="auto">
            <a:xfrm>
              <a:off x="4896" y="350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8208" name="Rectangle 18"/>
          <p:cNvSpPr>
            <a:spLocks noChangeArrowheads="1"/>
          </p:cNvSpPr>
          <p:nvPr/>
        </p:nvSpPr>
        <p:spPr bwMode="auto">
          <a:xfrm>
            <a:off x="422275" y="1634921"/>
            <a:ext cx="32575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8499" name="Rectangle 19"/>
          <p:cNvSpPr>
            <a:spLocks noChangeArrowheads="1"/>
          </p:cNvSpPr>
          <p:nvPr/>
        </p:nvSpPr>
        <p:spPr bwMode="auto">
          <a:xfrm>
            <a:off x="7051675" y="2168321"/>
            <a:ext cx="539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 0 </a:t>
            </a:r>
          </a:p>
          <a:p>
            <a:pPr algn="ctr" eaLnBrk="1" hangingPunct="1"/>
            <a:r>
              <a:rPr lang="en-US" altLang="zh-CN" sz="2800">
                <a:solidFill>
                  <a:srgbClr val="FF3300"/>
                </a:solidFill>
                <a:cs typeface="Times New Roman" panose="02020603050405020304" pitchFamily="18" charset="0"/>
              </a:rPr>
              <a:t>1</a:t>
            </a:r>
          </a:p>
        </p:txBody>
      </p:sp>
      <p:grpSp>
        <p:nvGrpSpPr>
          <p:cNvPr id="3" name="Group 20"/>
          <p:cNvGrpSpPr>
            <a:grpSpLocks/>
          </p:cNvGrpSpPr>
          <p:nvPr/>
        </p:nvGrpSpPr>
        <p:grpSpPr bwMode="auto">
          <a:xfrm>
            <a:off x="4232275" y="1023734"/>
            <a:ext cx="4302125" cy="4833938"/>
            <a:chOff x="2544" y="431"/>
            <a:chExt cx="2710" cy="3045"/>
          </a:xfrm>
        </p:grpSpPr>
        <p:sp>
          <p:nvSpPr>
            <p:cNvPr id="8237" name="Line 21"/>
            <p:cNvSpPr>
              <a:spLocks noChangeShapeType="1"/>
            </p:cNvSpPr>
            <p:nvPr/>
          </p:nvSpPr>
          <p:spPr bwMode="auto">
            <a:xfrm>
              <a:off x="4224" y="768"/>
              <a:ext cx="0" cy="26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238" name="Group 22"/>
            <p:cNvGrpSpPr>
              <a:grpSpLocks/>
            </p:cNvGrpSpPr>
            <p:nvPr/>
          </p:nvGrpSpPr>
          <p:grpSpPr bwMode="auto">
            <a:xfrm>
              <a:off x="2544" y="431"/>
              <a:ext cx="2710" cy="3045"/>
              <a:chOff x="2544" y="431"/>
              <a:chExt cx="2710" cy="3045"/>
            </a:xfrm>
          </p:grpSpPr>
          <p:sp>
            <p:nvSpPr>
              <p:cNvPr id="8239" name="Line 23"/>
              <p:cNvSpPr>
                <a:spLocks noChangeShapeType="1"/>
              </p:cNvSpPr>
              <p:nvPr/>
            </p:nvSpPr>
            <p:spPr bwMode="auto">
              <a:xfrm>
                <a:off x="2640" y="1728"/>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0" name="Line 24"/>
              <p:cNvSpPr>
                <a:spLocks noChangeShapeType="1"/>
              </p:cNvSpPr>
              <p:nvPr/>
            </p:nvSpPr>
            <p:spPr bwMode="auto">
              <a:xfrm>
                <a:off x="2640" y="2304"/>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1" name="Line 25"/>
              <p:cNvSpPr>
                <a:spLocks noChangeShapeType="1"/>
              </p:cNvSpPr>
              <p:nvPr/>
            </p:nvSpPr>
            <p:spPr bwMode="auto">
              <a:xfrm>
                <a:off x="2640" y="2880"/>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242" name="Group 26"/>
              <p:cNvGrpSpPr>
                <a:grpSpLocks/>
              </p:cNvGrpSpPr>
              <p:nvPr/>
            </p:nvGrpSpPr>
            <p:grpSpPr bwMode="auto">
              <a:xfrm>
                <a:off x="2544" y="431"/>
                <a:ext cx="2710" cy="3045"/>
                <a:chOff x="2544" y="431"/>
                <a:chExt cx="2710" cy="3045"/>
              </a:xfrm>
            </p:grpSpPr>
            <p:sp>
              <p:nvSpPr>
                <p:cNvPr id="8243" name="Line 27"/>
                <p:cNvSpPr>
                  <a:spLocks noChangeShapeType="1"/>
                </p:cNvSpPr>
                <p:nvPr/>
              </p:nvSpPr>
              <p:spPr bwMode="auto">
                <a:xfrm>
                  <a:off x="2592" y="768"/>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4" name="Line 28"/>
                <p:cNvSpPr>
                  <a:spLocks noChangeShapeType="1"/>
                </p:cNvSpPr>
                <p:nvPr/>
              </p:nvSpPr>
              <p:spPr bwMode="auto">
                <a:xfrm>
                  <a:off x="2592" y="1152"/>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48509" name="Text Box 29"/>
                <p:cNvSpPr txBox="1">
                  <a:spLocks noChangeArrowheads="1"/>
                </p:cNvSpPr>
                <p:nvPr/>
              </p:nvSpPr>
              <p:spPr bwMode="auto">
                <a:xfrm>
                  <a:off x="2640" y="816"/>
                  <a:ext cx="2614" cy="327"/>
                </a:xfrm>
                <a:prstGeom prst="rect">
                  <a:avLst/>
                </a:prstGeom>
                <a:noFill/>
                <a:ln w="28575">
                  <a:noFill/>
                  <a:miter lim="800000"/>
                  <a:headEnd/>
                  <a:tailEnd/>
                </a:ln>
                <a:effectLst/>
              </p:spPr>
              <p:txBody>
                <a:bodyPr anchor="ctr">
                  <a:spAutoFit/>
                </a:bodyPr>
                <a:lstStyle/>
                <a:p>
                  <a:pPr>
                    <a:spcBef>
                      <a:spcPct val="50000"/>
                    </a:spcBef>
                    <a:defRPr/>
                  </a:pPr>
                  <a:r>
                    <a:rPr lang="en-US" altLang="zh-CN" sz="2800" b="1" i="1">
                      <a:latin typeface="Times New Roman" panose="02020603050405020304" pitchFamily="18" charset="0"/>
                      <a:cs typeface="Times New Roman" panose="02020603050405020304" pitchFamily="18" charset="0"/>
                    </a:rPr>
                    <a:t> J</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K</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r>
                    <a:rPr lang="en-US" altLang="zh-CN" sz="2800" b="1" baseline="-25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r>
                    <a:rPr lang="en-US" altLang="zh-CN" sz="2800" b="1" baseline="-25000">
                      <a:latin typeface="Times New Roman" panose="02020603050405020304" pitchFamily="18" charset="0"/>
                      <a:cs typeface="Times New Roman" panose="02020603050405020304" pitchFamily="18" charset="0"/>
                    </a:rPr>
                    <a:t>+1  </a:t>
                  </a:r>
                </a:p>
              </p:txBody>
            </p:sp>
            <p:sp>
              <p:nvSpPr>
                <p:cNvPr id="148510" name="Rectangle 30"/>
                <p:cNvSpPr>
                  <a:spLocks noChangeArrowheads="1"/>
                </p:cNvSpPr>
                <p:nvPr/>
              </p:nvSpPr>
              <p:spPr bwMode="auto">
                <a:xfrm>
                  <a:off x="2608" y="1247"/>
                  <a:ext cx="851" cy="330"/>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latin typeface="Times New Roman" panose="02020603050405020304" pitchFamily="18" charset="0"/>
                      <a:cs typeface="Times New Roman" panose="02020603050405020304" pitchFamily="18" charset="0"/>
                    </a:rPr>
                    <a:t>  0       0</a:t>
                  </a:r>
                  <a:endParaRPr lang="en-US" altLang="zh-CN" sz="2800" b="1" baseline="-25000">
                    <a:latin typeface="Times New Roman" panose="02020603050405020304" pitchFamily="18" charset="0"/>
                    <a:cs typeface="Times New Roman" panose="02020603050405020304" pitchFamily="18" charset="0"/>
                  </a:endParaRPr>
                </a:p>
              </p:txBody>
            </p:sp>
            <p:sp>
              <p:nvSpPr>
                <p:cNvPr id="148511" name="Rectangle 31"/>
                <p:cNvSpPr>
                  <a:spLocks noChangeArrowheads="1"/>
                </p:cNvSpPr>
                <p:nvPr/>
              </p:nvSpPr>
              <p:spPr bwMode="auto">
                <a:xfrm>
                  <a:off x="2544" y="1824"/>
                  <a:ext cx="1059" cy="327"/>
                </a:xfrm>
                <a:prstGeom prst="rect">
                  <a:avLst/>
                </a:prstGeom>
                <a:noFill/>
                <a:ln w="28575">
                  <a:noFill/>
                  <a:miter lim="800000"/>
                  <a:headEnd/>
                  <a:tailEnd/>
                </a:ln>
                <a:effectLst/>
              </p:spPr>
              <p:txBody>
                <a:bodyPr anchor="ctr">
                  <a:spAutoFit/>
                </a:bodyP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 0       1         </a:t>
                  </a:r>
                  <a:endParaRPr lang="en-US" altLang="zh-CN" sz="2800" b="1" baseline="-25000">
                    <a:solidFill>
                      <a:srgbClr val="000099"/>
                    </a:solidFill>
                    <a:latin typeface="Times New Roman" panose="02020603050405020304" pitchFamily="18" charset="0"/>
                    <a:cs typeface="Times New Roman" panose="02020603050405020304" pitchFamily="18" charset="0"/>
                  </a:endParaRPr>
                </a:p>
              </p:txBody>
            </p:sp>
            <p:sp>
              <p:nvSpPr>
                <p:cNvPr id="148512" name="Rectangle 32"/>
                <p:cNvSpPr>
                  <a:spLocks noChangeArrowheads="1"/>
                </p:cNvSpPr>
                <p:nvPr/>
              </p:nvSpPr>
              <p:spPr bwMode="auto">
                <a:xfrm>
                  <a:off x="2688" y="2448"/>
                  <a:ext cx="788" cy="327"/>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FF3300"/>
                      </a:solidFill>
                      <a:latin typeface="Times New Roman" panose="02020603050405020304" pitchFamily="18" charset="0"/>
                      <a:cs typeface="Times New Roman" panose="02020603050405020304" pitchFamily="18" charset="0"/>
                    </a:rPr>
                    <a:t> 1       0</a:t>
                  </a:r>
                  <a:endParaRPr lang="en-US" altLang="zh-CN" sz="2800" b="1">
                    <a:latin typeface="Times New Roman" panose="02020603050405020304" pitchFamily="18" charset="0"/>
                    <a:cs typeface="Times New Roman" panose="02020603050405020304" pitchFamily="18" charset="0"/>
                  </a:endParaRPr>
                </a:p>
              </p:txBody>
            </p:sp>
            <p:sp>
              <p:nvSpPr>
                <p:cNvPr id="148513" name="Rectangle 33"/>
                <p:cNvSpPr>
                  <a:spLocks noChangeArrowheads="1"/>
                </p:cNvSpPr>
                <p:nvPr/>
              </p:nvSpPr>
              <p:spPr bwMode="auto">
                <a:xfrm>
                  <a:off x="2688" y="2976"/>
                  <a:ext cx="788" cy="327"/>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latin typeface="Times New Roman" panose="02020603050405020304" pitchFamily="18" charset="0"/>
                      <a:cs typeface="Times New Roman" panose="02020603050405020304" pitchFamily="18" charset="0"/>
                    </a:rPr>
                    <a:t> 1       1</a:t>
                  </a:r>
                  <a:endParaRPr lang="en-US" altLang="zh-CN" sz="2800" b="1" baseline="-25000">
                    <a:latin typeface="Times New Roman" panose="02020603050405020304" pitchFamily="18" charset="0"/>
                    <a:cs typeface="Times New Roman" panose="02020603050405020304" pitchFamily="18" charset="0"/>
                  </a:endParaRPr>
                </a:p>
              </p:txBody>
            </p:sp>
            <p:sp>
              <p:nvSpPr>
                <p:cNvPr id="148514" name="Text Box 34"/>
                <p:cNvSpPr txBox="1">
                  <a:spLocks noChangeArrowheads="1"/>
                </p:cNvSpPr>
                <p:nvPr/>
              </p:nvSpPr>
              <p:spPr bwMode="auto">
                <a:xfrm>
                  <a:off x="2896" y="431"/>
                  <a:ext cx="1856" cy="330"/>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  JK</a:t>
                  </a:r>
                  <a:r>
                    <a:rPr lang="zh-CN" altLang="en-US" sz="2800" b="1">
                      <a:solidFill>
                        <a:srgbClr val="FF3300"/>
                      </a:solidFill>
                      <a:latin typeface="Times New Roman" panose="02020603050405020304" pitchFamily="18" charset="0"/>
                      <a:cs typeface="Times New Roman" panose="02020603050405020304" pitchFamily="18" charset="0"/>
                    </a:rPr>
                    <a:t>触发器状态表</a:t>
                  </a:r>
                  <a:endParaRPr lang="zh-CN" altLang="en-US" sz="2800" b="1">
                    <a:latin typeface="Times New Roman" panose="02020603050405020304" pitchFamily="18" charset="0"/>
                    <a:cs typeface="Times New Roman" panose="02020603050405020304" pitchFamily="18" charset="0"/>
                  </a:endParaRPr>
                </a:p>
              </p:txBody>
            </p:sp>
            <p:sp>
              <p:nvSpPr>
                <p:cNvPr id="8251" name="Rectangle 35"/>
                <p:cNvSpPr>
                  <a:spLocks noChangeArrowheads="1"/>
                </p:cNvSpPr>
                <p:nvPr/>
              </p:nvSpPr>
              <p:spPr bwMode="auto">
                <a:xfrm>
                  <a:off x="3744" y="1152"/>
                  <a:ext cx="3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0        1         </a:t>
                  </a:r>
                  <a:endParaRPr lang="en-US" altLang="zh-CN" sz="2800" baseline="-25000">
                    <a:cs typeface="Times New Roman" panose="02020603050405020304" pitchFamily="18" charset="0"/>
                  </a:endParaRPr>
                </a:p>
              </p:txBody>
            </p:sp>
            <p:sp>
              <p:nvSpPr>
                <p:cNvPr id="8252" name="Rectangle 36"/>
                <p:cNvSpPr>
                  <a:spLocks noChangeArrowheads="1"/>
                </p:cNvSpPr>
                <p:nvPr/>
              </p:nvSpPr>
              <p:spPr bwMode="auto">
                <a:xfrm>
                  <a:off x="3744" y="1728"/>
                  <a:ext cx="3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0        1         </a:t>
                  </a:r>
                  <a:endParaRPr lang="en-US" altLang="zh-CN" sz="2800" baseline="-25000">
                    <a:cs typeface="Times New Roman" panose="02020603050405020304" pitchFamily="18" charset="0"/>
                  </a:endParaRPr>
                </a:p>
              </p:txBody>
            </p:sp>
            <p:sp>
              <p:nvSpPr>
                <p:cNvPr id="8253" name="Rectangle 37"/>
                <p:cNvSpPr>
                  <a:spLocks noChangeArrowheads="1"/>
                </p:cNvSpPr>
                <p:nvPr/>
              </p:nvSpPr>
              <p:spPr bwMode="auto">
                <a:xfrm>
                  <a:off x="3744" y="2304"/>
                  <a:ext cx="3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0        1         </a:t>
                  </a:r>
                  <a:endParaRPr lang="en-US" altLang="zh-CN" sz="2800" baseline="-25000">
                    <a:cs typeface="Times New Roman" panose="02020603050405020304" pitchFamily="18" charset="0"/>
                  </a:endParaRPr>
                </a:p>
              </p:txBody>
            </p:sp>
            <p:sp>
              <p:nvSpPr>
                <p:cNvPr id="8254" name="Rectangle 38"/>
                <p:cNvSpPr>
                  <a:spLocks noChangeArrowheads="1"/>
                </p:cNvSpPr>
                <p:nvPr/>
              </p:nvSpPr>
              <p:spPr bwMode="auto">
                <a:xfrm>
                  <a:off x="3744" y="2880"/>
                  <a:ext cx="3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0        1         </a:t>
                  </a:r>
                  <a:endParaRPr lang="en-US" altLang="zh-CN" sz="2800" baseline="-25000">
                    <a:cs typeface="Times New Roman" panose="02020603050405020304" pitchFamily="18" charset="0"/>
                  </a:endParaRPr>
                </a:p>
              </p:txBody>
            </p:sp>
            <p:sp>
              <p:nvSpPr>
                <p:cNvPr id="8255" name="Line 39"/>
                <p:cNvSpPr>
                  <a:spLocks noChangeShapeType="1"/>
                </p:cNvSpPr>
                <p:nvPr/>
              </p:nvSpPr>
              <p:spPr bwMode="auto">
                <a:xfrm>
                  <a:off x="2640" y="3456"/>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56" name="Line 40"/>
                <p:cNvSpPr>
                  <a:spLocks noChangeShapeType="1"/>
                </p:cNvSpPr>
                <p:nvPr/>
              </p:nvSpPr>
              <p:spPr bwMode="auto">
                <a:xfrm>
                  <a:off x="3120" y="768"/>
                  <a:ext cx="0" cy="26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57" name="Line 41"/>
                <p:cNvSpPr>
                  <a:spLocks noChangeShapeType="1"/>
                </p:cNvSpPr>
                <p:nvPr/>
              </p:nvSpPr>
              <p:spPr bwMode="auto">
                <a:xfrm>
                  <a:off x="3600" y="768"/>
                  <a:ext cx="0" cy="26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nvGrpSpPr>
          <p:cNvPr id="8211" name="Group 42"/>
          <p:cNvGrpSpPr>
            <a:grpSpLocks/>
          </p:cNvGrpSpPr>
          <p:nvPr/>
        </p:nvGrpSpPr>
        <p:grpSpPr bwMode="auto">
          <a:xfrm>
            <a:off x="838200" y="1711121"/>
            <a:ext cx="2514600" cy="1895474"/>
            <a:chOff x="528" y="941"/>
            <a:chExt cx="1584" cy="1194"/>
          </a:xfrm>
        </p:grpSpPr>
        <p:grpSp>
          <p:nvGrpSpPr>
            <p:cNvPr id="8221" name="Group 43"/>
            <p:cNvGrpSpPr>
              <a:grpSpLocks/>
            </p:cNvGrpSpPr>
            <p:nvPr/>
          </p:nvGrpSpPr>
          <p:grpSpPr bwMode="auto">
            <a:xfrm>
              <a:off x="554" y="941"/>
              <a:ext cx="1536" cy="1194"/>
              <a:chOff x="432" y="864"/>
              <a:chExt cx="1536" cy="1194"/>
            </a:xfrm>
          </p:grpSpPr>
          <p:sp>
            <p:nvSpPr>
              <p:cNvPr id="8223" name="Rectangle 44"/>
              <p:cNvSpPr>
                <a:spLocks noChangeArrowheads="1"/>
              </p:cNvSpPr>
              <p:nvPr/>
            </p:nvSpPr>
            <p:spPr bwMode="auto">
              <a:xfrm>
                <a:off x="528" y="1248"/>
                <a:ext cx="8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0      0          </a:t>
                </a:r>
              </a:p>
            </p:txBody>
          </p:sp>
          <p:sp>
            <p:nvSpPr>
              <p:cNvPr id="8224" name="Line 45"/>
              <p:cNvSpPr>
                <a:spLocks noChangeShapeType="1"/>
              </p:cNvSpPr>
              <p:nvPr/>
            </p:nvSpPr>
            <p:spPr bwMode="auto">
              <a:xfrm>
                <a:off x="432" y="864"/>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25" name="Line 46"/>
              <p:cNvSpPr>
                <a:spLocks noChangeShapeType="1"/>
              </p:cNvSpPr>
              <p:nvPr/>
            </p:nvSpPr>
            <p:spPr bwMode="auto">
              <a:xfrm flipV="1">
                <a:off x="432" y="1248"/>
                <a:ext cx="15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26" name="Line 47"/>
              <p:cNvSpPr>
                <a:spLocks noChangeShapeType="1"/>
              </p:cNvSpPr>
              <p:nvPr/>
            </p:nvSpPr>
            <p:spPr bwMode="auto">
              <a:xfrm>
                <a:off x="1392" y="864"/>
                <a:ext cx="0"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48528" name="Rectangle 48"/>
              <p:cNvSpPr>
                <a:spLocks noChangeArrowheads="1"/>
              </p:cNvSpPr>
              <p:nvPr/>
            </p:nvSpPr>
            <p:spPr bwMode="auto">
              <a:xfrm>
                <a:off x="528" y="1488"/>
                <a:ext cx="1304" cy="330"/>
              </a:xfrm>
              <a:prstGeom prst="rect">
                <a:avLst/>
              </a:prstGeom>
              <a:noFill/>
              <a:ln w="9525">
                <a:noFill/>
                <a:miter lim="800000"/>
                <a:headEnd/>
                <a:tailEnd/>
              </a:ln>
              <a:effectLst/>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0      1         </a:t>
                </a:r>
                <a:r>
                  <a:rPr lang="en-US" altLang="zh-CN" sz="2800" b="1">
                    <a:solidFill>
                      <a:srgbClr val="000099"/>
                    </a:solidFill>
                    <a:latin typeface="Times New Roman" panose="02020603050405020304" pitchFamily="18" charset="0"/>
                    <a:cs typeface="Times New Roman" panose="02020603050405020304" pitchFamily="18" charset="0"/>
                  </a:rPr>
                  <a:t>0</a:t>
                </a:r>
              </a:p>
            </p:txBody>
          </p:sp>
          <p:sp>
            <p:nvSpPr>
              <p:cNvPr id="148529" name="Rectangle 49"/>
              <p:cNvSpPr>
                <a:spLocks noChangeArrowheads="1"/>
              </p:cNvSpPr>
              <p:nvPr/>
            </p:nvSpPr>
            <p:spPr bwMode="auto">
              <a:xfrm>
                <a:off x="528" y="1728"/>
                <a:ext cx="1304" cy="330"/>
              </a:xfrm>
              <a:prstGeom prst="rect">
                <a:avLst/>
              </a:prstGeom>
              <a:noFill/>
              <a:ln w="9525">
                <a:noFill/>
                <a:miter lim="800000"/>
                <a:headEnd/>
                <a:tailEnd/>
              </a:ln>
              <a:effectLst/>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1      0         </a:t>
                </a:r>
                <a:r>
                  <a:rPr lang="en-US" altLang="zh-CN" sz="2800" b="1">
                    <a:solidFill>
                      <a:srgbClr val="FF3300"/>
                    </a:solidFill>
                    <a:latin typeface="Times New Roman" panose="02020603050405020304" pitchFamily="18" charset="0"/>
                    <a:cs typeface="Times New Roman" panose="02020603050405020304" pitchFamily="18" charset="0"/>
                  </a:rPr>
                  <a:t>1</a:t>
                </a:r>
              </a:p>
            </p:txBody>
          </p:sp>
          <p:sp>
            <p:nvSpPr>
              <p:cNvPr id="148530" name="Rectangle 50"/>
              <p:cNvSpPr>
                <a:spLocks noChangeArrowheads="1"/>
              </p:cNvSpPr>
              <p:nvPr/>
            </p:nvSpPr>
            <p:spPr bwMode="auto">
              <a:xfrm>
                <a:off x="1440" y="864"/>
                <a:ext cx="525" cy="330"/>
              </a:xfrm>
              <a:prstGeom prst="rect">
                <a:avLst/>
              </a:prstGeom>
              <a:noFill/>
              <a:ln w="9525">
                <a:noFill/>
                <a:miter lim="800000"/>
                <a:headEnd/>
                <a:tailEnd/>
              </a:ln>
              <a:effectLst/>
            </p:spPr>
            <p:txBody>
              <a:bodyPr wrap="none">
                <a:spAutoFit/>
              </a:bodyPr>
              <a:lstStyle/>
              <a:p>
                <a:pPr>
                  <a:defRPr/>
                </a:pP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i="1" baseline="-25000">
                    <a:solidFill>
                      <a:srgbClr val="FF3300"/>
                    </a:solidFill>
                    <a:latin typeface="Times New Roman" panose="02020603050405020304" pitchFamily="18" charset="0"/>
                    <a:cs typeface="Times New Roman" panose="02020603050405020304" pitchFamily="18" charset="0"/>
                  </a:rPr>
                  <a:t>n</a:t>
                </a:r>
                <a:r>
                  <a:rPr lang="en-US" altLang="zh-CN" sz="2800" b="1" baseline="-25000">
                    <a:solidFill>
                      <a:srgbClr val="FF3300"/>
                    </a:solidFill>
                    <a:latin typeface="Times New Roman" panose="02020603050405020304" pitchFamily="18" charset="0"/>
                    <a:cs typeface="Times New Roman" panose="02020603050405020304" pitchFamily="18" charset="0"/>
                  </a:rPr>
                  <a:t>+1</a:t>
                </a:r>
                <a:endParaRPr lang="en-US" altLang="zh-CN" sz="2800" b="1">
                  <a:solidFill>
                    <a:srgbClr val="FF3300"/>
                  </a:solidFill>
                  <a:latin typeface="Times New Roman" panose="02020603050405020304" pitchFamily="18" charset="0"/>
                  <a:cs typeface="Times New Roman" panose="02020603050405020304" pitchFamily="18" charset="0"/>
                </a:endParaRPr>
              </a:p>
            </p:txBody>
          </p:sp>
          <p:sp>
            <p:nvSpPr>
              <p:cNvPr id="148531" name="Rectangle 51"/>
              <p:cNvSpPr>
                <a:spLocks noChangeArrowheads="1"/>
              </p:cNvSpPr>
              <p:nvPr/>
            </p:nvSpPr>
            <p:spPr bwMode="auto">
              <a:xfrm>
                <a:off x="1541" y="1204"/>
                <a:ext cx="364" cy="330"/>
              </a:xfrm>
              <a:prstGeom prst="rect">
                <a:avLst/>
              </a:prstGeom>
              <a:noFill/>
              <a:ln w="9525">
                <a:noFill/>
                <a:miter lim="800000"/>
                <a:headEnd/>
                <a:tailEnd/>
              </a:ln>
              <a:effectLst/>
            </p:spPr>
            <p:txBody>
              <a:bodyPr wrap="none">
                <a:spAutoFit/>
              </a:bodyPr>
              <a:lstStyle/>
              <a:p>
                <a:pPr>
                  <a:defRPr/>
                </a:pPr>
                <a:r>
                  <a:rPr lang="en-US" altLang="zh-CN" sz="2800" b="1" i="1">
                    <a:solidFill>
                      <a:srgbClr val="000099"/>
                    </a:solidFill>
                    <a:latin typeface="Times New Roman" panose="02020603050405020304" pitchFamily="18" charset="0"/>
                    <a:cs typeface="Times New Roman" panose="02020603050405020304" pitchFamily="18" charset="0"/>
                  </a:rPr>
                  <a:t>Q</a:t>
                </a:r>
                <a:r>
                  <a:rPr lang="en-US" altLang="zh-CN" sz="2800" b="1" i="1" baseline="-25000">
                    <a:solidFill>
                      <a:srgbClr val="000099"/>
                    </a:solidFill>
                    <a:latin typeface="Times New Roman" panose="02020603050405020304" pitchFamily="18" charset="0"/>
                    <a:cs typeface="Times New Roman" panose="02020603050405020304" pitchFamily="18" charset="0"/>
                  </a:rPr>
                  <a:t>n</a:t>
                </a:r>
              </a:p>
            </p:txBody>
          </p:sp>
          <p:grpSp>
            <p:nvGrpSpPr>
              <p:cNvPr id="8231" name="Group 52"/>
              <p:cNvGrpSpPr>
                <a:grpSpLocks/>
              </p:cNvGrpSpPr>
              <p:nvPr/>
            </p:nvGrpSpPr>
            <p:grpSpPr bwMode="auto">
              <a:xfrm>
                <a:off x="480" y="864"/>
                <a:ext cx="624" cy="355"/>
                <a:chOff x="288" y="835"/>
                <a:chExt cx="624" cy="355"/>
              </a:xfrm>
            </p:grpSpPr>
            <p:sp>
              <p:nvSpPr>
                <p:cNvPr id="148533" name="Text Box 53"/>
                <p:cNvSpPr txBox="1">
                  <a:spLocks noChangeArrowheads="1"/>
                </p:cNvSpPr>
                <p:nvPr/>
              </p:nvSpPr>
              <p:spPr bwMode="auto">
                <a:xfrm>
                  <a:off x="330" y="863"/>
                  <a:ext cx="373" cy="327"/>
                </a:xfrm>
                <a:prstGeom prst="rect">
                  <a:avLst/>
                </a:prstGeom>
                <a:noFill/>
                <a:ln w="9525">
                  <a:noFill/>
                  <a:miter lim="800000"/>
                  <a:headEnd/>
                  <a:tailEnd/>
                </a:ln>
                <a:effectLst/>
              </p:spPr>
              <p:txBody>
                <a:bodyPr>
                  <a:spAutoFit/>
                </a:bodyPr>
                <a:lstStyle/>
                <a:p>
                  <a:pPr>
                    <a:spcBef>
                      <a:spcPct val="50000"/>
                    </a:spcBef>
                    <a:defRPr/>
                  </a:pPr>
                  <a:r>
                    <a:rPr lang="en-US" altLang="zh-CN" sz="2800" b="1" i="1">
                      <a:solidFill>
                        <a:srgbClr val="CC3300"/>
                      </a:solidFill>
                      <a:latin typeface="Times New Roman" panose="02020603050405020304" pitchFamily="18" charset="0"/>
                      <a:cs typeface="Times New Roman" panose="02020603050405020304" pitchFamily="18" charset="0"/>
                    </a:rPr>
                    <a:t>S</a:t>
                  </a:r>
                  <a:endParaRPr lang="en-US" altLang="zh-CN" sz="2800" b="1">
                    <a:solidFill>
                      <a:srgbClr val="CC3300"/>
                    </a:solidFill>
                    <a:latin typeface="Times New Roman" panose="02020603050405020304" pitchFamily="18" charset="0"/>
                    <a:cs typeface="Times New Roman" panose="02020603050405020304" pitchFamily="18" charset="0"/>
                  </a:endParaRPr>
                </a:p>
              </p:txBody>
            </p:sp>
            <p:sp>
              <p:nvSpPr>
                <p:cNvPr id="148534" name="Text Box 54"/>
                <p:cNvSpPr txBox="1">
                  <a:spLocks noChangeArrowheads="1"/>
                </p:cNvSpPr>
                <p:nvPr/>
              </p:nvSpPr>
              <p:spPr bwMode="auto">
                <a:xfrm>
                  <a:off x="288" y="835"/>
                  <a:ext cx="624" cy="327"/>
                </a:xfrm>
                <a:prstGeom prst="rect">
                  <a:avLst/>
                </a:prstGeom>
                <a:noFill/>
                <a:ln w="9525">
                  <a:noFill/>
                  <a:miter lim="800000"/>
                  <a:headEnd/>
                  <a:tailEnd/>
                </a:ln>
                <a:effec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a:t>
                  </a:r>
                </a:p>
              </p:txBody>
            </p:sp>
          </p:grpSp>
          <p:grpSp>
            <p:nvGrpSpPr>
              <p:cNvPr id="8232" name="Group 55"/>
              <p:cNvGrpSpPr>
                <a:grpSpLocks/>
              </p:cNvGrpSpPr>
              <p:nvPr/>
            </p:nvGrpSpPr>
            <p:grpSpPr bwMode="auto">
              <a:xfrm>
                <a:off x="960" y="864"/>
                <a:ext cx="624" cy="355"/>
                <a:chOff x="816" y="835"/>
                <a:chExt cx="624" cy="355"/>
              </a:xfrm>
            </p:grpSpPr>
            <p:sp>
              <p:nvSpPr>
                <p:cNvPr id="148536" name="Rectangle 56"/>
                <p:cNvSpPr>
                  <a:spLocks noChangeArrowheads="1"/>
                </p:cNvSpPr>
                <p:nvPr/>
              </p:nvSpPr>
              <p:spPr bwMode="auto">
                <a:xfrm>
                  <a:off x="843" y="863"/>
                  <a:ext cx="419" cy="327"/>
                </a:xfrm>
                <a:prstGeom prst="rect">
                  <a:avLst/>
                </a:prstGeom>
                <a:noFill/>
                <a:ln w="9525">
                  <a:noFill/>
                  <a:miter lim="800000"/>
                  <a:headEnd/>
                  <a:tailEnd/>
                </a:ln>
                <a:effectLst/>
              </p:spPr>
              <p:txBody>
                <a:bodyPr>
                  <a:spAutoFit/>
                </a:bodyPr>
                <a:lstStyle/>
                <a:p>
                  <a:pPr>
                    <a:spcBef>
                      <a:spcPct val="50000"/>
                    </a:spcBef>
                    <a:defRPr/>
                  </a:pPr>
                  <a:r>
                    <a:rPr lang="en-US" altLang="zh-CN" sz="2800" b="1" i="1">
                      <a:solidFill>
                        <a:srgbClr val="CC3300"/>
                      </a:solidFill>
                      <a:latin typeface="Times New Roman" panose="02020603050405020304" pitchFamily="18" charset="0"/>
                      <a:cs typeface="Times New Roman" panose="02020603050405020304" pitchFamily="18" charset="0"/>
                    </a:rPr>
                    <a:t>R</a:t>
                  </a:r>
                  <a:endParaRPr lang="en-US" altLang="zh-CN" sz="2800" b="1" baseline="-25000">
                    <a:solidFill>
                      <a:srgbClr val="CC3300"/>
                    </a:solidFill>
                    <a:latin typeface="Times New Roman" panose="02020603050405020304" pitchFamily="18" charset="0"/>
                    <a:cs typeface="Times New Roman" panose="02020603050405020304" pitchFamily="18" charset="0"/>
                  </a:endParaRPr>
                </a:p>
              </p:txBody>
            </p:sp>
            <p:sp>
              <p:nvSpPr>
                <p:cNvPr id="8234" name="Text Box 57"/>
                <p:cNvSpPr txBox="1">
                  <a:spLocks noChangeArrowheads="1"/>
                </p:cNvSpPr>
                <p:nvPr/>
              </p:nvSpPr>
              <p:spPr bwMode="auto">
                <a:xfrm>
                  <a:off x="816" y="835"/>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a:t>
                  </a:r>
                </a:p>
              </p:txBody>
            </p:sp>
          </p:grpSp>
        </p:grpSp>
        <p:sp>
          <p:nvSpPr>
            <p:cNvPr id="8222" name="Line 58"/>
            <p:cNvSpPr>
              <a:spLocks noChangeShapeType="1"/>
            </p:cNvSpPr>
            <p:nvPr/>
          </p:nvSpPr>
          <p:spPr bwMode="auto">
            <a:xfrm>
              <a:off x="528" y="2080"/>
              <a:ext cx="15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sp>
        <p:nvSpPr>
          <p:cNvPr id="8212" name="Text Box 59"/>
          <p:cNvSpPr txBox="1">
            <a:spLocks noChangeArrowheads="1"/>
          </p:cNvSpPr>
          <p:nvPr/>
        </p:nvSpPr>
        <p:spPr bwMode="auto">
          <a:xfrm>
            <a:off x="609600" y="3570083"/>
            <a:ext cx="3276600" cy="974725"/>
          </a:xfrm>
          <a:prstGeom prst="rect">
            <a:avLst/>
          </a:prstGeom>
          <a:gradFill rotWithShape="0">
            <a:gsLst>
              <a:gs pos="0">
                <a:srgbClr val="CCFFFF"/>
              </a:gs>
              <a:gs pos="50000">
                <a:srgbClr val="FFFFFF"/>
              </a:gs>
              <a:gs pos="100000">
                <a:srgbClr val="CCFFFF"/>
              </a:gs>
            </a:gsLst>
            <a:lin ang="5400000" scaled="1"/>
          </a:gradFill>
          <a:ln w="28575">
            <a:solidFill>
              <a:srgbClr val="0078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0000"/>
                </a:solidFill>
                <a:cs typeface="Times New Roman" panose="02020603050405020304" pitchFamily="18" charset="0"/>
              </a:rPr>
              <a:t>CP</a:t>
            </a:r>
            <a:r>
              <a:rPr lang="zh-CN" altLang="en-US" sz="2800">
                <a:solidFill>
                  <a:srgbClr val="CC0000"/>
                </a:solidFill>
                <a:cs typeface="Times New Roman" panose="02020603050405020304" pitchFamily="18" charset="0"/>
              </a:rPr>
              <a:t>高电平时触发器接收信号并暂存。</a:t>
            </a:r>
          </a:p>
        </p:txBody>
      </p:sp>
      <p:sp>
        <p:nvSpPr>
          <p:cNvPr id="8213" name="Rectangle 60"/>
          <p:cNvSpPr>
            <a:spLocks noChangeArrowheads="1"/>
          </p:cNvSpPr>
          <p:nvPr/>
        </p:nvSpPr>
        <p:spPr bwMode="auto">
          <a:xfrm>
            <a:off x="660400" y="5643358"/>
            <a:ext cx="3200400" cy="974725"/>
          </a:xfrm>
          <a:prstGeom prst="rect">
            <a:avLst/>
          </a:prstGeom>
          <a:gradFill rotWithShape="0">
            <a:gsLst>
              <a:gs pos="0">
                <a:srgbClr val="FFCCFF"/>
              </a:gs>
              <a:gs pos="50000">
                <a:srgbClr val="FFFFFF"/>
              </a:gs>
              <a:gs pos="100000">
                <a:srgbClr val="FFCCFF"/>
              </a:gs>
            </a:gsLst>
            <a:lin ang="5400000" scaled="1"/>
          </a:gradFill>
          <a:ln w="28575">
            <a:solidFill>
              <a:srgbClr val="0078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CC0000"/>
                </a:solidFill>
                <a:cs typeface="Times New Roman" panose="02020603050405020304" pitchFamily="18" charset="0"/>
              </a:rPr>
              <a:t>CP </a:t>
            </a:r>
            <a:r>
              <a:rPr lang="zh-CN" altLang="en-US" sz="2800">
                <a:solidFill>
                  <a:srgbClr val="006600"/>
                </a:solidFill>
                <a:cs typeface="Times New Roman" panose="02020603050405020304" pitchFamily="18" charset="0"/>
              </a:rPr>
              <a:t>低电平时</a:t>
            </a:r>
            <a:r>
              <a:rPr lang="en-US" altLang="zh-CN" sz="2800" i="1">
                <a:solidFill>
                  <a:srgbClr val="CC0000"/>
                </a:solidFill>
                <a:cs typeface="Times New Roman" panose="02020603050405020304" pitchFamily="18" charset="0"/>
              </a:rPr>
              <a:t>J</a:t>
            </a:r>
            <a:r>
              <a:rPr lang="zh-CN" altLang="en-US" sz="2800" i="1">
                <a:solidFill>
                  <a:srgbClr val="CC0000"/>
                </a:solidFill>
                <a:cs typeface="Times New Roman" panose="02020603050405020304" pitchFamily="18" charset="0"/>
              </a:rPr>
              <a:t>、</a:t>
            </a:r>
            <a:r>
              <a:rPr lang="en-US" altLang="zh-CN" sz="2800" i="1">
                <a:solidFill>
                  <a:srgbClr val="CC0000"/>
                </a:solidFill>
                <a:cs typeface="Times New Roman" panose="02020603050405020304" pitchFamily="18" charset="0"/>
              </a:rPr>
              <a:t>K</a:t>
            </a:r>
            <a:r>
              <a:rPr lang="zh-CN" altLang="en-US" sz="2800">
                <a:solidFill>
                  <a:srgbClr val="006600"/>
                </a:solidFill>
                <a:cs typeface="Times New Roman" panose="02020603050405020304" pitchFamily="18" charset="0"/>
              </a:rPr>
              <a:t>不起作用。</a:t>
            </a:r>
          </a:p>
        </p:txBody>
      </p:sp>
      <p:grpSp>
        <p:nvGrpSpPr>
          <p:cNvPr id="8214" name="Group 61"/>
          <p:cNvGrpSpPr>
            <a:grpSpLocks/>
          </p:cNvGrpSpPr>
          <p:nvPr/>
        </p:nvGrpSpPr>
        <p:grpSpPr bwMode="auto">
          <a:xfrm>
            <a:off x="609600" y="4601958"/>
            <a:ext cx="3276600" cy="974725"/>
            <a:chOff x="384" y="2762"/>
            <a:chExt cx="2064" cy="614"/>
          </a:xfrm>
        </p:grpSpPr>
        <p:sp>
          <p:nvSpPr>
            <p:cNvPr id="8215" name="Rectangle 62"/>
            <p:cNvSpPr>
              <a:spLocks noChangeArrowheads="1"/>
            </p:cNvSpPr>
            <p:nvPr/>
          </p:nvSpPr>
          <p:spPr bwMode="auto">
            <a:xfrm>
              <a:off x="384" y="2762"/>
              <a:ext cx="2064" cy="614"/>
            </a:xfrm>
            <a:prstGeom prst="rect">
              <a:avLst/>
            </a:prstGeom>
            <a:gradFill rotWithShape="0">
              <a:gsLst>
                <a:gs pos="0">
                  <a:srgbClr val="FFFF00"/>
                </a:gs>
                <a:gs pos="50000">
                  <a:srgbClr val="FFFFFF"/>
                </a:gs>
                <a:gs pos="100000">
                  <a:srgbClr val="FFFF00"/>
                </a:gs>
              </a:gsLst>
              <a:lin ang="5400000" scaled="1"/>
            </a:gradFill>
            <a:ln w="28575">
              <a:solidFill>
                <a:srgbClr val="0078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3300"/>
                  </a:solidFill>
                  <a:cs typeface="Times New Roman" panose="02020603050405020304" pitchFamily="18" charset="0"/>
                </a:rPr>
                <a:t>CP</a:t>
              </a:r>
              <a:r>
                <a:rPr lang="zh-CN" altLang="en-US" sz="2800">
                  <a:solidFill>
                    <a:srgbClr val="FF3300"/>
                  </a:solidFill>
                  <a:cs typeface="Times New Roman" panose="02020603050405020304" pitchFamily="18" charset="0"/>
                </a:rPr>
                <a:t>下降沿时</a:t>
              </a:r>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触发器翻转</a:t>
              </a:r>
              <a:r>
                <a:rPr lang="zh-CN" altLang="en-US" sz="2800">
                  <a:solidFill>
                    <a:srgbClr val="0066FF"/>
                  </a:solidFill>
                  <a:cs typeface="Times New Roman" panose="02020603050405020304" pitchFamily="18" charset="0"/>
                </a:rPr>
                <a:t>。</a:t>
              </a:r>
            </a:p>
          </p:txBody>
        </p:sp>
        <p:grpSp>
          <p:nvGrpSpPr>
            <p:cNvPr id="8216" name="Group 63"/>
            <p:cNvGrpSpPr>
              <a:grpSpLocks/>
            </p:cNvGrpSpPr>
            <p:nvPr/>
          </p:nvGrpSpPr>
          <p:grpSpPr bwMode="auto">
            <a:xfrm>
              <a:off x="1736" y="2832"/>
              <a:ext cx="243" cy="240"/>
              <a:chOff x="1736" y="2832"/>
              <a:chExt cx="243" cy="240"/>
            </a:xfrm>
          </p:grpSpPr>
          <p:sp>
            <p:nvSpPr>
              <p:cNvPr id="8217" name="Line 64"/>
              <p:cNvSpPr>
                <a:spLocks noChangeShapeType="1"/>
              </p:cNvSpPr>
              <p:nvPr/>
            </p:nvSpPr>
            <p:spPr bwMode="auto">
              <a:xfrm>
                <a:off x="1736" y="2832"/>
                <a:ext cx="131" cy="0"/>
              </a:xfrm>
              <a:prstGeom prst="line">
                <a:avLst/>
              </a:prstGeom>
              <a:noFill/>
              <a:ln w="38100">
                <a:solidFill>
                  <a:srgbClr val="0078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8218" name="Line 65"/>
              <p:cNvSpPr>
                <a:spLocks noChangeShapeType="1"/>
              </p:cNvSpPr>
              <p:nvPr/>
            </p:nvSpPr>
            <p:spPr bwMode="auto">
              <a:xfrm>
                <a:off x="1856" y="2832"/>
                <a:ext cx="0" cy="240"/>
              </a:xfrm>
              <a:prstGeom prst="line">
                <a:avLst/>
              </a:prstGeom>
              <a:noFill/>
              <a:ln w="38100">
                <a:solidFill>
                  <a:srgbClr val="0078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8219" name="Line 66"/>
              <p:cNvSpPr>
                <a:spLocks noChangeShapeType="1"/>
              </p:cNvSpPr>
              <p:nvPr/>
            </p:nvSpPr>
            <p:spPr bwMode="auto">
              <a:xfrm>
                <a:off x="1848" y="3072"/>
                <a:ext cx="131" cy="0"/>
              </a:xfrm>
              <a:prstGeom prst="line">
                <a:avLst/>
              </a:prstGeom>
              <a:noFill/>
              <a:ln w="38100">
                <a:solidFill>
                  <a:srgbClr val="0078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8220" name="Line 67"/>
              <p:cNvSpPr>
                <a:spLocks noChangeShapeType="1"/>
              </p:cNvSpPr>
              <p:nvPr/>
            </p:nvSpPr>
            <p:spPr bwMode="auto">
              <a:xfrm>
                <a:off x="1856" y="2888"/>
                <a:ext cx="0" cy="144"/>
              </a:xfrm>
              <a:prstGeom prst="line">
                <a:avLst/>
              </a:prstGeom>
              <a:noFill/>
              <a:ln w="28575">
                <a:solidFill>
                  <a:srgbClr val="0078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432216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8499"/>
                                        </p:tgtEl>
                                        <p:attrNameLst>
                                          <p:attrName>style.visibility</p:attrName>
                                        </p:attrNameLst>
                                      </p:cBhvr>
                                      <p:to>
                                        <p:strVal val="visible"/>
                                      </p:to>
                                    </p:set>
                                    <p:animEffect transition="in" filter="wipe(up)">
                                      <p:cBhvr>
                                        <p:cTn id="12" dur="500"/>
                                        <p:tgtEl>
                                          <p:spTgt spid="1484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8487">
                                            <p:txEl>
                                              <p:pRg st="0" end="0"/>
                                            </p:txEl>
                                          </p:spTgt>
                                        </p:tgtEl>
                                        <p:attrNameLst>
                                          <p:attrName>style.visibility</p:attrName>
                                        </p:attrNameLst>
                                      </p:cBhvr>
                                      <p:to>
                                        <p:strVal val="visible"/>
                                      </p:to>
                                    </p:set>
                                    <p:animEffect transition="in" filter="blinds(horizontal)">
                                      <p:cBhvr>
                                        <p:cTn id="17" dur="500"/>
                                        <p:tgtEl>
                                          <p:spTgt spid="14848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8487">
                                            <p:txEl>
                                              <p:pRg st="1" end="1"/>
                                            </p:txEl>
                                          </p:spTgt>
                                        </p:tgtEl>
                                        <p:attrNameLst>
                                          <p:attrName>style.visibility</p:attrName>
                                        </p:attrNameLst>
                                      </p:cBhvr>
                                      <p:to>
                                        <p:strVal val="visible"/>
                                      </p:to>
                                    </p:set>
                                    <p:animEffect transition="in" filter="blinds(horizontal)">
                                      <p:cBhvr>
                                        <p:cTn id="22" dur="500"/>
                                        <p:tgtEl>
                                          <p:spTgt spid="14848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8488">
                                            <p:txEl>
                                              <p:pRg st="0" end="0"/>
                                            </p:txEl>
                                          </p:spTgt>
                                        </p:tgtEl>
                                        <p:attrNameLst>
                                          <p:attrName>style.visibility</p:attrName>
                                        </p:attrNameLst>
                                      </p:cBhvr>
                                      <p:to>
                                        <p:strVal val="visible"/>
                                      </p:to>
                                    </p:set>
                                    <p:animEffect transition="in" filter="blinds(horizontal)">
                                      <p:cBhvr>
                                        <p:cTn id="27" dur="500"/>
                                        <p:tgtEl>
                                          <p:spTgt spid="14848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8488">
                                            <p:txEl>
                                              <p:pRg st="1" end="1"/>
                                            </p:txEl>
                                          </p:spTgt>
                                        </p:tgtEl>
                                        <p:attrNameLst>
                                          <p:attrName>style.visibility</p:attrName>
                                        </p:attrNameLst>
                                      </p:cBhvr>
                                      <p:to>
                                        <p:strVal val="visible"/>
                                      </p:to>
                                    </p:set>
                                    <p:animEffect transition="in" filter="blinds(horizontal)">
                                      <p:cBhvr>
                                        <p:cTn id="32" dur="500"/>
                                        <p:tgtEl>
                                          <p:spTgt spid="148488">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8489">
                                            <p:txEl>
                                              <p:pRg st="0" end="0"/>
                                            </p:txEl>
                                          </p:spTgt>
                                        </p:tgtEl>
                                        <p:attrNameLst>
                                          <p:attrName>style.visibility</p:attrName>
                                        </p:attrNameLst>
                                      </p:cBhvr>
                                      <p:to>
                                        <p:strVal val="visible"/>
                                      </p:to>
                                    </p:set>
                                    <p:animEffect transition="in" filter="blinds(horizontal)">
                                      <p:cBhvr>
                                        <p:cTn id="37" dur="500"/>
                                        <p:tgtEl>
                                          <p:spTgt spid="1484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8489">
                                            <p:txEl>
                                              <p:pRg st="1" end="1"/>
                                            </p:txEl>
                                          </p:spTgt>
                                        </p:tgtEl>
                                        <p:attrNameLst>
                                          <p:attrName>style.visibility</p:attrName>
                                        </p:attrNameLst>
                                      </p:cBhvr>
                                      <p:to>
                                        <p:strVal val="visible"/>
                                      </p:to>
                                    </p:set>
                                    <p:animEffect transition="in" filter="blinds(horizontal)">
                                      <p:cBhvr>
                                        <p:cTn id="42" dur="500"/>
                                        <p:tgtEl>
                                          <p:spTgt spid="1484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8490"/>
                                        </p:tgtEl>
                                        <p:attrNameLst>
                                          <p:attrName>style.visibility</p:attrName>
                                        </p:attrNameLst>
                                      </p:cBhvr>
                                      <p:to>
                                        <p:strVal val="visible"/>
                                      </p:to>
                                    </p:set>
                                    <p:animEffect transition="in" filter="wipe(up)">
                                      <p:cBhvr>
                                        <p:cTn id="47" dur="500"/>
                                        <p:tgtEl>
                                          <p:spTgt spid="14849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8485"/>
                                        </p:tgtEl>
                                        <p:attrNameLst>
                                          <p:attrName>style.visibility</p:attrName>
                                        </p:attrNameLst>
                                      </p:cBhvr>
                                      <p:to>
                                        <p:strVal val="visible"/>
                                      </p:to>
                                    </p:set>
                                    <p:animEffect transition="in" filter="wipe(left)">
                                      <p:cBhvr>
                                        <p:cTn id="52" dur="500"/>
                                        <p:tgtEl>
                                          <p:spTgt spid="1484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48491"/>
                                        </p:tgtEl>
                                        <p:attrNameLst>
                                          <p:attrName>style.visibility</p:attrName>
                                        </p:attrNameLst>
                                      </p:cBhvr>
                                      <p:to>
                                        <p:strVal val="visible"/>
                                      </p:to>
                                    </p:set>
                                    <p:animEffect transition="in" filter="wipe(up)">
                                      <p:cBhvr>
                                        <p:cTn id="57" dur="500"/>
                                        <p:tgtEl>
                                          <p:spTgt spid="14849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8494"/>
                                        </p:tgtEl>
                                        <p:attrNameLst>
                                          <p:attrName>style.visibility</p:attrName>
                                        </p:attrNameLst>
                                      </p:cBhvr>
                                      <p:to>
                                        <p:strVal val="visible"/>
                                      </p:to>
                                    </p:set>
                                    <p:animEffect transition="in" filter="wipe(left)">
                                      <p:cBhvr>
                                        <p:cTn id="62" dur="500"/>
                                        <p:tgtEl>
                                          <p:spTgt spid="1484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48492"/>
                                        </p:tgtEl>
                                        <p:attrNameLst>
                                          <p:attrName>style.visibility</p:attrName>
                                        </p:attrNameLst>
                                      </p:cBhvr>
                                      <p:to>
                                        <p:strVal val="visible"/>
                                      </p:to>
                                    </p:set>
                                    <p:animEffect transition="in" filter="wipe(up)">
                                      <p:cBhvr>
                                        <p:cTn id="67" dur="500"/>
                                        <p:tgtEl>
                                          <p:spTgt spid="14849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8486"/>
                                        </p:tgtEl>
                                        <p:attrNameLst>
                                          <p:attrName>style.visibility</p:attrName>
                                        </p:attrNameLst>
                                      </p:cBhvr>
                                      <p:to>
                                        <p:strVal val="visible"/>
                                      </p:to>
                                    </p:set>
                                    <p:animEffect transition="in" filter="wipe(left)">
                                      <p:cBhvr>
                                        <p:cTn id="72" dur="500"/>
                                        <p:tgtEl>
                                          <p:spTgt spid="14848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48493"/>
                                        </p:tgtEl>
                                        <p:attrNameLst>
                                          <p:attrName>style.visibility</p:attrName>
                                        </p:attrNameLst>
                                      </p:cBhvr>
                                      <p:to>
                                        <p:strVal val="visible"/>
                                      </p:to>
                                    </p:set>
                                    <p:animEffect transition="in" filter="wipe(up)">
                                      <p:cBhvr>
                                        <p:cTn id="77" dur="500"/>
                                        <p:tgtEl>
                                          <p:spTgt spid="14849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wipe(left)">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5" grpId="0" autoUpdateAnimBg="0"/>
      <p:bldP spid="148486" grpId="0" autoUpdateAnimBg="0"/>
      <p:bldP spid="148487" grpId="0" build="p" autoUpdateAnimBg="0"/>
      <p:bldP spid="148488" grpId="0" build="p" autoUpdateAnimBg="0"/>
      <p:bldP spid="148489" grpId="0" build="p" autoUpdateAnimBg="0"/>
      <p:bldP spid="148490" grpId="0" animBg="1"/>
      <p:bldP spid="148491" grpId="0" animBg="1"/>
      <p:bldP spid="148492" grpId="0" animBg="1"/>
      <p:bldP spid="148493" grpId="0" animBg="1"/>
      <p:bldP spid="148494" grpId="0" autoUpdateAnimBg="0"/>
      <p:bldP spid="14849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779463" y="709613"/>
            <a:ext cx="2954338" cy="3584576"/>
            <a:chOff x="491" y="383"/>
            <a:chExt cx="1861" cy="2258"/>
          </a:xfrm>
        </p:grpSpPr>
        <p:sp>
          <p:nvSpPr>
            <p:cNvPr id="49168" name="Line 3"/>
            <p:cNvSpPr>
              <a:spLocks noChangeShapeType="1"/>
            </p:cNvSpPr>
            <p:nvPr/>
          </p:nvSpPr>
          <p:spPr bwMode="auto">
            <a:xfrm>
              <a:off x="576" y="768"/>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69" name="Line 4"/>
            <p:cNvSpPr>
              <a:spLocks noChangeShapeType="1"/>
            </p:cNvSpPr>
            <p:nvPr/>
          </p:nvSpPr>
          <p:spPr bwMode="auto">
            <a:xfrm>
              <a:off x="576" y="1152"/>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9170" name="Group 5"/>
            <p:cNvGrpSpPr>
              <a:grpSpLocks/>
            </p:cNvGrpSpPr>
            <p:nvPr/>
          </p:nvGrpSpPr>
          <p:grpSpPr bwMode="auto">
            <a:xfrm>
              <a:off x="491" y="383"/>
              <a:ext cx="1861" cy="2258"/>
              <a:chOff x="491" y="383"/>
              <a:chExt cx="1861" cy="2258"/>
            </a:xfrm>
          </p:grpSpPr>
          <p:sp>
            <p:nvSpPr>
              <p:cNvPr id="49171" name="Line 6"/>
              <p:cNvSpPr>
                <a:spLocks noChangeShapeType="1"/>
              </p:cNvSpPr>
              <p:nvPr/>
            </p:nvSpPr>
            <p:spPr bwMode="auto">
              <a:xfrm>
                <a:off x="1008" y="768"/>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72" name="Line 7"/>
              <p:cNvSpPr>
                <a:spLocks noChangeShapeType="1"/>
              </p:cNvSpPr>
              <p:nvPr/>
            </p:nvSpPr>
            <p:spPr bwMode="auto">
              <a:xfrm>
                <a:off x="1680" y="769"/>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73" name="Line 8"/>
              <p:cNvSpPr>
                <a:spLocks noChangeShapeType="1"/>
              </p:cNvSpPr>
              <p:nvPr/>
            </p:nvSpPr>
            <p:spPr bwMode="auto">
              <a:xfrm>
                <a:off x="576" y="2640"/>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74" name="Text Box 9"/>
              <p:cNvSpPr txBox="1">
                <a:spLocks noChangeArrowheads="1"/>
              </p:cNvSpPr>
              <p:nvPr/>
            </p:nvSpPr>
            <p:spPr bwMode="auto">
              <a:xfrm>
                <a:off x="623" y="788"/>
                <a:ext cx="16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J </a:t>
                </a:r>
                <a:r>
                  <a:rPr lang="en-US" altLang="zh-CN" sz="2800">
                    <a:cs typeface="Times New Roman" panose="02020603050405020304" pitchFamily="18" charset="0"/>
                  </a:rPr>
                  <a:t>       </a:t>
                </a:r>
                <a:r>
                  <a:rPr lang="en-US" altLang="zh-CN" sz="2800" i="1">
                    <a:cs typeface="Times New Roman" panose="02020603050405020304" pitchFamily="18" charset="0"/>
                  </a:rPr>
                  <a:t>K</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49175" name="Rectangle 10"/>
              <p:cNvSpPr>
                <a:spLocks noChangeArrowheads="1"/>
              </p:cNvSpPr>
              <p:nvPr/>
            </p:nvSpPr>
            <p:spPr bwMode="auto">
              <a:xfrm>
                <a:off x="546" y="1220"/>
                <a:ext cx="16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0        0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p>
            </p:txBody>
          </p:sp>
          <p:sp>
            <p:nvSpPr>
              <p:cNvPr id="49176" name="Rectangle 11"/>
              <p:cNvSpPr>
                <a:spLocks noChangeArrowheads="1"/>
              </p:cNvSpPr>
              <p:nvPr/>
            </p:nvSpPr>
            <p:spPr bwMode="auto">
              <a:xfrm>
                <a:off x="520" y="1556"/>
                <a:ext cx="15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FF"/>
                    </a:solidFill>
                    <a:cs typeface="Times New Roman" panose="02020603050405020304" pitchFamily="18" charset="0"/>
                  </a:rPr>
                  <a:t>  </a:t>
                </a:r>
                <a:r>
                  <a:rPr lang="en-US" altLang="zh-CN" sz="2800">
                    <a:solidFill>
                      <a:srgbClr val="000099"/>
                    </a:solidFill>
                    <a:cs typeface="Times New Roman" panose="02020603050405020304" pitchFamily="18" charset="0"/>
                  </a:rPr>
                  <a:t>0        1          0</a:t>
                </a:r>
                <a:endParaRPr lang="en-US" altLang="zh-CN" sz="2800" baseline="-25000">
                  <a:cs typeface="Times New Roman" panose="02020603050405020304" pitchFamily="18" charset="0"/>
                </a:endParaRPr>
              </a:p>
            </p:txBody>
          </p:sp>
          <p:sp>
            <p:nvSpPr>
              <p:cNvPr id="49177" name="Rectangle 12"/>
              <p:cNvSpPr>
                <a:spLocks noChangeArrowheads="1"/>
              </p:cNvSpPr>
              <p:nvPr/>
            </p:nvSpPr>
            <p:spPr bwMode="auto">
              <a:xfrm>
                <a:off x="520" y="1892"/>
                <a:ext cx="15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  1        0          1</a:t>
                </a:r>
                <a:endParaRPr lang="en-US" altLang="zh-CN" sz="2800">
                  <a:cs typeface="Times New Roman" panose="02020603050405020304" pitchFamily="18" charset="0"/>
                </a:endParaRPr>
              </a:p>
            </p:txBody>
          </p:sp>
          <p:grpSp>
            <p:nvGrpSpPr>
              <p:cNvPr id="49178" name="Group 13"/>
              <p:cNvGrpSpPr>
                <a:grpSpLocks/>
              </p:cNvGrpSpPr>
              <p:nvPr/>
            </p:nvGrpSpPr>
            <p:grpSpPr bwMode="auto">
              <a:xfrm>
                <a:off x="530" y="2228"/>
                <a:ext cx="1651" cy="327"/>
                <a:chOff x="866" y="2467"/>
                <a:chExt cx="1651" cy="327"/>
              </a:xfrm>
            </p:grpSpPr>
            <p:sp>
              <p:nvSpPr>
                <p:cNvPr id="49180" name="Rectangle 14"/>
                <p:cNvSpPr>
                  <a:spLocks noChangeArrowheads="1"/>
                </p:cNvSpPr>
                <p:nvPr/>
              </p:nvSpPr>
              <p:spPr bwMode="auto">
                <a:xfrm>
                  <a:off x="866" y="2467"/>
                  <a:ext cx="16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1        1        </a:t>
                  </a:r>
                  <a:r>
                    <a:rPr lang="en-US" altLang="zh-CN" sz="2800" i="1">
                      <a:cs typeface="Times New Roman" panose="02020603050405020304" pitchFamily="18" charset="0"/>
                    </a:rPr>
                    <a:t> Q</a:t>
                  </a:r>
                  <a:r>
                    <a:rPr lang="en-US" altLang="zh-CN" sz="2800" i="1" baseline="-25000">
                      <a:cs typeface="Times New Roman" panose="02020603050405020304" pitchFamily="18" charset="0"/>
                    </a:rPr>
                    <a:t>n</a:t>
                  </a:r>
                </a:p>
              </p:txBody>
            </p:sp>
            <p:sp>
              <p:nvSpPr>
                <p:cNvPr id="49181" name="Line 15"/>
                <p:cNvSpPr>
                  <a:spLocks noChangeShapeType="1"/>
                </p:cNvSpPr>
                <p:nvPr/>
              </p:nvSpPr>
              <p:spPr bwMode="auto">
                <a:xfrm>
                  <a:off x="2208" y="249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50544" name="Text Box 16"/>
              <p:cNvSpPr txBox="1">
                <a:spLocks noChangeArrowheads="1"/>
              </p:cNvSpPr>
              <p:nvPr/>
            </p:nvSpPr>
            <p:spPr bwMode="auto">
              <a:xfrm>
                <a:off x="491" y="383"/>
                <a:ext cx="1856" cy="330"/>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  JK</a:t>
                </a:r>
                <a:r>
                  <a:rPr lang="zh-CN" altLang="en-US" sz="2800" b="1">
                    <a:solidFill>
                      <a:srgbClr val="FF3300"/>
                    </a:solidFill>
                    <a:latin typeface="Times New Roman" panose="02020603050405020304" pitchFamily="18" charset="0"/>
                    <a:cs typeface="Times New Roman" panose="02020603050405020304" pitchFamily="18" charset="0"/>
                  </a:rPr>
                  <a:t>触发器状态表</a:t>
                </a:r>
                <a:endParaRPr lang="zh-CN" altLang="en-US" sz="2800" b="1">
                  <a:latin typeface="Times New Roman" panose="02020603050405020304" pitchFamily="18" charset="0"/>
                  <a:cs typeface="Times New Roman" panose="02020603050405020304" pitchFamily="18" charset="0"/>
                </a:endParaRPr>
              </a:p>
            </p:txBody>
          </p:sp>
        </p:grpSp>
      </p:grpSp>
      <p:sp>
        <p:nvSpPr>
          <p:cNvPr id="150545" name="Text Box 17"/>
          <p:cNvSpPr txBox="1">
            <a:spLocks noChangeArrowheads="1"/>
          </p:cNvSpPr>
          <p:nvPr/>
        </p:nvSpPr>
        <p:spPr bwMode="auto">
          <a:xfrm>
            <a:off x="3625850" y="2038350"/>
            <a:ext cx="1851025" cy="51911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保持功能</a:t>
            </a:r>
            <a:r>
              <a:rPr lang="en-US" altLang="zh-CN" sz="2800" b="1">
                <a:solidFill>
                  <a:srgbClr val="000099"/>
                </a:solidFill>
                <a:latin typeface="Times New Roman" panose="02020603050405020304" pitchFamily="18" charset="0"/>
                <a:cs typeface="Times New Roman" panose="02020603050405020304" pitchFamily="18" charset="0"/>
              </a:rPr>
              <a:t>)</a:t>
            </a:r>
          </a:p>
        </p:txBody>
      </p:sp>
      <p:sp>
        <p:nvSpPr>
          <p:cNvPr id="150546" name="Rectangle 18"/>
          <p:cNvSpPr>
            <a:spLocks noChangeArrowheads="1"/>
          </p:cNvSpPr>
          <p:nvPr/>
        </p:nvSpPr>
        <p:spPr bwMode="auto">
          <a:xfrm>
            <a:off x="3416051" y="2569697"/>
            <a:ext cx="2316661" cy="523220"/>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置“</a:t>
            </a:r>
            <a:r>
              <a:rPr lang="en-US" altLang="zh-CN" sz="2800" b="1">
                <a:solidFill>
                  <a:srgbClr val="006600"/>
                </a:solidFill>
                <a:latin typeface="Times New Roman" panose="02020603050405020304" pitchFamily="18" charset="0"/>
                <a:cs typeface="Times New Roman" panose="02020603050405020304" pitchFamily="18" charset="0"/>
              </a:rPr>
              <a:t>0”</a:t>
            </a:r>
            <a:r>
              <a:rPr lang="zh-CN" altLang="en-US" sz="2800" b="1">
                <a:solidFill>
                  <a:srgbClr val="006600"/>
                </a:solidFill>
                <a:latin typeface="Times New Roman" panose="02020603050405020304" pitchFamily="18" charset="0"/>
                <a:cs typeface="Times New Roman" panose="02020603050405020304" pitchFamily="18" charset="0"/>
              </a:rPr>
              <a:t>功能</a:t>
            </a:r>
            <a:r>
              <a:rPr lang="en-US" altLang="zh-CN" sz="2800" b="1">
                <a:solidFill>
                  <a:srgbClr val="006600"/>
                </a:solidFill>
                <a:latin typeface="Times New Roman" panose="02020603050405020304" pitchFamily="18" charset="0"/>
                <a:cs typeface="Times New Roman" panose="02020603050405020304" pitchFamily="18" charset="0"/>
              </a:rPr>
              <a:t>)</a:t>
            </a:r>
          </a:p>
        </p:txBody>
      </p:sp>
      <p:sp>
        <p:nvSpPr>
          <p:cNvPr id="150547" name="Rectangle 19"/>
          <p:cNvSpPr>
            <a:spLocks noChangeArrowheads="1"/>
          </p:cNvSpPr>
          <p:nvPr/>
        </p:nvSpPr>
        <p:spPr bwMode="auto">
          <a:xfrm>
            <a:off x="3294968" y="3179297"/>
            <a:ext cx="2406429" cy="523220"/>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置“</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功能</a:t>
            </a:r>
            <a:r>
              <a:rPr lang="en-US" altLang="zh-CN" sz="2800" b="1">
                <a:solidFill>
                  <a:srgbClr val="006600"/>
                </a:solidFill>
                <a:latin typeface="Times New Roman" panose="02020603050405020304" pitchFamily="18" charset="0"/>
                <a:cs typeface="Times New Roman" panose="02020603050405020304" pitchFamily="18" charset="0"/>
              </a:rPr>
              <a:t>)</a:t>
            </a:r>
          </a:p>
        </p:txBody>
      </p:sp>
      <p:sp>
        <p:nvSpPr>
          <p:cNvPr id="150548" name="Rectangle 20"/>
          <p:cNvSpPr>
            <a:spLocks noChangeArrowheads="1"/>
          </p:cNvSpPr>
          <p:nvPr/>
        </p:nvSpPr>
        <p:spPr bwMode="auto">
          <a:xfrm>
            <a:off x="3505200" y="3714750"/>
            <a:ext cx="1939925" cy="519113"/>
          </a:xfrm>
          <a:prstGeom prst="rect">
            <a:avLst/>
          </a:prstGeom>
          <a:noFill/>
          <a:ln w="28575">
            <a:noFill/>
            <a:miter lim="800000"/>
            <a:headEnd/>
            <a:tailEnd/>
          </a:ln>
          <a:effectLst/>
        </p:spPr>
        <p:txBody>
          <a:bodyPr wrap="none" anchor="ctr">
            <a:spAutoFit/>
          </a:bodyPr>
          <a:lstStyle/>
          <a:p>
            <a:pPr algn="ctr">
              <a:defRPr/>
            </a:pPr>
            <a:r>
              <a:rPr lang="en-US" altLang="zh-CN" sz="2800" b="1">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计数功能</a:t>
            </a:r>
            <a:r>
              <a:rPr lang="en-US" altLang="zh-CN" sz="2800" b="1">
                <a:latin typeface="Times New Roman" panose="02020603050405020304" pitchFamily="18" charset="0"/>
                <a:cs typeface="Times New Roman" panose="02020603050405020304" pitchFamily="18" charset="0"/>
              </a:rPr>
              <a:t>)</a:t>
            </a:r>
          </a:p>
        </p:txBody>
      </p:sp>
      <p:grpSp>
        <p:nvGrpSpPr>
          <p:cNvPr id="5" name="Group 22"/>
          <p:cNvGrpSpPr>
            <a:grpSpLocks/>
          </p:cNvGrpSpPr>
          <p:nvPr/>
        </p:nvGrpSpPr>
        <p:grpSpPr bwMode="auto">
          <a:xfrm>
            <a:off x="685800" y="4826000"/>
            <a:ext cx="8207375" cy="1117600"/>
            <a:chOff x="432" y="3040"/>
            <a:chExt cx="5170" cy="704"/>
          </a:xfrm>
        </p:grpSpPr>
        <p:sp>
          <p:nvSpPr>
            <p:cNvPr id="150551" name="Rectangle 23"/>
            <p:cNvSpPr>
              <a:spLocks noChangeArrowheads="1"/>
            </p:cNvSpPr>
            <p:nvPr/>
          </p:nvSpPr>
          <p:spPr bwMode="auto">
            <a:xfrm>
              <a:off x="432" y="3040"/>
              <a:ext cx="5170" cy="704"/>
            </a:xfrm>
            <a:prstGeom prst="rect">
              <a:avLst/>
            </a:prstGeom>
            <a:noFill/>
            <a:ln w="28575">
              <a:noFill/>
              <a:miter lim="800000"/>
              <a:headEnd/>
              <a:tailEnd/>
            </a:ln>
            <a:effectLst/>
          </p:spPr>
          <p:txBody>
            <a:bodyPr anchor="ctr">
              <a:spAutoFit/>
            </a:bodyPr>
            <a:lstStyle/>
            <a:p>
              <a:pPr>
                <a:lnSpc>
                  <a:spcPct val="120000"/>
                </a:lnSpc>
                <a:defRPr/>
              </a:pPr>
              <a:r>
                <a:rPr lang="en-US" altLang="zh-CN" sz="2800" b="1" i="1">
                  <a:solidFill>
                    <a:srgbClr val="006600"/>
                  </a:solidFill>
                  <a:latin typeface="Times New Roman" panose="02020603050405020304" pitchFamily="18" charset="0"/>
                  <a:ea typeface="楷体_GB2312" pitchFamily="49" charset="-122"/>
                  <a:cs typeface="Times New Roman" panose="02020603050405020304" pitchFamily="18" charset="0"/>
                </a:rPr>
                <a:t>S</a:t>
              </a:r>
              <a:r>
                <a:rPr lang="en-US" altLang="zh-CN" sz="2800" b="1" baseline="-25000">
                  <a:solidFill>
                    <a:srgbClr val="006600"/>
                  </a:solidFill>
                  <a:latin typeface="Times New Roman" panose="02020603050405020304" pitchFamily="18" charset="0"/>
                  <a:ea typeface="楷体_GB2312" pitchFamily="49" charset="-122"/>
                  <a:cs typeface="Times New Roman" panose="02020603050405020304" pitchFamily="18" charset="0"/>
                </a:rPr>
                <a:t>D</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ea typeface="楷体_GB2312" pitchFamily="49" charset="-122"/>
                  <a:cs typeface="Times New Roman" panose="02020603050405020304" pitchFamily="18" charset="0"/>
                </a:rPr>
                <a:t>R</a:t>
              </a:r>
              <a:r>
                <a:rPr lang="en-US" altLang="zh-CN" sz="2800" b="1" baseline="-25000">
                  <a:solidFill>
                    <a:srgbClr val="006600"/>
                  </a:solidFill>
                  <a:latin typeface="Times New Roman" panose="02020603050405020304" pitchFamily="18" charset="0"/>
                  <a:ea typeface="楷体_GB2312" pitchFamily="49" charset="-122"/>
                  <a:cs typeface="Times New Roman" panose="02020603050405020304" pitchFamily="18" charset="0"/>
                </a:rPr>
                <a:t>D</a:t>
              </a:r>
              <a:r>
                <a:rPr lang="zh-CN" altLang="en-US" sz="2800" b="1">
                  <a:solidFill>
                    <a:srgbClr val="006600"/>
                  </a:solidFill>
                  <a:latin typeface="Times New Roman" panose="02020603050405020304" pitchFamily="18" charset="0"/>
                  <a:cs typeface="Times New Roman" panose="02020603050405020304" pitchFamily="18" charset="0"/>
                </a:rPr>
                <a:t>为直接置 </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、置 </a:t>
              </a:r>
              <a:r>
                <a:rPr lang="en-US" altLang="zh-CN" sz="2800" b="1">
                  <a:solidFill>
                    <a:srgbClr val="006600"/>
                  </a:solidFill>
                  <a:latin typeface="Times New Roman" panose="02020603050405020304" pitchFamily="18" charset="0"/>
                  <a:cs typeface="Times New Roman" panose="02020603050405020304" pitchFamily="18" charset="0"/>
                </a:rPr>
                <a:t>0 </a:t>
              </a:r>
              <a:r>
                <a:rPr lang="zh-CN" altLang="en-US" sz="2800" b="1">
                  <a:solidFill>
                    <a:srgbClr val="006600"/>
                  </a:solidFill>
                  <a:latin typeface="Times New Roman" panose="02020603050405020304" pitchFamily="18" charset="0"/>
                  <a:cs typeface="Times New Roman" panose="02020603050405020304" pitchFamily="18" charset="0"/>
                </a:rPr>
                <a:t>端，不受时钟控制，低电平有效，</a:t>
              </a:r>
              <a:r>
                <a:rPr lang="zh-CN" altLang="en-US" sz="2800" b="1">
                  <a:solidFill>
                    <a:srgbClr val="FF3300"/>
                  </a:solidFill>
                  <a:latin typeface="Times New Roman" panose="02020603050405020304" pitchFamily="18" charset="0"/>
                  <a:cs typeface="Times New Roman" panose="02020603050405020304" pitchFamily="18" charset="0"/>
                </a:rPr>
                <a:t>触发器工作时</a:t>
              </a:r>
              <a:r>
                <a:rPr lang="en-US" altLang="zh-CN" sz="2800" b="1" i="1">
                  <a:solidFill>
                    <a:srgbClr val="FF3300"/>
                  </a:solidFill>
                  <a:latin typeface="Times New Roman" panose="02020603050405020304" pitchFamily="18" charset="0"/>
                  <a:ea typeface="楷体_GB2312" pitchFamily="49" charset="-122"/>
                  <a:cs typeface="Times New Roman" panose="02020603050405020304" pitchFamily="18" charset="0"/>
                </a:rPr>
                <a:t>S</a:t>
              </a:r>
              <a:r>
                <a:rPr lang="en-US" altLang="zh-CN" sz="2800" b="1" baseline="-25000">
                  <a:solidFill>
                    <a:srgbClr val="FF3300"/>
                  </a:solidFill>
                  <a:latin typeface="Times New Roman" panose="02020603050405020304" pitchFamily="18" charset="0"/>
                  <a:ea typeface="楷体_GB2312" pitchFamily="49" charset="-122"/>
                  <a:cs typeface="Times New Roman" panose="02020603050405020304" pitchFamily="18" charset="0"/>
                </a:rPr>
                <a:t>D</a:t>
              </a: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ea typeface="楷体_GB2312" pitchFamily="49" charset="-122"/>
                  <a:cs typeface="Times New Roman" panose="02020603050405020304" pitchFamily="18" charset="0"/>
                </a:rPr>
                <a:t>R</a:t>
              </a:r>
              <a:r>
                <a:rPr lang="en-US" altLang="zh-CN" sz="2800" b="1" baseline="-25000">
                  <a:solidFill>
                    <a:srgbClr val="FF3300"/>
                  </a:solidFill>
                  <a:latin typeface="Times New Roman" panose="02020603050405020304" pitchFamily="18" charset="0"/>
                  <a:ea typeface="楷体_GB2312" pitchFamily="49" charset="-122"/>
                  <a:cs typeface="Times New Roman" panose="02020603050405020304" pitchFamily="18" charset="0"/>
                </a:rPr>
                <a:t>D</a:t>
              </a:r>
              <a:r>
                <a:rPr lang="zh-CN" altLang="en-US" sz="2800" b="1">
                  <a:solidFill>
                    <a:srgbClr val="FF3300"/>
                  </a:solidFill>
                  <a:latin typeface="Times New Roman" panose="02020603050405020304" pitchFamily="18" charset="0"/>
                  <a:cs typeface="Times New Roman" panose="02020603050405020304" pitchFamily="18" charset="0"/>
                </a:rPr>
                <a:t>应接高电平。</a:t>
              </a:r>
            </a:p>
          </p:txBody>
        </p:sp>
        <p:sp>
          <p:nvSpPr>
            <p:cNvPr id="49164" name="Line 24"/>
            <p:cNvSpPr>
              <a:spLocks noChangeShapeType="1"/>
            </p:cNvSpPr>
            <p:nvPr/>
          </p:nvSpPr>
          <p:spPr bwMode="auto">
            <a:xfrm>
              <a:off x="1056" y="3147"/>
              <a:ext cx="192" cy="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65" name="Line 25"/>
            <p:cNvSpPr>
              <a:spLocks noChangeShapeType="1"/>
            </p:cNvSpPr>
            <p:nvPr/>
          </p:nvSpPr>
          <p:spPr bwMode="auto">
            <a:xfrm>
              <a:off x="480" y="3147"/>
              <a:ext cx="192" cy="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66" name="Line 26"/>
            <p:cNvSpPr>
              <a:spLocks noChangeShapeType="1"/>
            </p:cNvSpPr>
            <p:nvPr/>
          </p:nvSpPr>
          <p:spPr bwMode="auto">
            <a:xfrm>
              <a:off x="2739" y="3463"/>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49167" name="Line 27"/>
            <p:cNvSpPr>
              <a:spLocks noChangeShapeType="1"/>
            </p:cNvSpPr>
            <p:nvPr/>
          </p:nvSpPr>
          <p:spPr bwMode="auto">
            <a:xfrm>
              <a:off x="3315" y="3463"/>
              <a:ext cx="1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50586" name="Rectangle 58"/>
          <p:cNvSpPr>
            <a:spLocks noChangeArrowheads="1"/>
          </p:cNvSpPr>
          <p:nvPr/>
        </p:nvSpPr>
        <p:spPr bwMode="auto">
          <a:xfrm>
            <a:off x="3505200" y="4129088"/>
            <a:ext cx="1939925" cy="519112"/>
          </a:xfrm>
          <a:prstGeom prst="rect">
            <a:avLst/>
          </a:prstGeom>
          <a:noFill/>
          <a:ln w="28575">
            <a:noFill/>
            <a:miter lim="800000"/>
            <a:headEnd/>
            <a:tailEnd/>
          </a:ln>
          <a:effectLst/>
        </p:spPr>
        <p:txBody>
          <a:bodyPr wrap="none" anchor="ctr">
            <a:spAutoFit/>
          </a:bodyPr>
          <a:lstStyle/>
          <a:p>
            <a:pPr algn="ctr">
              <a:defRPr/>
            </a:pPr>
            <a:r>
              <a:rPr lang="en-US" altLang="zh-CN" sz="2800" b="1">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翻转功能</a:t>
            </a:r>
            <a:r>
              <a:rPr lang="en-US" altLang="zh-CN" sz="2800" b="1">
                <a:latin typeface="Times New Roman" panose="02020603050405020304" pitchFamily="18" charset="0"/>
                <a:cs typeface="Times New Roman" panose="02020603050405020304" pitchFamily="18" charset="0"/>
              </a:rPr>
              <a:t>)</a:t>
            </a:r>
          </a:p>
        </p:txBody>
      </p:sp>
      <p:sp>
        <p:nvSpPr>
          <p:cNvPr id="150549" name="AutoShape 21" descr="40%"/>
          <p:cNvSpPr>
            <a:spLocks noChangeArrowheads="1"/>
          </p:cNvSpPr>
          <p:nvPr/>
        </p:nvSpPr>
        <p:spPr bwMode="auto">
          <a:xfrm>
            <a:off x="5257800" y="4216400"/>
            <a:ext cx="2895600" cy="609600"/>
          </a:xfrm>
          <a:prstGeom prst="wedgeEllipseCallout">
            <a:avLst>
              <a:gd name="adj1" fmla="val 16667"/>
              <a:gd name="adj2" fmla="val -209634"/>
            </a:avLst>
          </a:prstGeom>
          <a:pattFill prst="pct40">
            <a:fgClr>
              <a:srgbClr val="00FF00"/>
            </a:fgClr>
            <a:bgClr>
              <a:srgbClr val="FFFFFF"/>
            </a:bgClr>
          </a:pattFill>
          <a:ln w="28575">
            <a:solidFill>
              <a:srgbClr val="007800"/>
            </a:solidFill>
            <a:miter lim="800000"/>
            <a:headEnd/>
            <a:tailEnd/>
          </a:ln>
          <a:effectLst/>
        </p:spPr>
        <p:txBody>
          <a:bodyPr wrap="none" anchor="ctr"/>
          <a:lstStyle/>
          <a:p>
            <a:pPr algn="ctr">
              <a:spcBef>
                <a:spcPct val="50000"/>
              </a:spcBef>
              <a:defRPr/>
            </a:pPr>
            <a:r>
              <a:rPr lang="en-US" altLang="zh-CN" sz="2400" b="1" i="1">
                <a:solidFill>
                  <a:srgbClr val="FF3300"/>
                </a:solidFill>
                <a:latin typeface="Times New Roman" panose="02020603050405020304" pitchFamily="18" charset="0"/>
                <a:cs typeface="Times New Roman" panose="02020603050405020304" pitchFamily="18" charset="0"/>
              </a:rPr>
              <a:t>C</a:t>
            </a:r>
            <a:r>
              <a:rPr lang="zh-CN" altLang="en-US" sz="2400" b="1">
                <a:solidFill>
                  <a:srgbClr val="FF3300"/>
                </a:solidFill>
                <a:latin typeface="Times New Roman" panose="02020603050405020304" pitchFamily="18" charset="0"/>
                <a:cs typeface="Times New Roman" panose="02020603050405020304" pitchFamily="18" charset="0"/>
              </a:rPr>
              <a:t>下降沿触发翻转</a:t>
            </a:r>
          </a:p>
        </p:txBody>
      </p:sp>
      <p:pic>
        <p:nvPicPr>
          <p:cNvPr id="150587" name="Picture 59" descr="图片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425" y="722313"/>
            <a:ext cx="28321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376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0545"/>
                                        </p:tgtEl>
                                        <p:attrNameLst>
                                          <p:attrName>style.visibility</p:attrName>
                                        </p:attrNameLst>
                                      </p:cBhvr>
                                      <p:to>
                                        <p:strVal val="visible"/>
                                      </p:to>
                                    </p:set>
                                    <p:animEffect transition="in" filter="wipe(left)">
                                      <p:cBhvr>
                                        <p:cTn id="7" dur="500"/>
                                        <p:tgtEl>
                                          <p:spTgt spid="1505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46"/>
                                        </p:tgtEl>
                                        <p:attrNameLst>
                                          <p:attrName>style.visibility</p:attrName>
                                        </p:attrNameLst>
                                      </p:cBhvr>
                                      <p:to>
                                        <p:strVal val="visible"/>
                                      </p:to>
                                    </p:set>
                                    <p:animEffect transition="in" filter="wipe(left)">
                                      <p:cBhvr>
                                        <p:cTn id="12" dur="500"/>
                                        <p:tgtEl>
                                          <p:spTgt spid="1505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0547"/>
                                        </p:tgtEl>
                                        <p:attrNameLst>
                                          <p:attrName>style.visibility</p:attrName>
                                        </p:attrNameLst>
                                      </p:cBhvr>
                                      <p:to>
                                        <p:strVal val="visible"/>
                                      </p:to>
                                    </p:set>
                                    <p:animEffect transition="in" filter="wipe(left)">
                                      <p:cBhvr>
                                        <p:cTn id="17" dur="500"/>
                                        <p:tgtEl>
                                          <p:spTgt spid="1505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0548"/>
                                        </p:tgtEl>
                                        <p:attrNameLst>
                                          <p:attrName>style.visibility</p:attrName>
                                        </p:attrNameLst>
                                      </p:cBhvr>
                                      <p:to>
                                        <p:strVal val="visible"/>
                                      </p:to>
                                    </p:set>
                                    <p:animEffect transition="in" filter="wipe(left)">
                                      <p:cBhvr>
                                        <p:cTn id="22" dur="500"/>
                                        <p:tgtEl>
                                          <p:spTgt spid="1505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0586"/>
                                        </p:tgtEl>
                                        <p:attrNameLst>
                                          <p:attrName>style.visibility</p:attrName>
                                        </p:attrNameLst>
                                      </p:cBhvr>
                                      <p:to>
                                        <p:strVal val="visible"/>
                                      </p:to>
                                    </p:set>
                                    <p:animEffect transition="in" filter="wipe(left)">
                                      <p:cBhvr>
                                        <p:cTn id="27" dur="500"/>
                                        <p:tgtEl>
                                          <p:spTgt spid="1505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0587"/>
                                        </p:tgtEl>
                                        <p:attrNameLst>
                                          <p:attrName>style.visibility</p:attrName>
                                        </p:attrNameLst>
                                      </p:cBhvr>
                                      <p:to>
                                        <p:strVal val="visible"/>
                                      </p:to>
                                    </p:set>
                                    <p:animEffect transition="in" filter="wipe(left)">
                                      <p:cBhvr>
                                        <p:cTn id="32" dur="500"/>
                                        <p:tgtEl>
                                          <p:spTgt spid="1505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549"/>
                                        </p:tgtEl>
                                        <p:attrNameLst>
                                          <p:attrName>style.visibility</p:attrName>
                                        </p:attrNameLst>
                                      </p:cBhvr>
                                      <p:to>
                                        <p:strVal val="visible"/>
                                      </p:to>
                                    </p:set>
                                    <p:animEffect transition="in" filter="wipe(left)">
                                      <p:cBhvr>
                                        <p:cTn id="37" dur="500"/>
                                        <p:tgtEl>
                                          <p:spTgt spid="1505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5" grpId="0" autoUpdateAnimBg="0"/>
      <p:bldP spid="150546" grpId="0" autoUpdateAnimBg="0"/>
      <p:bldP spid="150547" grpId="0" autoUpdateAnimBg="0"/>
      <p:bldP spid="150548" grpId="0" autoUpdateAnimBg="0"/>
      <p:bldP spid="150586" grpId="0" autoUpdateAnimBg="0"/>
      <p:bldP spid="150549"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769938" y="609600"/>
            <a:ext cx="3902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例：</a:t>
            </a:r>
            <a:r>
              <a:rPr lang="en-US" altLang="zh-CN" sz="2800" i="1"/>
              <a:t>JK</a:t>
            </a:r>
            <a:r>
              <a:rPr lang="en-US" altLang="zh-CN" sz="2800"/>
              <a:t> </a:t>
            </a:r>
            <a:r>
              <a:rPr lang="zh-CN" altLang="en-US" sz="2800"/>
              <a:t>触发器工作波形</a:t>
            </a:r>
          </a:p>
        </p:txBody>
      </p:sp>
      <p:grpSp>
        <p:nvGrpSpPr>
          <p:cNvPr id="2" name="Group 4"/>
          <p:cNvGrpSpPr>
            <a:grpSpLocks/>
          </p:cNvGrpSpPr>
          <p:nvPr/>
        </p:nvGrpSpPr>
        <p:grpSpPr bwMode="auto">
          <a:xfrm>
            <a:off x="2684463" y="2925763"/>
            <a:ext cx="3048000" cy="2743200"/>
            <a:chOff x="1296" y="1440"/>
            <a:chExt cx="1920" cy="1728"/>
          </a:xfrm>
        </p:grpSpPr>
        <p:sp>
          <p:nvSpPr>
            <p:cNvPr id="50251" name="Line 5"/>
            <p:cNvSpPr>
              <a:spLocks noChangeShapeType="1"/>
            </p:cNvSpPr>
            <p:nvPr/>
          </p:nvSpPr>
          <p:spPr bwMode="auto">
            <a:xfrm>
              <a:off x="1296" y="1440"/>
              <a:ext cx="0" cy="172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52" name="Line 6"/>
            <p:cNvSpPr>
              <a:spLocks noChangeShapeType="1"/>
            </p:cNvSpPr>
            <p:nvPr/>
          </p:nvSpPr>
          <p:spPr bwMode="auto">
            <a:xfrm>
              <a:off x="1776" y="1440"/>
              <a:ext cx="0" cy="172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53" name="Line 7"/>
            <p:cNvSpPr>
              <a:spLocks noChangeShapeType="1"/>
            </p:cNvSpPr>
            <p:nvPr/>
          </p:nvSpPr>
          <p:spPr bwMode="auto">
            <a:xfrm>
              <a:off x="2736" y="1440"/>
              <a:ext cx="0" cy="172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54" name="Line 8"/>
            <p:cNvSpPr>
              <a:spLocks noChangeShapeType="1"/>
            </p:cNvSpPr>
            <p:nvPr/>
          </p:nvSpPr>
          <p:spPr bwMode="auto">
            <a:xfrm>
              <a:off x="3216" y="1440"/>
              <a:ext cx="0" cy="172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55" name="Line 9"/>
            <p:cNvSpPr>
              <a:spLocks noChangeShapeType="1"/>
            </p:cNvSpPr>
            <p:nvPr/>
          </p:nvSpPr>
          <p:spPr bwMode="auto">
            <a:xfrm>
              <a:off x="2256" y="1440"/>
              <a:ext cx="0" cy="1728"/>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3" name="Group 10"/>
          <p:cNvGrpSpPr>
            <a:grpSpLocks/>
          </p:cNvGrpSpPr>
          <p:nvPr/>
        </p:nvGrpSpPr>
        <p:grpSpPr bwMode="auto">
          <a:xfrm>
            <a:off x="3446463" y="5135563"/>
            <a:ext cx="762000" cy="457200"/>
            <a:chOff x="1728" y="2736"/>
            <a:chExt cx="480" cy="288"/>
          </a:xfrm>
        </p:grpSpPr>
        <p:sp>
          <p:nvSpPr>
            <p:cNvPr id="50249" name="Line 11"/>
            <p:cNvSpPr>
              <a:spLocks noChangeShapeType="1"/>
            </p:cNvSpPr>
            <p:nvPr/>
          </p:nvSpPr>
          <p:spPr bwMode="auto">
            <a:xfrm flipV="1">
              <a:off x="1728" y="2736"/>
              <a:ext cx="0" cy="2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50250" name="Line 12"/>
            <p:cNvSpPr>
              <a:spLocks noChangeShapeType="1"/>
            </p:cNvSpPr>
            <p:nvPr/>
          </p:nvSpPr>
          <p:spPr bwMode="auto">
            <a:xfrm>
              <a:off x="1728" y="2736"/>
              <a:ext cx="48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grpSp>
        <p:nvGrpSpPr>
          <p:cNvPr id="4" name="Group 13"/>
          <p:cNvGrpSpPr>
            <a:grpSpLocks/>
          </p:cNvGrpSpPr>
          <p:nvPr/>
        </p:nvGrpSpPr>
        <p:grpSpPr bwMode="auto">
          <a:xfrm>
            <a:off x="4208463" y="5135563"/>
            <a:ext cx="762000" cy="457200"/>
            <a:chOff x="2208" y="2736"/>
            <a:chExt cx="480" cy="288"/>
          </a:xfrm>
        </p:grpSpPr>
        <p:sp>
          <p:nvSpPr>
            <p:cNvPr id="50247" name="Line 14"/>
            <p:cNvSpPr>
              <a:spLocks noChangeShapeType="1"/>
            </p:cNvSpPr>
            <p:nvPr/>
          </p:nvSpPr>
          <p:spPr bwMode="auto">
            <a:xfrm flipV="1">
              <a:off x="2208" y="2736"/>
              <a:ext cx="0" cy="2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50248" name="Line 15"/>
            <p:cNvSpPr>
              <a:spLocks noChangeShapeType="1"/>
            </p:cNvSpPr>
            <p:nvPr/>
          </p:nvSpPr>
          <p:spPr bwMode="auto">
            <a:xfrm>
              <a:off x="2208" y="3024"/>
              <a:ext cx="48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grpSp>
        <p:nvGrpSpPr>
          <p:cNvPr id="5" name="Group 16"/>
          <p:cNvGrpSpPr>
            <a:grpSpLocks/>
          </p:cNvGrpSpPr>
          <p:nvPr/>
        </p:nvGrpSpPr>
        <p:grpSpPr bwMode="auto">
          <a:xfrm>
            <a:off x="4972050" y="5135563"/>
            <a:ext cx="769938" cy="457200"/>
            <a:chOff x="2688" y="2736"/>
            <a:chExt cx="480" cy="288"/>
          </a:xfrm>
        </p:grpSpPr>
        <p:sp>
          <p:nvSpPr>
            <p:cNvPr id="50245" name="Line 17"/>
            <p:cNvSpPr>
              <a:spLocks noChangeShapeType="1"/>
            </p:cNvSpPr>
            <p:nvPr/>
          </p:nvSpPr>
          <p:spPr bwMode="auto">
            <a:xfrm flipV="1">
              <a:off x="2688" y="2736"/>
              <a:ext cx="0" cy="2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50246" name="Line 18"/>
            <p:cNvSpPr>
              <a:spLocks noChangeShapeType="1"/>
            </p:cNvSpPr>
            <p:nvPr/>
          </p:nvSpPr>
          <p:spPr bwMode="auto">
            <a:xfrm>
              <a:off x="2688" y="2736"/>
              <a:ext cx="48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sp>
        <p:nvSpPr>
          <p:cNvPr id="152595" name="Line 19"/>
          <p:cNvSpPr>
            <a:spLocks noChangeShapeType="1"/>
          </p:cNvSpPr>
          <p:nvPr/>
        </p:nvSpPr>
        <p:spPr bwMode="auto">
          <a:xfrm>
            <a:off x="2684463" y="5592763"/>
            <a:ext cx="762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50184" name="Line 20"/>
          <p:cNvSpPr>
            <a:spLocks noChangeShapeType="1"/>
          </p:cNvSpPr>
          <p:nvPr/>
        </p:nvSpPr>
        <p:spPr bwMode="auto">
          <a:xfrm>
            <a:off x="1922463" y="4678363"/>
            <a:ext cx="1049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85" name="Line 21"/>
          <p:cNvSpPr>
            <a:spLocks noChangeShapeType="1"/>
          </p:cNvSpPr>
          <p:nvPr/>
        </p:nvSpPr>
        <p:spPr bwMode="auto">
          <a:xfrm flipV="1">
            <a:off x="4495800" y="42211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86" name="Line 22"/>
          <p:cNvSpPr>
            <a:spLocks noChangeShapeType="1"/>
          </p:cNvSpPr>
          <p:nvPr/>
        </p:nvSpPr>
        <p:spPr bwMode="auto">
          <a:xfrm flipV="1">
            <a:off x="2971800" y="42211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87" name="Line 23"/>
          <p:cNvSpPr>
            <a:spLocks noChangeShapeType="1"/>
          </p:cNvSpPr>
          <p:nvPr/>
        </p:nvSpPr>
        <p:spPr bwMode="auto">
          <a:xfrm>
            <a:off x="2971800" y="4221163"/>
            <a:ext cx="1524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88" name="Line 24"/>
          <p:cNvSpPr>
            <a:spLocks noChangeShapeType="1"/>
          </p:cNvSpPr>
          <p:nvPr/>
        </p:nvSpPr>
        <p:spPr bwMode="auto">
          <a:xfrm>
            <a:off x="4495800" y="4678363"/>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50189" name="Group 25"/>
          <p:cNvGrpSpPr>
            <a:grpSpLocks/>
          </p:cNvGrpSpPr>
          <p:nvPr/>
        </p:nvGrpSpPr>
        <p:grpSpPr bwMode="auto">
          <a:xfrm>
            <a:off x="1922463" y="2468563"/>
            <a:ext cx="4191000" cy="457200"/>
            <a:chOff x="768" y="1056"/>
            <a:chExt cx="2640" cy="288"/>
          </a:xfrm>
        </p:grpSpPr>
        <p:grpSp>
          <p:nvGrpSpPr>
            <p:cNvPr id="50219" name="Group 26"/>
            <p:cNvGrpSpPr>
              <a:grpSpLocks/>
            </p:cNvGrpSpPr>
            <p:nvPr/>
          </p:nvGrpSpPr>
          <p:grpSpPr bwMode="auto">
            <a:xfrm>
              <a:off x="768" y="1056"/>
              <a:ext cx="480" cy="288"/>
              <a:chOff x="768" y="1056"/>
              <a:chExt cx="480" cy="288"/>
            </a:xfrm>
          </p:grpSpPr>
          <p:sp>
            <p:nvSpPr>
              <p:cNvPr id="50241" name="Line 27"/>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42" name="Line 28"/>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43" name="Line 29"/>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44" name="Line 30"/>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0220" name="Group 31"/>
            <p:cNvGrpSpPr>
              <a:grpSpLocks/>
            </p:cNvGrpSpPr>
            <p:nvPr/>
          </p:nvGrpSpPr>
          <p:grpSpPr bwMode="auto">
            <a:xfrm>
              <a:off x="1248" y="1056"/>
              <a:ext cx="480" cy="288"/>
              <a:chOff x="768" y="1056"/>
              <a:chExt cx="480" cy="288"/>
            </a:xfrm>
          </p:grpSpPr>
          <p:sp>
            <p:nvSpPr>
              <p:cNvPr id="50237" name="Line 32"/>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8" name="Line 33"/>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9" name="Line 34"/>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40" name="Line 35"/>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0221" name="Group 36"/>
            <p:cNvGrpSpPr>
              <a:grpSpLocks/>
            </p:cNvGrpSpPr>
            <p:nvPr/>
          </p:nvGrpSpPr>
          <p:grpSpPr bwMode="auto">
            <a:xfrm>
              <a:off x="1728" y="1056"/>
              <a:ext cx="480" cy="288"/>
              <a:chOff x="768" y="1056"/>
              <a:chExt cx="480" cy="288"/>
            </a:xfrm>
          </p:grpSpPr>
          <p:sp>
            <p:nvSpPr>
              <p:cNvPr id="50233" name="Line 37"/>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4" name="Line 38"/>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5" name="Line 39"/>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6" name="Line 40"/>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50222" name="Line 41"/>
            <p:cNvSpPr>
              <a:spLocks noChangeShapeType="1"/>
            </p:cNvSpPr>
            <p:nvPr/>
          </p:nvSpPr>
          <p:spPr bwMode="auto">
            <a:xfrm>
              <a:off x="31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50223" name="Group 42"/>
            <p:cNvGrpSpPr>
              <a:grpSpLocks/>
            </p:cNvGrpSpPr>
            <p:nvPr/>
          </p:nvGrpSpPr>
          <p:grpSpPr bwMode="auto">
            <a:xfrm>
              <a:off x="2208" y="1056"/>
              <a:ext cx="480" cy="288"/>
              <a:chOff x="768" y="1056"/>
              <a:chExt cx="480" cy="288"/>
            </a:xfrm>
          </p:grpSpPr>
          <p:sp>
            <p:nvSpPr>
              <p:cNvPr id="50229" name="Line 43"/>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0" name="Line 44"/>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1" name="Line 45"/>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32" name="Line 46"/>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0224" name="Group 47"/>
            <p:cNvGrpSpPr>
              <a:grpSpLocks/>
            </p:cNvGrpSpPr>
            <p:nvPr/>
          </p:nvGrpSpPr>
          <p:grpSpPr bwMode="auto">
            <a:xfrm>
              <a:off x="2688" y="1056"/>
              <a:ext cx="480" cy="288"/>
              <a:chOff x="768" y="1056"/>
              <a:chExt cx="480" cy="288"/>
            </a:xfrm>
          </p:grpSpPr>
          <p:sp>
            <p:nvSpPr>
              <p:cNvPr id="50225" name="Line 48"/>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26" name="Line 49"/>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27" name="Line 50"/>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28" name="Line 51"/>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50190" name="Line 52"/>
          <p:cNvSpPr>
            <a:spLocks noChangeShapeType="1"/>
          </p:cNvSpPr>
          <p:nvPr/>
        </p:nvSpPr>
        <p:spPr bwMode="auto">
          <a:xfrm flipV="1">
            <a:off x="2760663" y="32305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1" name="Line 53"/>
          <p:cNvSpPr>
            <a:spLocks noChangeShapeType="1"/>
          </p:cNvSpPr>
          <p:nvPr/>
        </p:nvSpPr>
        <p:spPr bwMode="auto">
          <a:xfrm>
            <a:off x="2760663" y="3230563"/>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2" name="Line 54"/>
          <p:cNvSpPr>
            <a:spLocks noChangeShapeType="1"/>
          </p:cNvSpPr>
          <p:nvPr/>
        </p:nvSpPr>
        <p:spPr bwMode="auto">
          <a:xfrm flipV="1">
            <a:off x="3522663" y="32305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3" name="Line 55"/>
          <p:cNvSpPr>
            <a:spLocks noChangeShapeType="1"/>
          </p:cNvSpPr>
          <p:nvPr/>
        </p:nvSpPr>
        <p:spPr bwMode="auto">
          <a:xfrm>
            <a:off x="1922463" y="3687763"/>
            <a:ext cx="83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4" name="Line 56"/>
          <p:cNvSpPr>
            <a:spLocks noChangeShapeType="1"/>
          </p:cNvSpPr>
          <p:nvPr/>
        </p:nvSpPr>
        <p:spPr bwMode="auto">
          <a:xfrm>
            <a:off x="3522663" y="3687763"/>
            <a:ext cx="83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5" name="Line 57"/>
          <p:cNvSpPr>
            <a:spLocks noChangeShapeType="1"/>
          </p:cNvSpPr>
          <p:nvPr/>
        </p:nvSpPr>
        <p:spPr bwMode="auto">
          <a:xfrm flipV="1">
            <a:off x="4360863" y="32305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6" name="Line 58"/>
          <p:cNvSpPr>
            <a:spLocks noChangeShapeType="1"/>
          </p:cNvSpPr>
          <p:nvPr/>
        </p:nvSpPr>
        <p:spPr bwMode="auto">
          <a:xfrm>
            <a:off x="4360863" y="3230563"/>
            <a:ext cx="1735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7" name="Line 59"/>
          <p:cNvSpPr>
            <a:spLocks noChangeShapeType="1"/>
          </p:cNvSpPr>
          <p:nvPr/>
        </p:nvSpPr>
        <p:spPr bwMode="auto">
          <a:xfrm>
            <a:off x="5257800" y="4221163"/>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8" name="Line 60"/>
          <p:cNvSpPr>
            <a:spLocks noChangeShapeType="1"/>
          </p:cNvSpPr>
          <p:nvPr/>
        </p:nvSpPr>
        <p:spPr bwMode="auto">
          <a:xfrm flipV="1">
            <a:off x="5257800" y="42211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199" name="Line 61"/>
          <p:cNvSpPr>
            <a:spLocks noChangeShapeType="1"/>
          </p:cNvSpPr>
          <p:nvPr/>
        </p:nvSpPr>
        <p:spPr bwMode="auto">
          <a:xfrm>
            <a:off x="1922463" y="5592763"/>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200" name="Text Box 62"/>
          <p:cNvSpPr txBox="1">
            <a:spLocks noChangeArrowheads="1"/>
          </p:cNvSpPr>
          <p:nvPr/>
        </p:nvSpPr>
        <p:spPr bwMode="auto">
          <a:xfrm>
            <a:off x="1247775" y="2544763"/>
            <a:ext cx="703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1"/>
              <a:t>CP</a:t>
            </a:r>
            <a:endParaRPr lang="en-US" altLang="zh-CN" i="1"/>
          </a:p>
        </p:txBody>
      </p:sp>
      <p:sp>
        <p:nvSpPr>
          <p:cNvPr id="50201" name="Rectangle 63"/>
          <p:cNvSpPr>
            <a:spLocks noChangeArrowheads="1"/>
          </p:cNvSpPr>
          <p:nvPr/>
        </p:nvSpPr>
        <p:spPr bwMode="auto">
          <a:xfrm>
            <a:off x="1433513" y="33067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i="1"/>
              <a:t>J</a:t>
            </a:r>
          </a:p>
        </p:txBody>
      </p:sp>
      <p:sp>
        <p:nvSpPr>
          <p:cNvPr id="50202" name="Rectangle 64"/>
          <p:cNvSpPr>
            <a:spLocks noChangeArrowheads="1"/>
          </p:cNvSpPr>
          <p:nvPr/>
        </p:nvSpPr>
        <p:spPr bwMode="auto">
          <a:xfrm>
            <a:off x="1400175" y="4297363"/>
            <a:ext cx="455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i="1"/>
              <a:t>K</a:t>
            </a:r>
          </a:p>
        </p:txBody>
      </p:sp>
      <p:sp>
        <p:nvSpPr>
          <p:cNvPr id="50203" name="Rectangle 65"/>
          <p:cNvSpPr>
            <a:spLocks noChangeArrowheads="1"/>
          </p:cNvSpPr>
          <p:nvPr/>
        </p:nvSpPr>
        <p:spPr bwMode="auto">
          <a:xfrm>
            <a:off x="1465263" y="5211763"/>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i="1"/>
              <a:t>Q</a:t>
            </a:r>
          </a:p>
        </p:txBody>
      </p:sp>
      <p:sp>
        <p:nvSpPr>
          <p:cNvPr id="152645" name="AutoShape 69" descr="40%"/>
          <p:cNvSpPr>
            <a:spLocks noChangeArrowheads="1"/>
          </p:cNvSpPr>
          <p:nvPr/>
        </p:nvSpPr>
        <p:spPr bwMode="auto">
          <a:xfrm>
            <a:off x="6248400" y="3154363"/>
            <a:ext cx="2286000" cy="457200"/>
          </a:xfrm>
          <a:prstGeom prst="wedgeRoundRectCallout">
            <a:avLst>
              <a:gd name="adj1" fmla="val -71806"/>
              <a:gd name="adj2" fmla="val -145486"/>
              <a:gd name="adj3" fmla="val 16667"/>
            </a:avLst>
          </a:prstGeom>
          <a:pattFill prst="pct40">
            <a:fgClr>
              <a:srgbClr val="FFCCCC"/>
            </a:fgClr>
            <a:bgClr>
              <a:srgbClr val="FFFFFF"/>
            </a:bgClr>
          </a:pattFill>
          <a:ln w="28575">
            <a:solidFill>
              <a:srgbClr val="00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accent2"/>
                </a:solidFill>
              </a:rPr>
              <a:t>下降沿触发翻转</a:t>
            </a:r>
          </a:p>
        </p:txBody>
      </p:sp>
      <p:sp>
        <p:nvSpPr>
          <p:cNvPr id="152646" name="Rectangle 70"/>
          <p:cNvSpPr>
            <a:spLocks noChangeArrowheads="1"/>
          </p:cNvSpPr>
          <p:nvPr/>
        </p:nvSpPr>
        <p:spPr bwMode="auto">
          <a:xfrm>
            <a:off x="2268538" y="3209925"/>
            <a:ext cx="53340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000099"/>
                </a:solidFill>
              </a:rPr>
              <a:t>0        </a:t>
            </a:r>
          </a:p>
          <a:p>
            <a:pPr algn="ctr" eaLnBrk="1" hangingPunct="1">
              <a:spcBef>
                <a:spcPct val="20000"/>
              </a:spcBef>
            </a:pPr>
            <a:endParaRPr lang="en-US" altLang="zh-CN" sz="2800">
              <a:solidFill>
                <a:srgbClr val="000099"/>
              </a:solidFill>
            </a:endParaRPr>
          </a:p>
          <a:p>
            <a:pPr algn="ctr" eaLnBrk="1" hangingPunct="1">
              <a:spcBef>
                <a:spcPct val="20000"/>
              </a:spcBef>
            </a:pPr>
            <a:r>
              <a:rPr lang="en-US" altLang="zh-CN" sz="2800">
                <a:solidFill>
                  <a:srgbClr val="000099"/>
                </a:solidFill>
              </a:rPr>
              <a:t>0         </a:t>
            </a:r>
            <a:endParaRPr lang="en-US" altLang="zh-CN" sz="2800" baseline="-25000">
              <a:solidFill>
                <a:srgbClr val="000099"/>
              </a:solidFill>
            </a:endParaRPr>
          </a:p>
        </p:txBody>
      </p:sp>
      <p:sp>
        <p:nvSpPr>
          <p:cNvPr id="152647" name="Rectangle 71"/>
          <p:cNvSpPr>
            <a:spLocks noChangeArrowheads="1"/>
          </p:cNvSpPr>
          <p:nvPr/>
        </p:nvSpPr>
        <p:spPr bwMode="auto">
          <a:xfrm>
            <a:off x="3065463" y="3209925"/>
            <a:ext cx="53340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000099"/>
                </a:solidFill>
              </a:rPr>
              <a:t>1        </a:t>
            </a:r>
          </a:p>
          <a:p>
            <a:pPr algn="ctr" eaLnBrk="1" hangingPunct="1">
              <a:spcBef>
                <a:spcPct val="20000"/>
              </a:spcBef>
            </a:pPr>
            <a:endParaRPr lang="en-US" altLang="zh-CN" sz="2800">
              <a:solidFill>
                <a:srgbClr val="000099"/>
              </a:solidFill>
            </a:endParaRPr>
          </a:p>
          <a:p>
            <a:pPr algn="ctr" eaLnBrk="1" hangingPunct="1">
              <a:spcBef>
                <a:spcPct val="20000"/>
              </a:spcBef>
            </a:pPr>
            <a:r>
              <a:rPr lang="en-US" altLang="zh-CN" sz="2800">
                <a:solidFill>
                  <a:srgbClr val="000099"/>
                </a:solidFill>
              </a:rPr>
              <a:t>1         </a:t>
            </a:r>
            <a:endParaRPr lang="en-US" altLang="zh-CN" sz="2800" baseline="-25000">
              <a:solidFill>
                <a:srgbClr val="000099"/>
              </a:solidFill>
            </a:endParaRPr>
          </a:p>
        </p:txBody>
      </p:sp>
      <p:sp>
        <p:nvSpPr>
          <p:cNvPr id="152648" name="Rectangle 72"/>
          <p:cNvSpPr>
            <a:spLocks noChangeArrowheads="1"/>
          </p:cNvSpPr>
          <p:nvPr/>
        </p:nvSpPr>
        <p:spPr bwMode="auto">
          <a:xfrm>
            <a:off x="3827463" y="3230563"/>
            <a:ext cx="53340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000099"/>
                </a:solidFill>
              </a:rPr>
              <a:t>0        </a:t>
            </a:r>
          </a:p>
          <a:p>
            <a:pPr algn="ctr" eaLnBrk="1" hangingPunct="1">
              <a:spcBef>
                <a:spcPct val="20000"/>
              </a:spcBef>
            </a:pPr>
            <a:endParaRPr lang="en-US" altLang="zh-CN" sz="2800">
              <a:solidFill>
                <a:srgbClr val="000099"/>
              </a:solidFill>
            </a:endParaRPr>
          </a:p>
          <a:p>
            <a:pPr algn="ctr" eaLnBrk="1" hangingPunct="1">
              <a:spcBef>
                <a:spcPct val="20000"/>
              </a:spcBef>
            </a:pPr>
            <a:r>
              <a:rPr lang="en-US" altLang="zh-CN" sz="2800">
                <a:solidFill>
                  <a:srgbClr val="000099"/>
                </a:solidFill>
              </a:rPr>
              <a:t>1         </a:t>
            </a:r>
            <a:endParaRPr lang="en-US" altLang="zh-CN" sz="2800" baseline="-25000">
              <a:solidFill>
                <a:srgbClr val="000099"/>
              </a:solidFill>
            </a:endParaRPr>
          </a:p>
        </p:txBody>
      </p:sp>
      <p:sp>
        <p:nvSpPr>
          <p:cNvPr id="152649" name="Rectangle 73"/>
          <p:cNvSpPr>
            <a:spLocks noChangeArrowheads="1"/>
          </p:cNvSpPr>
          <p:nvPr/>
        </p:nvSpPr>
        <p:spPr bwMode="auto">
          <a:xfrm>
            <a:off x="4572000" y="3230563"/>
            <a:ext cx="53340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000099"/>
                </a:solidFill>
              </a:rPr>
              <a:t>1        </a:t>
            </a:r>
          </a:p>
          <a:p>
            <a:pPr algn="ctr" eaLnBrk="1" hangingPunct="1">
              <a:spcBef>
                <a:spcPct val="20000"/>
              </a:spcBef>
            </a:pPr>
            <a:endParaRPr lang="en-US" altLang="zh-CN" sz="2800">
              <a:solidFill>
                <a:srgbClr val="000099"/>
              </a:solidFill>
            </a:endParaRPr>
          </a:p>
          <a:p>
            <a:pPr algn="ctr" eaLnBrk="1" hangingPunct="1">
              <a:spcBef>
                <a:spcPct val="20000"/>
              </a:spcBef>
            </a:pPr>
            <a:r>
              <a:rPr lang="en-US" altLang="zh-CN" sz="2800">
                <a:solidFill>
                  <a:srgbClr val="000099"/>
                </a:solidFill>
              </a:rPr>
              <a:t>0         </a:t>
            </a:r>
            <a:endParaRPr lang="en-US" altLang="zh-CN" sz="2800" baseline="-25000">
              <a:solidFill>
                <a:srgbClr val="000099"/>
              </a:solidFill>
            </a:endParaRPr>
          </a:p>
        </p:txBody>
      </p:sp>
      <p:sp>
        <p:nvSpPr>
          <p:cNvPr id="152650" name="Rectangle 74"/>
          <p:cNvSpPr>
            <a:spLocks noChangeArrowheads="1"/>
          </p:cNvSpPr>
          <p:nvPr/>
        </p:nvSpPr>
        <p:spPr bwMode="auto">
          <a:xfrm>
            <a:off x="5351463" y="3230563"/>
            <a:ext cx="53340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800">
                <a:solidFill>
                  <a:srgbClr val="000099"/>
                </a:solidFill>
              </a:rPr>
              <a:t>1        </a:t>
            </a:r>
          </a:p>
          <a:p>
            <a:pPr algn="ctr" eaLnBrk="1" hangingPunct="1">
              <a:spcBef>
                <a:spcPct val="20000"/>
              </a:spcBef>
            </a:pPr>
            <a:endParaRPr lang="en-US" altLang="zh-CN" sz="2800">
              <a:solidFill>
                <a:srgbClr val="000099"/>
              </a:solidFill>
            </a:endParaRPr>
          </a:p>
          <a:p>
            <a:pPr algn="ctr" eaLnBrk="1" hangingPunct="1">
              <a:spcBef>
                <a:spcPct val="20000"/>
              </a:spcBef>
            </a:pPr>
            <a:r>
              <a:rPr lang="en-US" altLang="zh-CN" sz="2800">
                <a:solidFill>
                  <a:srgbClr val="000099"/>
                </a:solidFill>
              </a:rPr>
              <a:t>1         </a:t>
            </a:r>
            <a:endParaRPr lang="en-US" altLang="zh-CN" sz="2800" baseline="-25000">
              <a:solidFill>
                <a:srgbClr val="000099"/>
              </a:solidFill>
            </a:endParaRPr>
          </a:p>
        </p:txBody>
      </p:sp>
      <p:sp>
        <p:nvSpPr>
          <p:cNvPr id="152651" name="Text Box 75"/>
          <p:cNvSpPr txBox="1">
            <a:spLocks noChangeArrowheads="1"/>
          </p:cNvSpPr>
          <p:nvPr/>
        </p:nvSpPr>
        <p:spPr bwMode="auto">
          <a:xfrm>
            <a:off x="2681213" y="5133331"/>
            <a:ext cx="803426" cy="461665"/>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保持</a:t>
            </a:r>
          </a:p>
        </p:txBody>
      </p:sp>
      <p:sp>
        <p:nvSpPr>
          <p:cNvPr id="152652" name="Text Box 76"/>
          <p:cNvSpPr txBox="1">
            <a:spLocks noChangeArrowheads="1"/>
          </p:cNvSpPr>
          <p:nvPr/>
        </p:nvSpPr>
        <p:spPr bwMode="auto">
          <a:xfrm>
            <a:off x="3409875" y="5133331"/>
            <a:ext cx="803426" cy="461665"/>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翻转</a:t>
            </a:r>
          </a:p>
        </p:txBody>
      </p:sp>
      <p:sp>
        <p:nvSpPr>
          <p:cNvPr id="152653" name="Text Box 77"/>
          <p:cNvSpPr txBox="1">
            <a:spLocks noChangeArrowheads="1"/>
          </p:cNvSpPr>
          <p:nvPr/>
        </p:nvSpPr>
        <p:spPr bwMode="auto">
          <a:xfrm>
            <a:off x="4281362" y="5133331"/>
            <a:ext cx="649538" cy="461665"/>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置</a:t>
            </a:r>
            <a:r>
              <a:rPr lang="en-US" altLang="zh-CN" sz="2400" b="1">
                <a:solidFill>
                  <a:srgbClr val="000099"/>
                </a:solidFill>
                <a:latin typeface="Times New Roman" panose="02020603050405020304" pitchFamily="18" charset="0"/>
                <a:cs typeface="Times New Roman" panose="02020603050405020304" pitchFamily="18" charset="0"/>
              </a:rPr>
              <a:t>0</a:t>
            </a:r>
          </a:p>
        </p:txBody>
      </p:sp>
      <p:sp>
        <p:nvSpPr>
          <p:cNvPr id="152654" name="Text Box 78"/>
          <p:cNvSpPr txBox="1">
            <a:spLocks noChangeArrowheads="1"/>
          </p:cNvSpPr>
          <p:nvPr/>
        </p:nvSpPr>
        <p:spPr bwMode="auto">
          <a:xfrm>
            <a:off x="5043362" y="5133331"/>
            <a:ext cx="649538" cy="461665"/>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置</a:t>
            </a:r>
            <a:r>
              <a:rPr lang="en-US" altLang="zh-CN" sz="2400" b="1">
                <a:solidFill>
                  <a:srgbClr val="000099"/>
                </a:solidFill>
                <a:latin typeface="Times New Roman" panose="02020603050405020304" pitchFamily="18" charset="0"/>
                <a:cs typeface="Times New Roman" panose="02020603050405020304" pitchFamily="18" charset="0"/>
              </a:rPr>
              <a:t>1</a:t>
            </a:r>
          </a:p>
        </p:txBody>
      </p:sp>
      <p:sp>
        <p:nvSpPr>
          <p:cNvPr id="152655" name="Text Box 79"/>
          <p:cNvSpPr txBox="1">
            <a:spLocks noChangeArrowheads="1"/>
          </p:cNvSpPr>
          <p:nvPr/>
        </p:nvSpPr>
        <p:spPr bwMode="auto">
          <a:xfrm>
            <a:off x="5711750" y="5057131"/>
            <a:ext cx="803426" cy="461665"/>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dirty="0">
                <a:solidFill>
                  <a:srgbClr val="000099"/>
                </a:solidFill>
                <a:latin typeface="Times New Roman" panose="02020603050405020304" pitchFamily="18" charset="0"/>
                <a:cs typeface="Times New Roman" panose="02020603050405020304" pitchFamily="18" charset="0"/>
              </a:rPr>
              <a:t>翻转</a:t>
            </a:r>
          </a:p>
        </p:txBody>
      </p:sp>
      <p:sp>
        <p:nvSpPr>
          <p:cNvPr id="152656" name="Text Box 80"/>
          <p:cNvSpPr txBox="1">
            <a:spLocks noChangeArrowheads="1"/>
          </p:cNvSpPr>
          <p:nvPr/>
        </p:nvSpPr>
        <p:spPr bwMode="auto">
          <a:xfrm>
            <a:off x="1331913" y="1176338"/>
            <a:ext cx="5184775" cy="1031875"/>
          </a:xfrm>
          <a:prstGeom prst="rect">
            <a:avLst/>
          </a:prstGeom>
          <a:gradFill rotWithShape="0">
            <a:gsLst>
              <a:gs pos="0">
                <a:srgbClr val="FFFF66"/>
              </a:gs>
              <a:gs pos="50000">
                <a:schemeClr val="bg1"/>
              </a:gs>
              <a:gs pos="100000">
                <a:srgbClr val="FFFF66"/>
              </a:gs>
            </a:gsLst>
            <a:lin ang="5400000" scaled="1"/>
          </a:gradFill>
          <a:ln w="28575">
            <a:noFill/>
            <a:miter lim="800000"/>
            <a:headEnd/>
            <a:tailEnd/>
          </a:ln>
          <a:effectLst/>
        </p:spPr>
        <p:txBody>
          <a:bodyPr anchor="ctr">
            <a:spAutoFit/>
          </a:bodyPr>
          <a:lstStyle/>
          <a:p>
            <a:pPr>
              <a:lnSpc>
                <a:spcPct val="110000"/>
              </a:lnSpc>
              <a:defRPr/>
            </a:pPr>
            <a:r>
              <a:rPr lang="zh-CN" altLang="en-US" sz="2800" b="1" dirty="0">
                <a:solidFill>
                  <a:srgbClr val="CC0000"/>
                </a:solidFill>
                <a:latin typeface="Times New Roman" panose="02020603050405020304" pitchFamily="18" charset="0"/>
                <a:cs typeface="Times New Roman" panose="02020603050405020304" pitchFamily="18" charset="0"/>
              </a:rPr>
              <a:t>根据 </a:t>
            </a:r>
            <a:r>
              <a:rPr lang="en-US" altLang="zh-CN" sz="2800" b="1" i="1" dirty="0">
                <a:solidFill>
                  <a:srgbClr val="CC0000"/>
                </a:solidFill>
                <a:latin typeface="Times New Roman" panose="02020603050405020304" pitchFamily="18" charset="0"/>
                <a:cs typeface="Times New Roman" panose="02020603050405020304" pitchFamily="18" charset="0"/>
              </a:rPr>
              <a:t>C </a:t>
            </a:r>
            <a:r>
              <a:rPr lang="zh-CN" altLang="en-US" sz="2800" b="1" dirty="0">
                <a:solidFill>
                  <a:srgbClr val="CC0000"/>
                </a:solidFill>
                <a:latin typeface="Times New Roman" panose="02020603050405020304" pitchFamily="18" charset="0"/>
                <a:cs typeface="Times New Roman" panose="02020603050405020304" pitchFamily="18" charset="0"/>
              </a:rPr>
              <a:t>下降沿前 </a:t>
            </a:r>
            <a:r>
              <a:rPr lang="en-US" altLang="zh-CN" sz="2800" b="1" i="1" dirty="0">
                <a:solidFill>
                  <a:srgbClr val="CC0000"/>
                </a:solidFill>
                <a:latin typeface="Times New Roman" panose="02020603050405020304" pitchFamily="18" charset="0"/>
                <a:cs typeface="Times New Roman" panose="02020603050405020304" pitchFamily="18" charset="0"/>
              </a:rPr>
              <a:t>J</a:t>
            </a:r>
            <a:r>
              <a:rPr lang="zh-CN" altLang="en-US" sz="2800" b="1" dirty="0">
                <a:solidFill>
                  <a:srgbClr val="CC0000"/>
                </a:solidFill>
                <a:latin typeface="Times New Roman" panose="02020603050405020304" pitchFamily="18" charset="0"/>
                <a:cs typeface="Times New Roman" panose="02020603050405020304" pitchFamily="18" charset="0"/>
              </a:rPr>
              <a:t>、</a:t>
            </a:r>
            <a:r>
              <a:rPr lang="en-US" altLang="zh-CN" sz="2800" b="1" i="1" dirty="0">
                <a:solidFill>
                  <a:srgbClr val="CC0000"/>
                </a:solidFill>
                <a:latin typeface="Times New Roman" panose="02020603050405020304" pitchFamily="18" charset="0"/>
                <a:cs typeface="Times New Roman" panose="02020603050405020304" pitchFamily="18" charset="0"/>
              </a:rPr>
              <a:t>K </a:t>
            </a:r>
            <a:r>
              <a:rPr lang="zh-CN" altLang="en-US" sz="2800" b="1" dirty="0">
                <a:solidFill>
                  <a:srgbClr val="CC0000"/>
                </a:solidFill>
                <a:latin typeface="Times New Roman" panose="02020603050405020304" pitchFamily="18" charset="0"/>
                <a:cs typeface="Times New Roman" panose="02020603050405020304" pitchFamily="18" charset="0"/>
              </a:rPr>
              <a:t>的状态，</a:t>
            </a:r>
          </a:p>
          <a:p>
            <a:pPr>
              <a:lnSpc>
                <a:spcPct val="110000"/>
              </a:lnSpc>
              <a:defRPr/>
            </a:pPr>
            <a:r>
              <a:rPr lang="zh-CN" altLang="en-US" sz="2800" b="1" dirty="0">
                <a:solidFill>
                  <a:srgbClr val="CC0000"/>
                </a:solidFill>
                <a:latin typeface="Times New Roman" panose="02020603050405020304" pitchFamily="18" charset="0"/>
                <a:cs typeface="Times New Roman" panose="02020603050405020304" pitchFamily="18" charset="0"/>
              </a:rPr>
              <a:t>确定下降沿后 </a:t>
            </a:r>
            <a:r>
              <a:rPr lang="en-US" altLang="zh-CN" sz="2800" b="1" i="1" dirty="0">
                <a:solidFill>
                  <a:srgbClr val="CC0000"/>
                </a:solidFill>
                <a:latin typeface="Times New Roman" panose="02020603050405020304" pitchFamily="18" charset="0"/>
                <a:cs typeface="Times New Roman" panose="02020603050405020304" pitchFamily="18" charset="0"/>
              </a:rPr>
              <a:t>Q </a:t>
            </a:r>
            <a:r>
              <a:rPr lang="zh-CN" altLang="en-US" sz="2800" b="1" dirty="0">
                <a:solidFill>
                  <a:srgbClr val="CC0000"/>
                </a:solidFill>
                <a:latin typeface="Times New Roman" panose="02020603050405020304" pitchFamily="18" charset="0"/>
                <a:cs typeface="Times New Roman" panose="02020603050405020304" pitchFamily="18" charset="0"/>
              </a:rPr>
              <a:t>的状态</a:t>
            </a:r>
          </a:p>
        </p:txBody>
      </p:sp>
      <p:grpSp>
        <p:nvGrpSpPr>
          <p:cNvPr id="12" name="Group 81"/>
          <p:cNvGrpSpPr>
            <a:grpSpLocks/>
          </p:cNvGrpSpPr>
          <p:nvPr/>
        </p:nvGrpSpPr>
        <p:grpSpPr bwMode="auto">
          <a:xfrm>
            <a:off x="5732463" y="5135563"/>
            <a:ext cx="762000" cy="457200"/>
            <a:chOff x="2208" y="2736"/>
            <a:chExt cx="480" cy="288"/>
          </a:xfrm>
        </p:grpSpPr>
        <p:sp>
          <p:nvSpPr>
            <p:cNvPr id="50217" name="Line 82"/>
            <p:cNvSpPr>
              <a:spLocks noChangeShapeType="1"/>
            </p:cNvSpPr>
            <p:nvPr/>
          </p:nvSpPr>
          <p:spPr bwMode="auto">
            <a:xfrm flipV="1">
              <a:off x="2208" y="2736"/>
              <a:ext cx="0" cy="2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50218" name="Line 83"/>
            <p:cNvSpPr>
              <a:spLocks noChangeShapeType="1"/>
            </p:cNvSpPr>
            <p:nvPr/>
          </p:nvSpPr>
          <p:spPr bwMode="auto">
            <a:xfrm>
              <a:off x="2208" y="3024"/>
              <a:ext cx="48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37541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656"/>
                                        </p:tgtEl>
                                        <p:attrNameLst>
                                          <p:attrName>style.visibility</p:attrName>
                                        </p:attrNameLst>
                                      </p:cBhvr>
                                      <p:to>
                                        <p:strVal val="visible"/>
                                      </p:to>
                                    </p:set>
                                    <p:animEffect transition="in" filter="wipe(left)">
                                      <p:cBhvr>
                                        <p:cTn id="7" dur="500"/>
                                        <p:tgtEl>
                                          <p:spTgt spid="152656"/>
                                        </p:tgtEl>
                                      </p:cBhvr>
                                    </p:animEffect>
                                  </p:childTnLst>
                                  <p:subTnLst>
                                    <p:audio>
                                      <p:cMediaNode>
                                        <p:cTn display="0" masterRel="sameClick">
                                          <p:stCondLst>
                                            <p:cond evt="begin" delay="0">
                                              <p:tn val="5"/>
                                            </p:cond>
                                          </p:stCondLst>
                                          <p:endCondLst>
                                            <p:cond evt="onStopAudio" delay="0">
                                              <p:tgtEl>
                                                <p:sldTgt/>
                                              </p:tgtEl>
                                            </p:cond>
                                          </p:endCondLst>
                                        </p:cTn>
                                        <p:tgtEl>
                                          <p:sndTgt r:embed="rId3" name="感叹时奏幻想空间.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4" name="最大化时奏乐.wav"/>
                                        </p:tgtEl>
                                      </p:cMediaNode>
                                    </p:audio>
                                  </p:subTnLst>
                                </p:cTn>
                              </p:par>
                            </p:childTnLst>
                          </p:cTn>
                        </p:par>
                        <p:par>
                          <p:cTn id="13" fill="hold" nodeType="afterGroup">
                            <p:stCondLst>
                              <p:cond delay="500"/>
                            </p:stCondLst>
                            <p:childTnLst>
                              <p:par>
                                <p:cTn id="14" presetID="18" presetClass="entr" presetSubtype="9" fill="hold" grpId="0" nodeType="afterEffect">
                                  <p:stCondLst>
                                    <p:cond delay="0"/>
                                  </p:stCondLst>
                                  <p:childTnLst>
                                    <p:set>
                                      <p:cBhvr>
                                        <p:cTn id="15" dur="1" fill="hold">
                                          <p:stCondLst>
                                            <p:cond delay="0"/>
                                          </p:stCondLst>
                                        </p:cTn>
                                        <p:tgtEl>
                                          <p:spTgt spid="152645"/>
                                        </p:tgtEl>
                                        <p:attrNameLst>
                                          <p:attrName>style.visibility</p:attrName>
                                        </p:attrNameLst>
                                      </p:cBhvr>
                                      <p:to>
                                        <p:strVal val="visible"/>
                                      </p:to>
                                    </p:set>
                                    <p:animEffect transition="in" filter="strips(upLeft)">
                                      <p:cBhvr>
                                        <p:cTn id="16" dur="500"/>
                                        <p:tgtEl>
                                          <p:spTgt spid="1526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2646"/>
                                        </p:tgtEl>
                                        <p:attrNameLst>
                                          <p:attrName>style.visibility</p:attrName>
                                        </p:attrNameLst>
                                      </p:cBhvr>
                                      <p:to>
                                        <p:strVal val="visible"/>
                                      </p:to>
                                    </p:set>
                                    <p:animEffect transition="in" filter="blinds(horizontal)">
                                      <p:cBhvr>
                                        <p:cTn id="21" dur="500"/>
                                        <p:tgtEl>
                                          <p:spTgt spid="1526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2651"/>
                                        </p:tgtEl>
                                        <p:attrNameLst>
                                          <p:attrName>style.visibility</p:attrName>
                                        </p:attrNameLst>
                                      </p:cBhvr>
                                      <p:to>
                                        <p:strVal val="visible"/>
                                      </p:to>
                                    </p:set>
                                    <p:animEffect transition="in" filter="wipe(left)">
                                      <p:cBhvr>
                                        <p:cTn id="26" dur="500"/>
                                        <p:tgtEl>
                                          <p:spTgt spid="152651"/>
                                        </p:tgtEl>
                                      </p:cBhvr>
                                    </p:animEffect>
                                  </p:childTnLst>
                                  <p:subTnLst>
                                    <p:audio>
                                      <p:cMediaNode>
                                        <p:cTn display="0" masterRel="sameClick">
                                          <p:stCondLst>
                                            <p:cond evt="begin" delay="0">
                                              <p:tn val="24"/>
                                            </p:cond>
                                          </p:stCondLst>
                                          <p:endCondLst>
                                            <p:cond evt="onStopAudio" delay="0">
                                              <p:tgtEl>
                                                <p:sldTgt/>
                                              </p:tgtEl>
                                            </p:cond>
                                          </p:endCondLst>
                                        </p:cTn>
                                        <p:tgtEl>
                                          <p:sndTgt r:embed="rId3" name="感叹时奏幻想空间.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2595"/>
                                        </p:tgtEl>
                                        <p:attrNameLst>
                                          <p:attrName>style.visibility</p:attrName>
                                        </p:attrNameLst>
                                      </p:cBhvr>
                                      <p:to>
                                        <p:strVal val="visible"/>
                                      </p:to>
                                    </p:set>
                                    <p:animEffect transition="in" filter="wipe(left)">
                                      <p:cBhvr>
                                        <p:cTn id="31" dur="500"/>
                                        <p:tgtEl>
                                          <p:spTgt spid="152595"/>
                                        </p:tgtEl>
                                      </p:cBhvr>
                                    </p:animEffect>
                                  </p:childTnLst>
                                  <p:subTnLst>
                                    <p:audio>
                                      <p:cMediaNode>
                                        <p:cTn display="0" masterRel="sameClick">
                                          <p:stCondLst>
                                            <p:cond evt="begin" delay="0">
                                              <p:tn val="29"/>
                                            </p:cond>
                                          </p:stCondLst>
                                          <p:endCondLst>
                                            <p:cond evt="onStopAudio" delay="0">
                                              <p:tgtEl>
                                                <p:sldTgt/>
                                              </p:tgtEl>
                                            </p:cond>
                                          </p:endCondLst>
                                        </p:cTn>
                                        <p:tgtEl>
                                          <p:sndTgt r:embed="rId5" name="感叹时奏乐.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2647"/>
                                        </p:tgtEl>
                                        <p:attrNameLst>
                                          <p:attrName>style.visibility</p:attrName>
                                        </p:attrNameLst>
                                      </p:cBhvr>
                                      <p:to>
                                        <p:strVal val="visible"/>
                                      </p:to>
                                    </p:set>
                                    <p:animEffect transition="in" filter="blinds(horizontal)">
                                      <p:cBhvr>
                                        <p:cTn id="36" dur="500"/>
                                        <p:tgtEl>
                                          <p:spTgt spid="15264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2652"/>
                                        </p:tgtEl>
                                        <p:attrNameLst>
                                          <p:attrName>style.visibility</p:attrName>
                                        </p:attrNameLst>
                                      </p:cBhvr>
                                      <p:to>
                                        <p:strVal val="visible"/>
                                      </p:to>
                                    </p:set>
                                    <p:animEffect transition="in" filter="wipe(left)">
                                      <p:cBhvr>
                                        <p:cTn id="41" dur="500"/>
                                        <p:tgtEl>
                                          <p:spTgt spid="152652"/>
                                        </p:tgtEl>
                                      </p:cBhvr>
                                    </p:animEffect>
                                  </p:childTnLst>
                                  <p:subTnLst>
                                    <p:audio>
                                      <p:cMediaNode>
                                        <p:cTn display="0" masterRel="sameClick">
                                          <p:stCondLst>
                                            <p:cond evt="begin" delay="0">
                                              <p:tn val="39"/>
                                            </p:cond>
                                          </p:stCondLst>
                                          <p:endCondLst>
                                            <p:cond evt="onStopAudio" delay="0">
                                              <p:tgtEl>
                                                <p:sldTgt/>
                                              </p:tgtEl>
                                            </p:cond>
                                          </p:endCondLst>
                                        </p:cTn>
                                        <p:tgtEl>
                                          <p:sndTgt r:embed="rId3" name="感叹时奏幻想空间.wav"/>
                                        </p:tgtEl>
                                      </p:cMediaNode>
                                    </p:audio>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subTnLst>
                                    <p:audio>
                                      <p:cMediaNode>
                                        <p:cTn display="0" masterRel="sameClick">
                                          <p:stCondLst>
                                            <p:cond evt="begin" delay="0">
                                              <p:tn val="44"/>
                                            </p:cond>
                                          </p:stCondLst>
                                          <p:endCondLst>
                                            <p:cond evt="onStopAudio" delay="0">
                                              <p:tgtEl>
                                                <p:sldTgt/>
                                              </p:tgtEl>
                                            </p:cond>
                                          </p:endCondLst>
                                        </p:cTn>
                                        <p:tgtEl>
                                          <p:sndTgt r:embed="rId5" name="感叹时奏乐.wav"/>
                                        </p:tgtEl>
                                      </p:cMediaNode>
                                    </p:audio>
                                  </p:sub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52648"/>
                                        </p:tgtEl>
                                        <p:attrNameLst>
                                          <p:attrName>style.visibility</p:attrName>
                                        </p:attrNameLst>
                                      </p:cBhvr>
                                      <p:to>
                                        <p:strVal val="visible"/>
                                      </p:to>
                                    </p:set>
                                    <p:animEffect transition="in" filter="blinds(horizontal)">
                                      <p:cBhvr>
                                        <p:cTn id="51" dur="500"/>
                                        <p:tgtEl>
                                          <p:spTgt spid="15264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2653"/>
                                        </p:tgtEl>
                                        <p:attrNameLst>
                                          <p:attrName>style.visibility</p:attrName>
                                        </p:attrNameLst>
                                      </p:cBhvr>
                                      <p:to>
                                        <p:strVal val="visible"/>
                                      </p:to>
                                    </p:set>
                                    <p:animEffect transition="in" filter="wipe(left)">
                                      <p:cBhvr>
                                        <p:cTn id="56" dur="500"/>
                                        <p:tgtEl>
                                          <p:spTgt spid="152653"/>
                                        </p:tgtEl>
                                      </p:cBhvr>
                                    </p:animEffect>
                                  </p:childTnLst>
                                  <p:subTnLst>
                                    <p:audio>
                                      <p:cMediaNode>
                                        <p:cTn display="0" masterRel="sameClick">
                                          <p:stCondLst>
                                            <p:cond evt="begin" delay="0">
                                              <p:tn val="54"/>
                                            </p:cond>
                                          </p:stCondLst>
                                          <p:endCondLst>
                                            <p:cond evt="onStopAudio" delay="0">
                                              <p:tgtEl>
                                                <p:sldTgt/>
                                              </p:tgtEl>
                                            </p:cond>
                                          </p:endCondLst>
                                        </p:cTn>
                                        <p:tgtEl>
                                          <p:sndTgt r:embed="rId3" name="感叹时奏幻想空间.wav"/>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subTnLst>
                                    <p:audio>
                                      <p:cMediaNode>
                                        <p:cTn display="0" masterRel="sameClick">
                                          <p:stCondLst>
                                            <p:cond evt="begin" delay="0">
                                              <p:tn val="59"/>
                                            </p:cond>
                                          </p:stCondLst>
                                          <p:endCondLst>
                                            <p:cond evt="onStopAudio" delay="0">
                                              <p:tgtEl>
                                                <p:sldTgt/>
                                              </p:tgtEl>
                                            </p:cond>
                                          </p:endCondLst>
                                        </p:cTn>
                                        <p:tgtEl>
                                          <p:sndTgt r:embed="rId5" name="感叹时奏乐.wav"/>
                                        </p:tgtEl>
                                      </p:cMediaNode>
                                    </p:audio>
                                  </p:sub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52649"/>
                                        </p:tgtEl>
                                        <p:attrNameLst>
                                          <p:attrName>style.visibility</p:attrName>
                                        </p:attrNameLst>
                                      </p:cBhvr>
                                      <p:to>
                                        <p:strVal val="visible"/>
                                      </p:to>
                                    </p:set>
                                    <p:animEffect transition="in" filter="blinds(horizontal)">
                                      <p:cBhvr>
                                        <p:cTn id="66" dur="500"/>
                                        <p:tgtEl>
                                          <p:spTgt spid="15264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2654"/>
                                        </p:tgtEl>
                                        <p:attrNameLst>
                                          <p:attrName>style.visibility</p:attrName>
                                        </p:attrNameLst>
                                      </p:cBhvr>
                                      <p:to>
                                        <p:strVal val="visible"/>
                                      </p:to>
                                    </p:set>
                                    <p:animEffect transition="in" filter="wipe(left)">
                                      <p:cBhvr>
                                        <p:cTn id="71" dur="500"/>
                                        <p:tgtEl>
                                          <p:spTgt spid="152654"/>
                                        </p:tgtEl>
                                      </p:cBhvr>
                                    </p:animEffect>
                                  </p:childTnLst>
                                  <p:subTnLst>
                                    <p:audio>
                                      <p:cMediaNode>
                                        <p:cTn display="0" masterRel="sameClick">
                                          <p:stCondLst>
                                            <p:cond evt="begin" delay="0">
                                              <p:tn val="69"/>
                                            </p:cond>
                                          </p:stCondLst>
                                          <p:endCondLst>
                                            <p:cond evt="onStopAudio" delay="0">
                                              <p:tgtEl>
                                                <p:sldTgt/>
                                              </p:tgtEl>
                                            </p:cond>
                                          </p:endCondLst>
                                        </p:cTn>
                                        <p:tgtEl>
                                          <p:sndTgt r:embed="rId3" name="感叹时奏幻想空间.wav"/>
                                        </p:tgtEl>
                                      </p:cMediaNode>
                                    </p:audio>
                                  </p:sub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subTnLst>
                                    <p:audio>
                                      <p:cMediaNode>
                                        <p:cTn display="0" masterRel="sameClick">
                                          <p:stCondLst>
                                            <p:cond evt="begin" delay="0">
                                              <p:tn val="74"/>
                                            </p:cond>
                                          </p:stCondLst>
                                          <p:endCondLst>
                                            <p:cond evt="onStopAudio" delay="0">
                                              <p:tgtEl>
                                                <p:sldTgt/>
                                              </p:tgtEl>
                                            </p:cond>
                                          </p:endCondLst>
                                        </p:cTn>
                                        <p:tgtEl>
                                          <p:sndTgt r:embed="rId5" name="感叹时奏乐.wav"/>
                                        </p:tgtEl>
                                      </p:cMediaNode>
                                    </p:audio>
                                  </p:sub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52650"/>
                                        </p:tgtEl>
                                        <p:attrNameLst>
                                          <p:attrName>style.visibility</p:attrName>
                                        </p:attrNameLst>
                                      </p:cBhvr>
                                      <p:to>
                                        <p:strVal val="visible"/>
                                      </p:to>
                                    </p:set>
                                    <p:animEffect transition="in" filter="blinds(horizontal)">
                                      <p:cBhvr>
                                        <p:cTn id="81" dur="500"/>
                                        <p:tgtEl>
                                          <p:spTgt spid="15265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52655"/>
                                        </p:tgtEl>
                                        <p:attrNameLst>
                                          <p:attrName>style.visibility</p:attrName>
                                        </p:attrNameLst>
                                      </p:cBhvr>
                                      <p:to>
                                        <p:strVal val="visible"/>
                                      </p:to>
                                    </p:set>
                                    <p:animEffect transition="in" filter="wipe(left)">
                                      <p:cBhvr>
                                        <p:cTn id="86" dur="500"/>
                                        <p:tgtEl>
                                          <p:spTgt spid="152655"/>
                                        </p:tgtEl>
                                      </p:cBhvr>
                                    </p:animEffect>
                                  </p:childTnLst>
                                  <p:subTnLst>
                                    <p:audio>
                                      <p:cMediaNode>
                                        <p:cTn display="0" masterRel="sameClick">
                                          <p:stCondLst>
                                            <p:cond evt="begin" delay="0">
                                              <p:tn val="84"/>
                                            </p:cond>
                                          </p:stCondLst>
                                          <p:endCondLst>
                                            <p:cond evt="onStopAudio" delay="0">
                                              <p:tgtEl>
                                                <p:sldTgt/>
                                              </p:tgtEl>
                                            </p:cond>
                                          </p:endCondLst>
                                        </p:cTn>
                                        <p:tgtEl>
                                          <p:sndTgt r:embed="rId3" name="感叹时奏幻想空间.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subTnLst>
                                    <p:audio>
                                      <p:cMediaNode>
                                        <p:cTn display="0" masterRel="sameClick">
                                          <p:stCondLst>
                                            <p:cond evt="begin" delay="0">
                                              <p:tn val="89"/>
                                            </p:cond>
                                          </p:stCondLst>
                                          <p:endCondLst>
                                            <p:cond evt="onStopAudio" delay="0">
                                              <p:tgtEl>
                                                <p:sldTgt/>
                                              </p:tgtEl>
                                            </p:cond>
                                          </p:endCondLst>
                                        </p:cTn>
                                        <p:tgtEl>
                                          <p:sndTgt r:embed="rId5" name="感叹时奏乐.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95" grpId="0" animBg="1"/>
      <p:bldP spid="152645" grpId="0" animBg="1" autoUpdateAnimBg="0"/>
      <p:bldP spid="152646" grpId="0" autoUpdateAnimBg="0"/>
      <p:bldP spid="152647" grpId="0" autoUpdateAnimBg="0"/>
      <p:bldP spid="152648" grpId="0" autoUpdateAnimBg="0"/>
      <p:bldP spid="152649" grpId="0" autoUpdateAnimBg="0"/>
      <p:bldP spid="152650" grpId="0" autoUpdateAnimBg="0"/>
      <p:bldP spid="152651" grpId="0" autoUpdateAnimBg="0"/>
      <p:bldP spid="152652" grpId="0" autoUpdateAnimBg="0"/>
      <p:bldP spid="152653" grpId="0" autoUpdateAnimBg="0"/>
      <p:bldP spid="152654" grpId="0" autoUpdateAnimBg="0"/>
      <p:bldP spid="152655" grpId="0" autoUpdateAnimBg="0"/>
      <p:bldP spid="15265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97" name="Rectangle 73"/>
          <p:cNvSpPr>
            <a:spLocks noChangeArrowheads="1"/>
          </p:cNvSpPr>
          <p:nvPr/>
        </p:nvSpPr>
        <p:spPr bwMode="auto">
          <a:xfrm>
            <a:off x="872481" y="662900"/>
            <a:ext cx="3733800" cy="533400"/>
          </a:xfrm>
          <a:prstGeom prst="rect">
            <a:avLst/>
          </a:prstGeom>
          <a:noFill/>
          <a:ln w="9525">
            <a:noFill/>
            <a:miter lim="800000"/>
            <a:headEnd/>
            <a:tailEnd/>
          </a:ln>
          <a:effectLst/>
        </p:spPr>
        <p:txBody>
          <a:bodyPr anchor="ctr"/>
          <a:lstStyle/>
          <a:p>
            <a:pPr>
              <a:defRPr/>
            </a:pPr>
            <a:r>
              <a:rPr lang="en-US" altLang="zh-CN" sz="2800" b="1">
                <a:solidFill>
                  <a:srgbClr val="000099"/>
                </a:solidFill>
                <a:latin typeface="Times New Roman" panose="02020603050405020304" pitchFamily="18" charset="0"/>
                <a:cs typeface="Times New Roman" panose="02020603050405020304" pitchFamily="18" charset="0"/>
              </a:rPr>
              <a:t>74LS112</a:t>
            </a:r>
            <a:r>
              <a:rPr lang="zh-CN" altLang="en-US" sz="2800" b="1">
                <a:solidFill>
                  <a:srgbClr val="000099"/>
                </a:solidFill>
                <a:latin typeface="Times New Roman" panose="02020603050405020304" pitchFamily="18" charset="0"/>
                <a:cs typeface="Times New Roman" panose="02020603050405020304" pitchFamily="18" charset="0"/>
              </a:rPr>
              <a:t>双</a:t>
            </a:r>
            <a:r>
              <a:rPr lang="en-US" altLang="zh-CN" sz="2800" b="1" i="1">
                <a:solidFill>
                  <a:srgbClr val="000099"/>
                </a:solidFill>
                <a:latin typeface="Times New Roman" panose="02020603050405020304" pitchFamily="18" charset="0"/>
                <a:cs typeface="Times New Roman" panose="02020603050405020304" pitchFamily="18" charset="0"/>
              </a:rPr>
              <a:t>JK</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154727" name="Rectangle 103"/>
          <p:cNvSpPr>
            <a:spLocks noChangeArrowheads="1"/>
          </p:cNvSpPr>
          <p:nvPr/>
        </p:nvSpPr>
        <p:spPr bwMode="auto">
          <a:xfrm>
            <a:off x="872481" y="4593550"/>
            <a:ext cx="3200400" cy="946150"/>
          </a:xfrm>
          <a:prstGeom prst="rect">
            <a:avLst/>
          </a:prstGeom>
          <a:noFill/>
          <a:ln w="9525">
            <a:noFill/>
            <a:miter lim="800000"/>
            <a:headEnd/>
            <a:tailEnd/>
          </a:ln>
        </p:spPr>
        <p:txBody>
          <a:bodyPr anchor="ctr">
            <a:spAutoFit/>
          </a:bodyPr>
          <a:lstStyle/>
          <a:p>
            <a:pPr>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每个芯片内有两个独立的</a:t>
            </a:r>
            <a:r>
              <a:rPr lang="en-US" altLang="zh-CN" sz="2800" b="1" i="1">
                <a:solidFill>
                  <a:schemeClr val="accent2"/>
                </a:solidFill>
                <a:latin typeface="Times New Roman" panose="02020603050405020304" pitchFamily="18" charset="0"/>
                <a:cs typeface="Times New Roman" panose="02020603050405020304" pitchFamily="18" charset="0"/>
              </a:rPr>
              <a:t>JK</a:t>
            </a:r>
            <a:r>
              <a:rPr lang="zh-CN" altLang="en-US" sz="2800" b="1">
                <a:solidFill>
                  <a:schemeClr val="accent2"/>
                </a:solidFill>
                <a:latin typeface="Times New Roman" panose="02020603050405020304" pitchFamily="18" charset="0"/>
                <a:cs typeface="Times New Roman" panose="02020603050405020304" pitchFamily="18" charset="0"/>
              </a:rPr>
              <a:t>触发器</a:t>
            </a:r>
            <a:endParaRPr lang="zh-CN" altLang="en-US" sz="2800" b="1">
              <a:solidFill>
                <a:srgbClr val="FF3300"/>
              </a:solidFill>
              <a:latin typeface="Times New Roman" panose="02020603050405020304" pitchFamily="18" charset="0"/>
              <a:cs typeface="Times New Roman" panose="02020603050405020304" pitchFamily="18" charset="0"/>
            </a:endParaRPr>
          </a:p>
        </p:txBody>
      </p:sp>
      <p:sp>
        <p:nvSpPr>
          <p:cNvPr id="154729" name="Rectangle 105"/>
          <p:cNvSpPr>
            <a:spLocks noChangeArrowheads="1"/>
          </p:cNvSpPr>
          <p:nvPr/>
        </p:nvSpPr>
        <p:spPr bwMode="auto">
          <a:xfrm>
            <a:off x="5063481" y="4598312"/>
            <a:ext cx="3352800" cy="1800225"/>
          </a:xfrm>
          <a:prstGeom prst="rect">
            <a:avLst/>
          </a:prstGeom>
          <a:noFill/>
          <a:ln w="9525">
            <a:noFill/>
            <a:miter lim="800000"/>
            <a:headEnd/>
            <a:tailEnd/>
          </a:ln>
        </p:spPr>
        <p:txBody>
          <a:bodyPr anchor="ctr">
            <a:spAutoFit/>
          </a:bodyPr>
          <a:lstStyle/>
          <a:p>
            <a:pPr>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每个</a:t>
            </a:r>
            <a:r>
              <a:rPr lang="en-US" altLang="zh-CN" sz="2800" b="1" i="1">
                <a:solidFill>
                  <a:schemeClr val="accent2"/>
                </a:solidFill>
                <a:latin typeface="Times New Roman" panose="02020603050405020304" pitchFamily="18" charset="0"/>
                <a:cs typeface="Times New Roman" panose="02020603050405020304" pitchFamily="18" charset="0"/>
              </a:rPr>
              <a:t>JK</a:t>
            </a: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有各自的置 </a:t>
            </a:r>
            <a:r>
              <a:rPr lang="en-US" altLang="zh-CN" sz="2800" b="1">
                <a:solidFill>
                  <a:schemeClr val="accent2"/>
                </a:solidFill>
                <a:latin typeface="Times New Roman" panose="02020603050405020304" pitchFamily="18" charset="0"/>
                <a:cs typeface="Times New Roman" panose="02020603050405020304" pitchFamily="18" charset="0"/>
              </a:rPr>
              <a:t>0 </a:t>
            </a:r>
            <a:r>
              <a:rPr lang="zh-CN" altLang="en-US" sz="2800" b="1">
                <a:solidFill>
                  <a:schemeClr val="accent2"/>
                </a:solidFill>
                <a:latin typeface="Times New Roman" panose="02020603050405020304" pitchFamily="18" charset="0"/>
                <a:cs typeface="Times New Roman" panose="02020603050405020304" pitchFamily="18" charset="0"/>
              </a:rPr>
              <a:t>端</a:t>
            </a:r>
            <a:r>
              <a:rPr lang="en-US" altLang="zh-CN" sz="2800" b="1">
                <a:solidFill>
                  <a:schemeClr val="accent2"/>
                </a:solidFill>
                <a:latin typeface="Times New Roman" panose="02020603050405020304" pitchFamily="18" charset="0"/>
                <a:cs typeface="Times New Roman" panose="02020603050405020304" pitchFamily="18" charset="0"/>
              </a:rPr>
              <a:t>(</a:t>
            </a:r>
            <a:r>
              <a:rPr lang="zh-CN" altLang="en-US" sz="2800" b="1">
                <a:solidFill>
                  <a:schemeClr val="accent2"/>
                </a:solidFill>
                <a:latin typeface="Times New Roman" panose="02020603050405020304" pitchFamily="18" charset="0"/>
                <a:cs typeface="Times New Roman" panose="02020603050405020304" pitchFamily="18" charset="0"/>
              </a:rPr>
              <a:t>清零端</a:t>
            </a:r>
            <a:r>
              <a:rPr lang="en-US" altLang="zh-CN" sz="2800" b="1">
                <a:solidFill>
                  <a:schemeClr val="accent2"/>
                </a:solidFill>
                <a:latin typeface="Times New Roman" panose="02020603050405020304" pitchFamily="18" charset="0"/>
                <a:cs typeface="Times New Roman" panose="02020603050405020304" pitchFamily="18" charset="0"/>
              </a:rPr>
              <a:t>)</a:t>
            </a:r>
            <a:r>
              <a:rPr lang="zh-CN" altLang="en-US" sz="2800" b="1">
                <a:solidFill>
                  <a:schemeClr val="accent2"/>
                </a:solidFill>
                <a:latin typeface="Times New Roman" panose="02020603050405020304" pitchFamily="18" charset="0"/>
                <a:cs typeface="Times New Roman" panose="02020603050405020304" pitchFamily="18" charset="0"/>
              </a:rPr>
              <a:t>和置 </a:t>
            </a:r>
            <a:r>
              <a:rPr lang="en-US" altLang="zh-CN" sz="2800" b="1">
                <a:solidFill>
                  <a:schemeClr val="accent2"/>
                </a:solidFill>
                <a:latin typeface="Times New Roman" panose="02020603050405020304" pitchFamily="18" charset="0"/>
                <a:cs typeface="Times New Roman" panose="02020603050405020304" pitchFamily="18" charset="0"/>
              </a:rPr>
              <a:t>1 </a:t>
            </a:r>
            <a:r>
              <a:rPr lang="zh-CN" altLang="en-US" sz="2800" b="1">
                <a:solidFill>
                  <a:schemeClr val="accent2"/>
                </a:solidFill>
                <a:latin typeface="Times New Roman" panose="02020603050405020304" pitchFamily="18" charset="0"/>
                <a:cs typeface="Times New Roman" panose="02020603050405020304" pitchFamily="18" charset="0"/>
              </a:rPr>
              <a:t>端 </a:t>
            </a:r>
            <a:r>
              <a:rPr lang="en-US" altLang="zh-CN" sz="2800" b="1">
                <a:solidFill>
                  <a:schemeClr val="accent2"/>
                </a:solidFill>
                <a:latin typeface="Times New Roman" panose="02020603050405020304" pitchFamily="18" charset="0"/>
                <a:cs typeface="Times New Roman" panose="02020603050405020304" pitchFamily="18" charset="0"/>
              </a:rPr>
              <a:t>(</a:t>
            </a:r>
            <a:r>
              <a:rPr lang="zh-CN" altLang="en-US" sz="2800" b="1">
                <a:solidFill>
                  <a:schemeClr val="accent2"/>
                </a:solidFill>
                <a:latin typeface="Times New Roman" panose="02020603050405020304" pitchFamily="18" charset="0"/>
                <a:cs typeface="Times New Roman" panose="02020603050405020304" pitchFamily="18" charset="0"/>
              </a:rPr>
              <a:t>预置端</a:t>
            </a:r>
            <a:r>
              <a:rPr lang="en-US" altLang="zh-CN" sz="2800" b="1">
                <a:solidFill>
                  <a:schemeClr val="accent2"/>
                </a:solidFill>
                <a:latin typeface="Times New Roman" panose="02020603050405020304" pitchFamily="18" charset="0"/>
                <a:cs typeface="Times New Roman" panose="02020603050405020304" pitchFamily="18" charset="0"/>
              </a:rPr>
              <a:t>) ,  </a:t>
            </a:r>
            <a:r>
              <a:rPr lang="zh-CN" altLang="en-US" sz="2800" b="1">
                <a:solidFill>
                  <a:srgbClr val="FF3300"/>
                </a:solidFill>
                <a:latin typeface="Times New Roman" panose="02020603050405020304" pitchFamily="18" charset="0"/>
                <a:cs typeface="Times New Roman" panose="02020603050405020304" pitchFamily="18" charset="0"/>
              </a:rPr>
              <a:t>低电平有效。</a:t>
            </a:r>
          </a:p>
        </p:txBody>
      </p:sp>
      <p:grpSp>
        <p:nvGrpSpPr>
          <p:cNvPr id="2" name="Group 142"/>
          <p:cNvGrpSpPr>
            <a:grpSpLocks/>
          </p:cNvGrpSpPr>
          <p:nvPr/>
        </p:nvGrpSpPr>
        <p:grpSpPr bwMode="auto">
          <a:xfrm>
            <a:off x="872481" y="5507950"/>
            <a:ext cx="3581400" cy="946150"/>
            <a:chOff x="561" y="3327"/>
            <a:chExt cx="2256" cy="596"/>
          </a:xfrm>
        </p:grpSpPr>
        <p:sp>
          <p:nvSpPr>
            <p:cNvPr id="9256" name="Rectangle 104"/>
            <p:cNvSpPr>
              <a:spLocks noChangeArrowheads="1"/>
            </p:cNvSpPr>
            <p:nvPr/>
          </p:nvSpPr>
          <p:spPr bwMode="auto">
            <a:xfrm>
              <a:off x="561" y="3327"/>
              <a:ext cx="2256" cy="596"/>
            </a:xfrm>
            <a:prstGeom prst="rect">
              <a:avLst/>
            </a:prstGeom>
            <a:noFill/>
            <a:ln w="9525">
              <a:noFill/>
              <a:miter lim="800000"/>
              <a:headEnd/>
              <a:tailEnd/>
            </a:ln>
          </p:spPr>
          <p:txBody>
            <a:bodyPr anchor="ctr">
              <a:spAutoFit/>
            </a:bodyPr>
            <a:lstStyle/>
            <a:p>
              <a:pPr>
                <a:defRPr/>
              </a:pPr>
              <a:r>
                <a:rPr lang="en-US" altLang="zh-CN" sz="2800" b="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cs typeface="Times New Roman" panose="02020603050405020304" pitchFamily="18" charset="0"/>
                </a:rPr>
                <a:t>CP</a:t>
              </a:r>
              <a:r>
                <a:rPr lang="zh-CN" altLang="en-US" sz="2800" b="1">
                  <a:solidFill>
                    <a:srgbClr val="FF3300"/>
                  </a:solidFill>
                  <a:latin typeface="Times New Roman" panose="02020603050405020304" pitchFamily="18" charset="0"/>
                  <a:cs typeface="Times New Roman" panose="02020603050405020304" pitchFamily="18" charset="0"/>
                </a:rPr>
                <a:t>下降沿</a:t>
              </a:r>
              <a:r>
                <a:rPr lang="en-US" altLang="zh-CN" sz="2800" b="1">
                  <a:solidFill>
                    <a:srgbClr val="FF3300"/>
                  </a:solidFill>
                  <a:latin typeface="Times New Roman" panose="02020603050405020304" pitchFamily="18" charset="0"/>
                  <a:cs typeface="Times New Roman" panose="02020603050405020304" pitchFamily="18" charset="0"/>
                </a:rPr>
                <a:t>(     )</a:t>
              </a:r>
            </a:p>
            <a:p>
              <a:pPr>
                <a:defRPr/>
              </a:pPr>
              <a:r>
                <a:rPr lang="zh-CN" altLang="en-US" sz="2800" b="1">
                  <a:solidFill>
                    <a:srgbClr val="FF3300"/>
                  </a:solidFill>
                  <a:latin typeface="Times New Roman" panose="02020603050405020304" pitchFamily="18" charset="0"/>
                  <a:cs typeface="Times New Roman" panose="02020603050405020304" pitchFamily="18" charset="0"/>
                </a:rPr>
                <a:t>触发器翻转</a:t>
              </a:r>
            </a:p>
          </p:txBody>
        </p:sp>
        <p:grpSp>
          <p:nvGrpSpPr>
            <p:cNvPr id="51209" name="Group 106"/>
            <p:cNvGrpSpPr>
              <a:grpSpLocks/>
            </p:cNvGrpSpPr>
            <p:nvPr/>
          </p:nvGrpSpPr>
          <p:grpSpPr bwMode="auto">
            <a:xfrm>
              <a:off x="1970" y="3423"/>
              <a:ext cx="247" cy="192"/>
              <a:chOff x="2592" y="3648"/>
              <a:chExt cx="384" cy="240"/>
            </a:xfrm>
          </p:grpSpPr>
          <p:sp>
            <p:nvSpPr>
              <p:cNvPr id="9258" name="Line 107"/>
              <p:cNvSpPr>
                <a:spLocks noChangeShapeType="1"/>
              </p:cNvSpPr>
              <p:nvPr/>
            </p:nvSpPr>
            <p:spPr bwMode="auto">
              <a:xfrm>
                <a:off x="2592" y="3648"/>
                <a:ext cx="193" cy="0"/>
              </a:xfrm>
              <a:prstGeom prst="line">
                <a:avLst/>
              </a:prstGeom>
              <a:noFill/>
              <a:ln w="28575">
                <a:solidFill>
                  <a:schemeClr val="accent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9259" name="Line 108"/>
              <p:cNvSpPr>
                <a:spLocks noChangeShapeType="1"/>
              </p:cNvSpPr>
              <p:nvPr/>
            </p:nvSpPr>
            <p:spPr bwMode="auto">
              <a:xfrm>
                <a:off x="2785" y="3648"/>
                <a:ext cx="0" cy="193"/>
              </a:xfrm>
              <a:prstGeom prst="line">
                <a:avLst/>
              </a:prstGeom>
              <a:noFill/>
              <a:ln w="28575">
                <a:solidFill>
                  <a:schemeClr val="accent2"/>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9260" name="Line 109"/>
              <p:cNvSpPr>
                <a:spLocks noChangeShapeType="1"/>
              </p:cNvSpPr>
              <p:nvPr/>
            </p:nvSpPr>
            <p:spPr bwMode="auto">
              <a:xfrm>
                <a:off x="2785" y="3888"/>
                <a:ext cx="191" cy="0"/>
              </a:xfrm>
              <a:prstGeom prst="line">
                <a:avLst/>
              </a:prstGeom>
              <a:noFill/>
              <a:ln w="28575">
                <a:solidFill>
                  <a:schemeClr val="accent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9261" name="Line 110"/>
              <p:cNvSpPr>
                <a:spLocks noChangeShapeType="1"/>
              </p:cNvSpPr>
              <p:nvPr/>
            </p:nvSpPr>
            <p:spPr bwMode="auto">
              <a:xfrm>
                <a:off x="2785" y="3744"/>
                <a:ext cx="0" cy="144"/>
              </a:xfrm>
              <a:prstGeom prst="line">
                <a:avLst/>
              </a:prstGeom>
              <a:noFill/>
              <a:ln w="28575">
                <a:solidFill>
                  <a:schemeClr val="accent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pic>
        <p:nvPicPr>
          <p:cNvPr id="73" name="Picture 72" descr="C:\Users\Administrator\Desktop\图片2.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31" y="1207412"/>
            <a:ext cx="42672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3" descr="C:\Users\Administrator\Desktop\图片3.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6356" y="821650"/>
            <a:ext cx="3133725"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023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697"/>
                                        </p:tgtEl>
                                        <p:attrNameLst>
                                          <p:attrName>style.visibility</p:attrName>
                                        </p:attrNameLst>
                                      </p:cBhvr>
                                      <p:to>
                                        <p:strVal val="visible"/>
                                      </p:to>
                                    </p:set>
                                    <p:animEffect transition="in" filter="wipe(left)">
                                      <p:cBhvr>
                                        <p:cTn id="7" dur="500"/>
                                        <p:tgtEl>
                                          <p:spTgt spid="1546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4727"/>
                                        </p:tgtEl>
                                        <p:attrNameLst>
                                          <p:attrName>style.visibility</p:attrName>
                                        </p:attrNameLst>
                                      </p:cBhvr>
                                      <p:to>
                                        <p:strVal val="visible"/>
                                      </p:to>
                                    </p:set>
                                    <p:animEffect transition="in" filter="wipe(left)">
                                      <p:cBhvr>
                                        <p:cTn id="17" dur="500"/>
                                        <p:tgtEl>
                                          <p:spTgt spid="1547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4729"/>
                                        </p:tgtEl>
                                        <p:attrNameLst>
                                          <p:attrName>style.visibility</p:attrName>
                                        </p:attrNameLst>
                                      </p:cBhvr>
                                      <p:to>
                                        <p:strVal val="visible"/>
                                      </p:to>
                                    </p:set>
                                    <p:animEffect transition="in" filter="wipe(left)">
                                      <p:cBhvr>
                                        <p:cTn id="27" dur="500"/>
                                        <p:tgtEl>
                                          <p:spTgt spid="154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97" grpId="0" autoUpdateAnimBg="0"/>
      <p:bldP spid="154727" grpId="0"/>
      <p:bldP spid="1547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8" descr="图片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1011" y="2422321"/>
            <a:ext cx="435292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78" name="Picture 106" descr="图片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9161" y="545896"/>
            <a:ext cx="478631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Rectangle 2" descr="40%"/>
          <p:cNvSpPr>
            <a:spLocks noChangeArrowheads="1"/>
          </p:cNvSpPr>
          <p:nvPr/>
        </p:nvSpPr>
        <p:spPr bwMode="auto">
          <a:xfrm>
            <a:off x="725786" y="1969883"/>
            <a:ext cx="2405063" cy="519113"/>
          </a:xfrm>
          <a:prstGeom prst="rect">
            <a:avLst/>
          </a:prstGeom>
          <a:pattFill prst="pct40">
            <a:fgClr>
              <a:srgbClr val="FF9999"/>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基本</a:t>
            </a:r>
            <a:r>
              <a:rPr lang="en-US" altLang="zh-CN" sz="2800" i="1">
                <a:solidFill>
                  <a:srgbClr val="FF3300"/>
                </a:solidFill>
                <a:cs typeface="Times New Roman" panose="02020603050405020304" pitchFamily="18" charset="0"/>
              </a:rPr>
              <a:t>RS</a:t>
            </a:r>
            <a:r>
              <a:rPr lang="zh-CN" altLang="en-US" sz="2800">
                <a:solidFill>
                  <a:srgbClr val="FF3300"/>
                </a:solidFill>
                <a:cs typeface="Times New Roman" panose="02020603050405020304" pitchFamily="18" charset="0"/>
              </a:rPr>
              <a:t>触发器</a:t>
            </a:r>
          </a:p>
        </p:txBody>
      </p:sp>
      <p:sp>
        <p:nvSpPr>
          <p:cNvPr id="156675" name="Rectangle 3" descr="40%"/>
          <p:cNvSpPr>
            <a:spLocks noChangeArrowheads="1"/>
          </p:cNvSpPr>
          <p:nvPr/>
        </p:nvSpPr>
        <p:spPr bwMode="auto">
          <a:xfrm>
            <a:off x="1030586" y="4103483"/>
            <a:ext cx="1612900" cy="519113"/>
          </a:xfrm>
          <a:prstGeom prst="rect">
            <a:avLst/>
          </a:prstGeom>
          <a:pattFill prst="pct40">
            <a:fgClr>
              <a:srgbClr val="FF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导引电路</a:t>
            </a:r>
          </a:p>
        </p:txBody>
      </p:sp>
      <p:grpSp>
        <p:nvGrpSpPr>
          <p:cNvPr id="2" name="Group 4"/>
          <p:cNvGrpSpPr>
            <a:grpSpLocks/>
          </p:cNvGrpSpPr>
          <p:nvPr/>
        </p:nvGrpSpPr>
        <p:grpSpPr bwMode="auto">
          <a:xfrm>
            <a:off x="5297786" y="2998583"/>
            <a:ext cx="2438400" cy="2782888"/>
            <a:chOff x="3312" y="1704"/>
            <a:chExt cx="1536" cy="1753"/>
          </a:xfrm>
        </p:grpSpPr>
        <p:grpSp>
          <p:nvGrpSpPr>
            <p:cNvPr id="52244" name="Group 5"/>
            <p:cNvGrpSpPr>
              <a:grpSpLocks/>
            </p:cNvGrpSpPr>
            <p:nvPr/>
          </p:nvGrpSpPr>
          <p:grpSpPr bwMode="auto">
            <a:xfrm>
              <a:off x="4320" y="1728"/>
              <a:ext cx="528" cy="1729"/>
              <a:chOff x="4320" y="1920"/>
              <a:chExt cx="528" cy="1729"/>
            </a:xfrm>
          </p:grpSpPr>
          <p:sp>
            <p:nvSpPr>
              <p:cNvPr id="52252" name="Line 6"/>
              <p:cNvSpPr>
                <a:spLocks noChangeShapeType="1"/>
              </p:cNvSpPr>
              <p:nvPr/>
            </p:nvSpPr>
            <p:spPr bwMode="auto">
              <a:xfrm>
                <a:off x="4320" y="1920"/>
                <a:ext cx="52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53" name="Line 7"/>
              <p:cNvSpPr>
                <a:spLocks noChangeShapeType="1"/>
              </p:cNvSpPr>
              <p:nvPr/>
            </p:nvSpPr>
            <p:spPr bwMode="auto">
              <a:xfrm>
                <a:off x="4848" y="1920"/>
                <a:ext cx="0" cy="1728"/>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54" name="Line 8"/>
              <p:cNvSpPr>
                <a:spLocks noChangeShapeType="1"/>
              </p:cNvSpPr>
              <p:nvPr/>
            </p:nvSpPr>
            <p:spPr bwMode="auto">
              <a:xfrm>
                <a:off x="4512" y="3527"/>
                <a:ext cx="0" cy="12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55" name="Line 9"/>
              <p:cNvSpPr>
                <a:spLocks noChangeShapeType="1"/>
              </p:cNvSpPr>
              <p:nvPr/>
            </p:nvSpPr>
            <p:spPr bwMode="auto">
              <a:xfrm>
                <a:off x="4512" y="3648"/>
                <a:ext cx="33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2245" name="Group 10"/>
            <p:cNvGrpSpPr>
              <a:grpSpLocks/>
            </p:cNvGrpSpPr>
            <p:nvPr/>
          </p:nvGrpSpPr>
          <p:grpSpPr bwMode="auto">
            <a:xfrm>
              <a:off x="3312" y="2736"/>
              <a:ext cx="1008" cy="720"/>
              <a:chOff x="3312" y="2928"/>
              <a:chExt cx="1008" cy="720"/>
            </a:xfrm>
          </p:grpSpPr>
          <p:sp>
            <p:nvSpPr>
              <p:cNvPr id="52248" name="Line 11"/>
              <p:cNvSpPr>
                <a:spLocks noChangeShapeType="1"/>
              </p:cNvSpPr>
              <p:nvPr/>
            </p:nvSpPr>
            <p:spPr bwMode="auto">
              <a:xfrm>
                <a:off x="3936" y="2928"/>
                <a:ext cx="384"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49" name="Line 12"/>
              <p:cNvSpPr>
                <a:spLocks noChangeShapeType="1"/>
              </p:cNvSpPr>
              <p:nvPr/>
            </p:nvSpPr>
            <p:spPr bwMode="auto">
              <a:xfrm flipH="1">
                <a:off x="3504" y="2928"/>
                <a:ext cx="432" cy="72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50" name="Line 13"/>
              <p:cNvSpPr>
                <a:spLocks noChangeShapeType="1"/>
              </p:cNvSpPr>
              <p:nvPr/>
            </p:nvSpPr>
            <p:spPr bwMode="auto">
              <a:xfrm>
                <a:off x="3312" y="3648"/>
                <a:ext cx="192"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51" name="Line 14"/>
              <p:cNvSpPr>
                <a:spLocks noChangeShapeType="1"/>
              </p:cNvSpPr>
              <p:nvPr/>
            </p:nvSpPr>
            <p:spPr bwMode="auto">
              <a:xfrm>
                <a:off x="3312" y="3529"/>
                <a:ext cx="0" cy="11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52246" name="Oval 15"/>
            <p:cNvSpPr>
              <a:spLocks noChangeArrowheads="1"/>
            </p:cNvSpPr>
            <p:nvPr/>
          </p:nvSpPr>
          <p:spPr bwMode="auto">
            <a:xfrm>
              <a:off x="4298" y="2711"/>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2247" name="Oval 16"/>
            <p:cNvSpPr>
              <a:spLocks noChangeArrowheads="1"/>
            </p:cNvSpPr>
            <p:nvPr/>
          </p:nvSpPr>
          <p:spPr bwMode="auto">
            <a:xfrm>
              <a:off x="4307" y="1704"/>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5" name="Group 17"/>
          <p:cNvGrpSpPr>
            <a:grpSpLocks/>
          </p:cNvGrpSpPr>
          <p:nvPr/>
        </p:nvGrpSpPr>
        <p:grpSpPr bwMode="auto">
          <a:xfrm>
            <a:off x="4154786" y="2995408"/>
            <a:ext cx="2514600" cy="2786063"/>
            <a:chOff x="2592" y="1702"/>
            <a:chExt cx="1584" cy="1755"/>
          </a:xfrm>
        </p:grpSpPr>
        <p:grpSp>
          <p:nvGrpSpPr>
            <p:cNvPr id="52235" name="Group 18"/>
            <p:cNvGrpSpPr>
              <a:grpSpLocks/>
            </p:cNvGrpSpPr>
            <p:nvPr/>
          </p:nvGrpSpPr>
          <p:grpSpPr bwMode="auto">
            <a:xfrm>
              <a:off x="2592" y="1728"/>
              <a:ext cx="1584" cy="1729"/>
              <a:chOff x="2592" y="1920"/>
              <a:chExt cx="1584" cy="1729"/>
            </a:xfrm>
          </p:grpSpPr>
          <p:sp>
            <p:nvSpPr>
              <p:cNvPr id="52237" name="Line 19"/>
              <p:cNvSpPr>
                <a:spLocks noChangeShapeType="1"/>
              </p:cNvSpPr>
              <p:nvPr/>
            </p:nvSpPr>
            <p:spPr bwMode="auto">
              <a:xfrm>
                <a:off x="2592" y="1920"/>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38" name="Line 20"/>
              <p:cNvSpPr>
                <a:spLocks noChangeShapeType="1"/>
              </p:cNvSpPr>
              <p:nvPr/>
            </p:nvSpPr>
            <p:spPr bwMode="auto">
              <a:xfrm>
                <a:off x="3504" y="1920"/>
                <a:ext cx="528" cy="76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39" name="Line 21"/>
              <p:cNvSpPr>
                <a:spLocks noChangeShapeType="1"/>
              </p:cNvSpPr>
              <p:nvPr/>
            </p:nvSpPr>
            <p:spPr bwMode="auto">
              <a:xfrm>
                <a:off x="4032" y="268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40" name="Line 22"/>
              <p:cNvSpPr>
                <a:spLocks noChangeShapeType="1"/>
              </p:cNvSpPr>
              <p:nvPr/>
            </p:nvSpPr>
            <p:spPr bwMode="auto">
              <a:xfrm flipV="1">
                <a:off x="4176" y="2544"/>
                <a:ext cx="0"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41" name="Line 23"/>
              <p:cNvSpPr>
                <a:spLocks noChangeShapeType="1"/>
              </p:cNvSpPr>
              <p:nvPr/>
            </p:nvSpPr>
            <p:spPr bwMode="auto">
              <a:xfrm>
                <a:off x="2592" y="1920"/>
                <a:ext cx="0" cy="17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42" name="Line 24"/>
              <p:cNvSpPr>
                <a:spLocks noChangeShapeType="1"/>
              </p:cNvSpPr>
              <p:nvPr/>
            </p:nvSpPr>
            <p:spPr bwMode="auto">
              <a:xfrm>
                <a:off x="2592" y="3648"/>
                <a:ext cx="2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243" name="Line 25"/>
              <p:cNvSpPr>
                <a:spLocks noChangeShapeType="1"/>
              </p:cNvSpPr>
              <p:nvPr/>
            </p:nvSpPr>
            <p:spPr bwMode="auto">
              <a:xfrm flipV="1">
                <a:off x="2880" y="3527"/>
                <a:ext cx="0" cy="1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52236" name="Oval 26"/>
            <p:cNvSpPr>
              <a:spLocks noChangeArrowheads="1"/>
            </p:cNvSpPr>
            <p:nvPr/>
          </p:nvSpPr>
          <p:spPr bwMode="auto">
            <a:xfrm>
              <a:off x="3049" y="1702"/>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56774" name="Rectangle 102"/>
          <p:cNvSpPr>
            <a:spLocks noChangeArrowheads="1"/>
          </p:cNvSpPr>
          <p:nvPr/>
        </p:nvSpPr>
        <p:spPr bwMode="auto">
          <a:xfrm>
            <a:off x="457499" y="598283"/>
            <a:ext cx="4419600" cy="533400"/>
          </a:xfrm>
          <a:prstGeom prst="rect">
            <a:avLst/>
          </a:prstGeom>
          <a:noFill/>
          <a:ln w="9525">
            <a:noFill/>
            <a:miter lim="800000"/>
            <a:headEnd/>
            <a:tailEnd/>
          </a:ln>
          <a:effectLst/>
        </p:spPr>
        <p:txBody>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21.1.3  </a:t>
            </a:r>
            <a:r>
              <a:rPr lang="en-US" altLang="zh-CN" sz="2800" b="1" i="1">
                <a:solidFill>
                  <a:srgbClr val="000099"/>
                </a:solidFill>
                <a:latin typeface="Times New Roman" panose="02020603050405020304" pitchFamily="18" charset="0"/>
                <a:cs typeface="Times New Roman" panose="02020603050405020304" pitchFamily="18" charset="0"/>
              </a:rPr>
              <a:t>D</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156775" name="Text Box 103"/>
          <p:cNvSpPr txBox="1">
            <a:spLocks noChangeArrowheads="1"/>
          </p:cNvSpPr>
          <p:nvPr/>
        </p:nvSpPr>
        <p:spPr bwMode="auto">
          <a:xfrm>
            <a:off x="497186" y="1131683"/>
            <a:ext cx="2362200" cy="519113"/>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sp>
        <p:nvSpPr>
          <p:cNvPr id="156776" name="Rectangle 104" descr="40%"/>
          <p:cNvSpPr>
            <a:spLocks noChangeArrowheads="1"/>
          </p:cNvSpPr>
          <p:nvPr/>
        </p:nvSpPr>
        <p:spPr bwMode="auto">
          <a:xfrm>
            <a:off x="3392786" y="3646283"/>
            <a:ext cx="533400" cy="1382713"/>
          </a:xfrm>
          <a:prstGeom prst="rect">
            <a:avLst/>
          </a:prstGeom>
          <a:pattFill prst="pct40">
            <a:fgClr>
              <a:srgbClr val="FFFF00"/>
            </a:fgClr>
            <a:bgClr>
              <a:srgbClr val="FFFFFF"/>
            </a:bgClr>
          </a:pattFill>
          <a:ln w="9525">
            <a:solidFill>
              <a:srgbClr val="FF00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000099"/>
                </a:solidFill>
                <a:cs typeface="Times New Roman" panose="02020603050405020304" pitchFamily="18" charset="0"/>
              </a:rPr>
              <a:t>反馈线</a:t>
            </a:r>
          </a:p>
        </p:txBody>
      </p:sp>
    </p:spTree>
    <p:extLst>
      <p:ext uri="{BB962C8B-B14F-4D97-AF65-F5344CB8AC3E}">
        <p14:creationId xmlns:p14="http://schemas.microsoft.com/office/powerpoint/2010/main" val="2217266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6775"/>
                                        </p:tgtEl>
                                        <p:attrNameLst>
                                          <p:attrName>style.visibility</p:attrName>
                                        </p:attrNameLst>
                                      </p:cBhvr>
                                      <p:to>
                                        <p:strVal val="visible"/>
                                      </p:to>
                                    </p:set>
                                    <p:animEffect transition="in" filter="blinds(vertical)">
                                      <p:cBhvr>
                                        <p:cTn id="7" dur="500"/>
                                        <p:tgtEl>
                                          <p:spTgt spid="1567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56778"/>
                                        </p:tgtEl>
                                        <p:attrNameLst>
                                          <p:attrName>style.visibility</p:attrName>
                                        </p:attrNameLst>
                                      </p:cBhvr>
                                      <p:to>
                                        <p:strVal val="visible"/>
                                      </p:to>
                                    </p:set>
                                    <p:animEffect transition="in" filter="wipe(up)">
                                      <p:cBhvr>
                                        <p:cTn id="12" dur="500"/>
                                        <p:tgtEl>
                                          <p:spTgt spid="1567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6674"/>
                                        </p:tgtEl>
                                        <p:attrNameLst>
                                          <p:attrName>style.visibility</p:attrName>
                                        </p:attrNameLst>
                                      </p:cBhvr>
                                      <p:to>
                                        <p:strVal val="visible"/>
                                      </p:to>
                                    </p:set>
                                    <p:animEffect transition="in" filter="blinds(horizontal)">
                                      <p:cBhvr>
                                        <p:cTn id="17" dur="500"/>
                                        <p:tgtEl>
                                          <p:spTgt spid="1566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56675"/>
                                        </p:tgtEl>
                                        <p:attrNameLst>
                                          <p:attrName>style.visibility</p:attrName>
                                        </p:attrNameLst>
                                      </p:cBhvr>
                                      <p:to>
                                        <p:strVal val="visible"/>
                                      </p:to>
                                    </p:set>
                                    <p:animEffect transition="in" filter="blinds(vertical)">
                                      <p:cBhvr>
                                        <p:cTn id="22" dur="500"/>
                                        <p:tgtEl>
                                          <p:spTgt spid="1566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nodeType="afterGroup">
                            <p:stCondLst>
                              <p:cond delay="500"/>
                            </p:stCondLst>
                            <p:childTnLst>
                              <p:par>
                                <p:cTn id="29" presetID="2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childTnLst>
                          </p:cTn>
                        </p:par>
                        <p:par>
                          <p:cTn id="32" fill="hold" nodeType="afterGroup">
                            <p:stCondLst>
                              <p:cond delay="1000"/>
                            </p:stCondLst>
                            <p:childTnLst>
                              <p:par>
                                <p:cTn id="33" presetID="3" presetClass="entr" presetSubtype="5" fill="hold" grpId="0" nodeType="afterEffect">
                                  <p:stCondLst>
                                    <p:cond delay="0"/>
                                  </p:stCondLst>
                                  <p:childTnLst>
                                    <p:set>
                                      <p:cBhvr>
                                        <p:cTn id="34" dur="1" fill="hold">
                                          <p:stCondLst>
                                            <p:cond delay="0"/>
                                          </p:stCondLst>
                                        </p:cTn>
                                        <p:tgtEl>
                                          <p:spTgt spid="156776"/>
                                        </p:tgtEl>
                                        <p:attrNameLst>
                                          <p:attrName>style.visibility</p:attrName>
                                        </p:attrNameLst>
                                      </p:cBhvr>
                                      <p:to>
                                        <p:strVal val="visible"/>
                                      </p:to>
                                    </p:set>
                                    <p:animEffect transition="in" filter="blinds(vertical)">
                                      <p:cBhvr>
                                        <p:cTn id="35" dur="500"/>
                                        <p:tgtEl>
                                          <p:spTgt spid="156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animBg="1" autoUpdateAnimBg="0"/>
      <p:bldP spid="156675" grpId="0" animBg="1" autoUpdateAnimBg="0"/>
      <p:bldP spid="156775" grpId="0" autoUpdateAnimBg="0"/>
      <p:bldP spid="156776"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153" descr="图片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6591" y="2432358"/>
            <a:ext cx="435292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97" name="Rectangle 77"/>
          <p:cNvSpPr>
            <a:spLocks noChangeArrowheads="1"/>
          </p:cNvSpPr>
          <p:nvPr/>
        </p:nvSpPr>
        <p:spPr bwMode="auto">
          <a:xfrm>
            <a:off x="466253" y="603558"/>
            <a:ext cx="4419600" cy="533400"/>
          </a:xfrm>
          <a:prstGeom prst="rect">
            <a:avLst/>
          </a:prstGeom>
          <a:noFill/>
          <a:ln w="9525">
            <a:noFill/>
            <a:miter lim="800000"/>
            <a:headEnd/>
            <a:tailEnd/>
          </a:ln>
          <a:effectLst/>
        </p:spPr>
        <p:txBody>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21.1.3  </a:t>
            </a:r>
            <a:r>
              <a:rPr lang="en-US" altLang="zh-CN" sz="2800" b="1" i="1">
                <a:solidFill>
                  <a:srgbClr val="000099"/>
                </a:solidFill>
                <a:latin typeface="Times New Roman" panose="02020603050405020304" pitchFamily="18" charset="0"/>
                <a:cs typeface="Times New Roman" panose="02020603050405020304" pitchFamily="18" charset="0"/>
              </a:rPr>
              <a:t>D</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158798" name="Text Box 78"/>
          <p:cNvSpPr txBox="1">
            <a:spLocks noChangeArrowheads="1"/>
          </p:cNvSpPr>
          <p:nvPr/>
        </p:nvSpPr>
        <p:spPr bwMode="auto">
          <a:xfrm>
            <a:off x="466253" y="1136958"/>
            <a:ext cx="2362200" cy="519113"/>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a:t>
            </a:r>
            <a:r>
              <a:rPr lang="zh-CN" altLang="en-US" sz="2800" b="1">
                <a:solidFill>
                  <a:srgbClr val="E60000"/>
                </a:solidFill>
                <a:latin typeface="Times New Roman" panose="02020603050405020304" pitchFamily="18" charset="0"/>
                <a:cs typeface="Times New Roman" panose="02020603050405020304" pitchFamily="18" charset="0"/>
              </a:rPr>
              <a:t>逻辑功能</a:t>
            </a:r>
          </a:p>
        </p:txBody>
      </p:sp>
      <p:grpSp>
        <p:nvGrpSpPr>
          <p:cNvPr id="2" name="Group 79"/>
          <p:cNvGrpSpPr>
            <a:grpSpLocks/>
          </p:cNvGrpSpPr>
          <p:nvPr/>
        </p:nvGrpSpPr>
        <p:grpSpPr bwMode="auto">
          <a:xfrm>
            <a:off x="7857653" y="3803958"/>
            <a:ext cx="533400" cy="457200"/>
            <a:chOff x="4992" y="2880"/>
            <a:chExt cx="336" cy="288"/>
          </a:xfrm>
        </p:grpSpPr>
        <p:sp>
          <p:nvSpPr>
            <p:cNvPr id="9294" name="Line 80"/>
            <p:cNvSpPr>
              <a:spLocks noChangeShapeType="1"/>
            </p:cNvSpPr>
            <p:nvPr/>
          </p:nvSpPr>
          <p:spPr bwMode="auto">
            <a:xfrm>
              <a:off x="4992" y="3120"/>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95" name="Text Box 81"/>
            <p:cNvSpPr txBox="1">
              <a:spLocks noChangeArrowheads="1"/>
            </p:cNvSpPr>
            <p:nvPr/>
          </p:nvSpPr>
          <p:spPr bwMode="auto">
            <a:xfrm>
              <a:off x="5040" y="28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grpSp>
      <p:grpSp>
        <p:nvGrpSpPr>
          <p:cNvPr id="3" name="Group 82"/>
          <p:cNvGrpSpPr>
            <a:grpSpLocks/>
          </p:cNvGrpSpPr>
          <p:nvPr/>
        </p:nvGrpSpPr>
        <p:grpSpPr bwMode="auto">
          <a:xfrm>
            <a:off x="8391053" y="3422958"/>
            <a:ext cx="457200" cy="762000"/>
            <a:chOff x="5328" y="2640"/>
            <a:chExt cx="288" cy="480"/>
          </a:xfrm>
        </p:grpSpPr>
        <p:sp>
          <p:nvSpPr>
            <p:cNvPr id="9290" name="Line 83"/>
            <p:cNvSpPr>
              <a:spLocks noChangeShapeType="1"/>
            </p:cNvSpPr>
            <p:nvPr/>
          </p:nvSpPr>
          <p:spPr bwMode="auto">
            <a:xfrm>
              <a:off x="5328" y="2880"/>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91" name="Line 84"/>
            <p:cNvSpPr>
              <a:spLocks noChangeShapeType="1"/>
            </p:cNvSpPr>
            <p:nvPr/>
          </p:nvSpPr>
          <p:spPr bwMode="auto">
            <a:xfrm flipV="1">
              <a:off x="5328" y="2976"/>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92" name="Line 85"/>
            <p:cNvSpPr>
              <a:spLocks noChangeShapeType="1"/>
            </p:cNvSpPr>
            <p:nvPr/>
          </p:nvSpPr>
          <p:spPr bwMode="auto">
            <a:xfrm flipV="1">
              <a:off x="5328" y="2880"/>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93" name="Text Box 86"/>
            <p:cNvSpPr txBox="1">
              <a:spLocks noChangeArrowheads="1"/>
            </p:cNvSpPr>
            <p:nvPr/>
          </p:nvSpPr>
          <p:spPr bwMode="auto">
            <a:xfrm>
              <a:off x="5376" y="26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1</a:t>
              </a:r>
              <a:endParaRPr lang="en-US" altLang="zh-CN">
                <a:solidFill>
                  <a:srgbClr val="FF3300"/>
                </a:solidFill>
                <a:cs typeface="Times New Roman" panose="02020603050405020304" pitchFamily="18" charset="0"/>
              </a:endParaRPr>
            </a:p>
          </p:txBody>
        </p:sp>
      </p:grpSp>
      <p:sp>
        <p:nvSpPr>
          <p:cNvPr id="158807" name="Text Box 87"/>
          <p:cNvSpPr txBox="1">
            <a:spLocks noChangeArrowheads="1"/>
          </p:cNvSpPr>
          <p:nvPr/>
        </p:nvSpPr>
        <p:spPr bwMode="auto">
          <a:xfrm>
            <a:off x="390053" y="1670358"/>
            <a:ext cx="23622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D</a:t>
            </a:r>
            <a:r>
              <a:rPr lang="en-US" altLang="zh-CN" sz="2800" b="1">
                <a:latin typeface="Times New Roman" panose="02020603050405020304" pitchFamily="18" charset="0"/>
                <a:cs typeface="Times New Roman" panose="02020603050405020304" pitchFamily="18" charset="0"/>
              </a:rPr>
              <a:t> = 0</a:t>
            </a:r>
            <a:endParaRPr lang="en-US" altLang="zh-CN" sz="2800" b="1">
              <a:solidFill>
                <a:srgbClr val="000099"/>
              </a:solidFill>
              <a:latin typeface="Times New Roman" panose="02020603050405020304" pitchFamily="18" charset="0"/>
              <a:cs typeface="Times New Roman" panose="02020603050405020304" pitchFamily="18" charset="0"/>
            </a:endParaRPr>
          </a:p>
        </p:txBody>
      </p:sp>
      <p:grpSp>
        <p:nvGrpSpPr>
          <p:cNvPr id="9225" name="Group 88"/>
          <p:cNvGrpSpPr>
            <a:grpSpLocks/>
          </p:cNvGrpSpPr>
          <p:nvPr/>
        </p:nvGrpSpPr>
        <p:grpSpPr bwMode="auto">
          <a:xfrm>
            <a:off x="4123853" y="3000683"/>
            <a:ext cx="2514600" cy="2786063"/>
            <a:chOff x="2592" y="1702"/>
            <a:chExt cx="1584" cy="1755"/>
          </a:xfrm>
        </p:grpSpPr>
        <p:grpSp>
          <p:nvGrpSpPr>
            <p:cNvPr id="9281" name="Group 89"/>
            <p:cNvGrpSpPr>
              <a:grpSpLocks/>
            </p:cNvGrpSpPr>
            <p:nvPr/>
          </p:nvGrpSpPr>
          <p:grpSpPr bwMode="auto">
            <a:xfrm>
              <a:off x="2592" y="1728"/>
              <a:ext cx="1584" cy="1729"/>
              <a:chOff x="2592" y="1920"/>
              <a:chExt cx="1584" cy="1729"/>
            </a:xfrm>
          </p:grpSpPr>
          <p:sp>
            <p:nvSpPr>
              <p:cNvPr id="9283" name="Line 90"/>
              <p:cNvSpPr>
                <a:spLocks noChangeShapeType="1"/>
              </p:cNvSpPr>
              <p:nvPr/>
            </p:nvSpPr>
            <p:spPr bwMode="auto">
              <a:xfrm>
                <a:off x="2592" y="1920"/>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4" name="Line 91"/>
              <p:cNvSpPr>
                <a:spLocks noChangeShapeType="1"/>
              </p:cNvSpPr>
              <p:nvPr/>
            </p:nvSpPr>
            <p:spPr bwMode="auto">
              <a:xfrm>
                <a:off x="3504" y="1920"/>
                <a:ext cx="528" cy="76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5" name="Line 92"/>
              <p:cNvSpPr>
                <a:spLocks noChangeShapeType="1"/>
              </p:cNvSpPr>
              <p:nvPr/>
            </p:nvSpPr>
            <p:spPr bwMode="auto">
              <a:xfrm>
                <a:off x="4032" y="268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6" name="Line 93"/>
              <p:cNvSpPr>
                <a:spLocks noChangeShapeType="1"/>
              </p:cNvSpPr>
              <p:nvPr/>
            </p:nvSpPr>
            <p:spPr bwMode="auto">
              <a:xfrm flipV="1">
                <a:off x="4176" y="2544"/>
                <a:ext cx="0"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7" name="Line 94"/>
              <p:cNvSpPr>
                <a:spLocks noChangeShapeType="1"/>
              </p:cNvSpPr>
              <p:nvPr/>
            </p:nvSpPr>
            <p:spPr bwMode="auto">
              <a:xfrm>
                <a:off x="2592" y="1920"/>
                <a:ext cx="0" cy="17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8" name="Line 95"/>
              <p:cNvSpPr>
                <a:spLocks noChangeShapeType="1"/>
              </p:cNvSpPr>
              <p:nvPr/>
            </p:nvSpPr>
            <p:spPr bwMode="auto">
              <a:xfrm>
                <a:off x="2592" y="3648"/>
                <a:ext cx="2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89" name="Line 96"/>
              <p:cNvSpPr>
                <a:spLocks noChangeShapeType="1"/>
              </p:cNvSpPr>
              <p:nvPr/>
            </p:nvSpPr>
            <p:spPr bwMode="auto">
              <a:xfrm flipV="1">
                <a:off x="2880" y="3527"/>
                <a:ext cx="0" cy="1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9282" name="Oval 97"/>
            <p:cNvSpPr>
              <a:spLocks noChangeArrowheads="1"/>
            </p:cNvSpPr>
            <p:nvPr/>
          </p:nvSpPr>
          <p:spPr bwMode="auto">
            <a:xfrm>
              <a:off x="3049" y="1702"/>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58818" name="Rectangle 98"/>
          <p:cNvSpPr>
            <a:spLocks noChangeArrowheads="1"/>
          </p:cNvSpPr>
          <p:nvPr/>
        </p:nvSpPr>
        <p:spPr bwMode="auto">
          <a:xfrm>
            <a:off x="6867053" y="448975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grpSp>
        <p:nvGrpSpPr>
          <p:cNvPr id="6" name="Group 99"/>
          <p:cNvGrpSpPr>
            <a:grpSpLocks/>
          </p:cNvGrpSpPr>
          <p:nvPr/>
        </p:nvGrpSpPr>
        <p:grpSpPr bwMode="auto">
          <a:xfrm>
            <a:off x="326554" y="2813357"/>
            <a:ext cx="2698750" cy="1146175"/>
            <a:chOff x="200" y="1584"/>
            <a:chExt cx="1700" cy="722"/>
          </a:xfrm>
        </p:grpSpPr>
        <p:sp>
          <p:nvSpPr>
            <p:cNvPr id="158820" name="Rectangle 100"/>
            <p:cNvSpPr>
              <a:spLocks noChangeArrowheads="1"/>
            </p:cNvSpPr>
            <p:nvPr/>
          </p:nvSpPr>
          <p:spPr bwMode="auto">
            <a:xfrm>
              <a:off x="200" y="1976"/>
              <a:ext cx="1700" cy="330"/>
            </a:xfrm>
            <a:prstGeom prst="rect">
              <a:avLst/>
            </a:prstGeom>
            <a:solidFill>
              <a:srgbClr val="FFFFCC"/>
            </a:solidFill>
            <a:ln w="28575">
              <a:solidFill>
                <a:srgbClr val="007800"/>
              </a:solidFill>
              <a:miter lim="800000"/>
              <a:headEnd/>
              <a:tailEnd/>
            </a:ln>
            <a:effectLst/>
          </p:spPr>
          <p:txBody>
            <a:bodyPr wrap="none" anchor="ctr">
              <a:spAutoFit/>
            </a:bodyPr>
            <a:lstStyle/>
            <a:p>
              <a:pPr algn="ctr">
                <a:defRPr/>
              </a:pPr>
              <a:r>
                <a:rPr lang="zh-CN" altLang="en-US" sz="2800" b="1">
                  <a:solidFill>
                    <a:srgbClr val="FF3300"/>
                  </a:solidFill>
                  <a:latin typeface="Times New Roman" panose="02020603050405020304" pitchFamily="18" charset="0"/>
                  <a:cs typeface="Times New Roman" panose="02020603050405020304" pitchFamily="18" charset="0"/>
                </a:rPr>
                <a:t>触发器状态不变</a:t>
              </a:r>
              <a:endParaRPr lang="zh-CN" altLang="en-US" b="1">
                <a:solidFill>
                  <a:srgbClr val="FF3300"/>
                </a:solidFill>
                <a:latin typeface="Times New Roman" panose="02020603050405020304" pitchFamily="18" charset="0"/>
                <a:cs typeface="Times New Roman" panose="02020603050405020304" pitchFamily="18" charset="0"/>
              </a:endParaRPr>
            </a:p>
          </p:txBody>
        </p:sp>
        <p:sp>
          <p:nvSpPr>
            <p:cNvPr id="9280" name="AutoShape 101"/>
            <p:cNvSpPr>
              <a:spLocks noChangeArrowheads="1"/>
            </p:cNvSpPr>
            <p:nvPr/>
          </p:nvSpPr>
          <p:spPr bwMode="auto">
            <a:xfrm>
              <a:off x="912" y="1584"/>
              <a:ext cx="240" cy="336"/>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58822" name="Rectangle 102"/>
          <p:cNvSpPr>
            <a:spLocks noChangeArrowheads="1"/>
          </p:cNvSpPr>
          <p:nvPr/>
        </p:nvSpPr>
        <p:spPr bwMode="auto">
          <a:xfrm>
            <a:off x="6638453" y="586135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0</a:t>
            </a:r>
          </a:p>
        </p:txBody>
      </p:sp>
      <p:sp>
        <p:nvSpPr>
          <p:cNvPr id="158823" name="Text Box 103"/>
          <p:cNvSpPr txBox="1">
            <a:spLocks noChangeArrowheads="1"/>
          </p:cNvSpPr>
          <p:nvPr/>
        </p:nvSpPr>
        <p:spPr bwMode="auto">
          <a:xfrm>
            <a:off x="618653" y="2279958"/>
            <a:ext cx="22860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当</a:t>
            </a:r>
            <a:r>
              <a:rPr lang="en-US" altLang="zh-CN" sz="2800" b="1" i="1">
                <a:latin typeface="Times New Roman" panose="02020603050405020304" pitchFamily="18" charset="0"/>
                <a:cs typeface="Times New Roman" panose="02020603050405020304" pitchFamily="18" charset="0"/>
              </a:rPr>
              <a:t>CP </a:t>
            </a:r>
            <a:r>
              <a:rPr lang="en-US" altLang="zh-CN" sz="2800" b="1">
                <a:latin typeface="Times New Roman" panose="02020603050405020304" pitchFamily="18" charset="0"/>
                <a:cs typeface="Times New Roman" panose="02020603050405020304" pitchFamily="18" charset="0"/>
              </a:rPr>
              <a:t>= 0</a:t>
            </a:r>
            <a:r>
              <a:rPr lang="zh-CN" altLang="zh-CN" sz="2800" b="1">
                <a:latin typeface="Times New Roman" panose="02020603050405020304" pitchFamily="18" charset="0"/>
                <a:cs typeface="Times New Roman" panose="02020603050405020304" pitchFamily="18" charset="0"/>
              </a:rPr>
              <a:t>时</a:t>
            </a:r>
            <a:endParaRPr lang="zh-CN" altLang="en-US" sz="2800" b="1">
              <a:solidFill>
                <a:srgbClr val="000099"/>
              </a:solidFill>
              <a:latin typeface="Times New Roman" panose="02020603050405020304" pitchFamily="18" charset="0"/>
              <a:cs typeface="Times New Roman" panose="02020603050405020304" pitchFamily="18" charset="0"/>
            </a:endParaRPr>
          </a:p>
        </p:txBody>
      </p:sp>
      <p:grpSp>
        <p:nvGrpSpPr>
          <p:cNvPr id="7" name="Group 104"/>
          <p:cNvGrpSpPr>
            <a:grpSpLocks/>
          </p:cNvGrpSpPr>
          <p:nvPr/>
        </p:nvGrpSpPr>
        <p:grpSpPr bwMode="auto">
          <a:xfrm>
            <a:off x="4885853" y="2584758"/>
            <a:ext cx="2317750" cy="457200"/>
            <a:chOff x="3072" y="1440"/>
            <a:chExt cx="1460" cy="288"/>
          </a:xfrm>
        </p:grpSpPr>
        <p:sp>
          <p:nvSpPr>
            <p:cNvPr id="9277" name="Rectangle 105"/>
            <p:cNvSpPr>
              <a:spLocks noChangeArrowheads="1"/>
            </p:cNvSpPr>
            <p:nvPr/>
          </p:nvSpPr>
          <p:spPr bwMode="auto">
            <a:xfrm>
              <a:off x="3072"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sp>
          <p:nvSpPr>
            <p:cNvPr id="9278" name="Rectangle 106"/>
            <p:cNvSpPr>
              <a:spLocks noChangeArrowheads="1"/>
            </p:cNvSpPr>
            <p:nvPr/>
          </p:nvSpPr>
          <p:spPr bwMode="auto">
            <a:xfrm>
              <a:off x="4320"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grpSp>
      <p:sp>
        <p:nvSpPr>
          <p:cNvPr id="158827" name="Rectangle 107"/>
          <p:cNvSpPr>
            <a:spLocks noChangeArrowheads="1"/>
          </p:cNvSpPr>
          <p:nvPr/>
        </p:nvSpPr>
        <p:spPr bwMode="auto">
          <a:xfrm>
            <a:off x="4581053" y="418495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0</a:t>
            </a:r>
          </a:p>
        </p:txBody>
      </p:sp>
      <p:sp>
        <p:nvSpPr>
          <p:cNvPr id="158828" name="Text Box 108"/>
          <p:cNvSpPr txBox="1">
            <a:spLocks noChangeArrowheads="1"/>
          </p:cNvSpPr>
          <p:nvPr/>
        </p:nvSpPr>
        <p:spPr bwMode="auto">
          <a:xfrm>
            <a:off x="694853" y="4108758"/>
            <a:ext cx="18288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当</a:t>
            </a:r>
            <a:r>
              <a:rPr lang="en-US" altLang="zh-CN" sz="2800" b="1" i="1">
                <a:latin typeface="Times New Roman" panose="02020603050405020304" pitchFamily="18" charset="0"/>
                <a:cs typeface="Times New Roman" panose="02020603050405020304" pitchFamily="18" charset="0"/>
              </a:rPr>
              <a:t>CP</a:t>
            </a:r>
            <a:r>
              <a:rPr lang="en-US" altLang="zh-CN" sz="2800" b="1">
                <a:latin typeface="Times New Roman" panose="02020603050405020304" pitchFamily="18" charset="0"/>
                <a:cs typeface="Times New Roman" panose="02020603050405020304" pitchFamily="18" charset="0"/>
              </a:rPr>
              <a:t>= 1</a:t>
            </a:r>
            <a:r>
              <a:rPr lang="zh-CN" altLang="zh-CN" sz="2800" b="1">
                <a:latin typeface="Times New Roman" panose="02020603050405020304" pitchFamily="18" charset="0"/>
                <a:cs typeface="Times New Roman" panose="02020603050405020304" pitchFamily="18" charset="0"/>
              </a:rPr>
              <a:t>时</a:t>
            </a:r>
            <a:endParaRPr lang="zh-CN" altLang="en-US" sz="2800" b="1">
              <a:latin typeface="Times New Roman" panose="02020603050405020304" pitchFamily="18" charset="0"/>
              <a:cs typeface="Times New Roman" panose="02020603050405020304" pitchFamily="18" charset="0"/>
            </a:endParaRPr>
          </a:p>
        </p:txBody>
      </p:sp>
      <p:grpSp>
        <p:nvGrpSpPr>
          <p:cNvPr id="8" name="Group 109"/>
          <p:cNvGrpSpPr>
            <a:grpSpLocks/>
          </p:cNvGrpSpPr>
          <p:nvPr/>
        </p:nvGrpSpPr>
        <p:grpSpPr bwMode="auto">
          <a:xfrm>
            <a:off x="5190653" y="4718358"/>
            <a:ext cx="1600200" cy="1143000"/>
            <a:chOff x="3264" y="2784"/>
            <a:chExt cx="1008" cy="720"/>
          </a:xfrm>
        </p:grpSpPr>
        <p:sp>
          <p:nvSpPr>
            <p:cNvPr id="9273" name="Line 110"/>
            <p:cNvSpPr>
              <a:spLocks noChangeShapeType="1"/>
            </p:cNvSpPr>
            <p:nvPr/>
          </p:nvSpPr>
          <p:spPr bwMode="auto">
            <a:xfrm>
              <a:off x="3936" y="2784"/>
              <a:ext cx="336"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74" name="Line 111"/>
            <p:cNvSpPr>
              <a:spLocks noChangeShapeType="1"/>
            </p:cNvSpPr>
            <p:nvPr/>
          </p:nvSpPr>
          <p:spPr bwMode="auto">
            <a:xfrm flipH="1">
              <a:off x="3552" y="2784"/>
              <a:ext cx="384" cy="672"/>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75" name="Line 112"/>
            <p:cNvSpPr>
              <a:spLocks noChangeShapeType="1"/>
            </p:cNvSpPr>
            <p:nvPr/>
          </p:nvSpPr>
          <p:spPr bwMode="auto">
            <a:xfrm flipV="1">
              <a:off x="3264" y="3360"/>
              <a:ext cx="0" cy="144"/>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76" name="Line 113"/>
            <p:cNvSpPr>
              <a:spLocks noChangeShapeType="1"/>
            </p:cNvSpPr>
            <p:nvPr/>
          </p:nvSpPr>
          <p:spPr bwMode="auto">
            <a:xfrm>
              <a:off x="3264" y="3504"/>
              <a:ext cx="240"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114"/>
          <p:cNvGrpSpPr>
            <a:grpSpLocks/>
          </p:cNvGrpSpPr>
          <p:nvPr/>
        </p:nvGrpSpPr>
        <p:grpSpPr bwMode="auto">
          <a:xfrm>
            <a:off x="6867053" y="2584758"/>
            <a:ext cx="336550" cy="457200"/>
            <a:chOff x="4320" y="1440"/>
            <a:chExt cx="212" cy="288"/>
          </a:xfrm>
        </p:grpSpPr>
        <p:graphicFrame>
          <p:nvGraphicFramePr>
            <p:cNvPr id="9218" name="Object 115"/>
            <p:cNvGraphicFramePr>
              <a:graphicFrameLocks noChangeAspect="1"/>
            </p:cNvGraphicFramePr>
            <p:nvPr/>
          </p:nvGraphicFramePr>
          <p:xfrm>
            <a:off x="4368" y="1488"/>
            <a:ext cx="135" cy="168"/>
          </p:xfrm>
          <a:graphic>
            <a:graphicData uri="http://schemas.openxmlformats.org/presentationml/2006/ole">
              <mc:AlternateContent xmlns:mc="http://schemas.openxmlformats.org/markup-compatibility/2006">
                <mc:Choice xmlns:v="urn:schemas-microsoft-com:vml" Requires="v">
                  <p:oleObj spid="_x0000_s9219" name="BMP 图象" r:id="rId5" imgW="276117" imgH="343039" progId="Paint.Picture">
                    <p:embed/>
                  </p:oleObj>
                </mc:Choice>
                <mc:Fallback>
                  <p:oleObj name="BMP 图象" r:id="rId5" imgW="276117" imgH="34303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1488"/>
                          <a:ext cx="135"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72" name="Rectangle 116"/>
            <p:cNvSpPr>
              <a:spLocks noChangeArrowheads="1"/>
            </p:cNvSpPr>
            <p:nvPr/>
          </p:nvSpPr>
          <p:spPr bwMode="auto">
            <a:xfrm>
              <a:off x="4320"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cs typeface="Times New Roman" panose="02020603050405020304" pitchFamily="18" charset="0"/>
                </a:rPr>
                <a:t>0</a:t>
              </a:r>
              <a:endParaRPr lang="en-US" altLang="zh-CN">
                <a:solidFill>
                  <a:srgbClr val="FF3300"/>
                </a:solidFill>
                <a:cs typeface="Times New Roman" panose="02020603050405020304" pitchFamily="18" charset="0"/>
              </a:endParaRPr>
            </a:p>
          </p:txBody>
        </p:sp>
      </p:grpSp>
      <p:sp>
        <p:nvSpPr>
          <p:cNvPr id="158837" name="Rectangle 117"/>
          <p:cNvSpPr>
            <a:spLocks noChangeArrowheads="1"/>
          </p:cNvSpPr>
          <p:nvPr/>
        </p:nvSpPr>
        <p:spPr bwMode="auto">
          <a:xfrm>
            <a:off x="7171853" y="403255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cs typeface="Times New Roman" panose="02020603050405020304" pitchFamily="18" charset="0"/>
              </a:rPr>
              <a:t>1</a:t>
            </a:r>
          </a:p>
        </p:txBody>
      </p:sp>
      <p:grpSp>
        <p:nvGrpSpPr>
          <p:cNvPr id="10" name="Group 118"/>
          <p:cNvGrpSpPr>
            <a:grpSpLocks/>
          </p:cNvGrpSpPr>
          <p:nvPr/>
        </p:nvGrpSpPr>
        <p:grpSpPr bwMode="auto">
          <a:xfrm>
            <a:off x="5114453" y="603558"/>
            <a:ext cx="1784350" cy="457200"/>
            <a:chOff x="3216" y="192"/>
            <a:chExt cx="1124" cy="288"/>
          </a:xfrm>
        </p:grpSpPr>
        <p:sp>
          <p:nvSpPr>
            <p:cNvPr id="9270" name="Rectangle 119"/>
            <p:cNvSpPr>
              <a:spLocks noChangeArrowheads="1"/>
            </p:cNvSpPr>
            <p:nvPr/>
          </p:nvSpPr>
          <p:spPr bwMode="auto">
            <a:xfrm>
              <a:off x="3216" y="1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CC0000"/>
                  </a:solidFill>
                  <a:cs typeface="Times New Roman" panose="02020603050405020304" pitchFamily="18" charset="0"/>
                </a:rPr>
                <a:t>0</a:t>
              </a:r>
            </a:p>
          </p:txBody>
        </p:sp>
        <p:sp>
          <p:nvSpPr>
            <p:cNvPr id="9271" name="Rectangle 120"/>
            <p:cNvSpPr>
              <a:spLocks noChangeArrowheads="1"/>
            </p:cNvSpPr>
            <p:nvPr/>
          </p:nvSpPr>
          <p:spPr bwMode="auto">
            <a:xfrm>
              <a:off x="4128" y="1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CC0000"/>
                  </a:solidFill>
                  <a:cs typeface="Times New Roman" panose="02020603050405020304" pitchFamily="18" charset="0"/>
                </a:rPr>
                <a:t>1</a:t>
              </a:r>
            </a:p>
          </p:txBody>
        </p:sp>
      </p:grpSp>
      <p:grpSp>
        <p:nvGrpSpPr>
          <p:cNvPr id="11" name="Group 121"/>
          <p:cNvGrpSpPr>
            <a:grpSpLocks/>
          </p:cNvGrpSpPr>
          <p:nvPr/>
        </p:nvGrpSpPr>
        <p:grpSpPr bwMode="auto">
          <a:xfrm>
            <a:off x="424979" y="4642157"/>
            <a:ext cx="2346326" cy="1146175"/>
            <a:chOff x="310" y="1584"/>
            <a:chExt cx="1478" cy="722"/>
          </a:xfrm>
        </p:grpSpPr>
        <p:sp>
          <p:nvSpPr>
            <p:cNvPr id="158842" name="Rectangle 122"/>
            <p:cNvSpPr>
              <a:spLocks noChangeArrowheads="1"/>
            </p:cNvSpPr>
            <p:nvPr/>
          </p:nvSpPr>
          <p:spPr bwMode="auto">
            <a:xfrm>
              <a:off x="310" y="1976"/>
              <a:ext cx="1478" cy="330"/>
            </a:xfrm>
            <a:prstGeom prst="rect">
              <a:avLst/>
            </a:prstGeom>
            <a:solidFill>
              <a:srgbClr val="FFFFCC"/>
            </a:solidFill>
            <a:ln w="28575">
              <a:solidFill>
                <a:srgbClr val="007800"/>
              </a:solidFill>
              <a:miter lim="800000"/>
              <a:headEnd/>
              <a:tailEnd/>
            </a:ln>
            <a:effectLst/>
          </p:spPr>
          <p:txBody>
            <a:bodyPr wrap="none" anchor="ctr">
              <a:spAutoFit/>
            </a:bodyPr>
            <a:lstStyle/>
            <a:p>
              <a:pPr algn="ctr">
                <a:defRPr/>
              </a:pPr>
              <a:r>
                <a:rPr lang="zh-CN" altLang="en-US" sz="2800" b="1">
                  <a:solidFill>
                    <a:srgbClr val="FF3300"/>
                  </a:solidFill>
                  <a:latin typeface="Times New Roman" panose="02020603050405020304" pitchFamily="18" charset="0"/>
                  <a:cs typeface="Times New Roman" panose="02020603050405020304" pitchFamily="18" charset="0"/>
                </a:rPr>
                <a:t>触发器置“</a:t>
              </a:r>
              <a:r>
                <a:rPr lang="en-US" altLang="zh-CN" sz="2800" b="1">
                  <a:solidFill>
                    <a:srgbClr val="FF3300"/>
                  </a:solidFill>
                  <a:latin typeface="Times New Roman" panose="02020603050405020304" pitchFamily="18" charset="0"/>
                  <a:cs typeface="Times New Roman" panose="02020603050405020304" pitchFamily="18" charset="0"/>
                </a:rPr>
                <a:t>0”</a:t>
              </a:r>
              <a:endParaRPr lang="en-US" altLang="zh-CN" b="1">
                <a:solidFill>
                  <a:srgbClr val="FF3300"/>
                </a:solidFill>
                <a:latin typeface="Times New Roman" panose="02020603050405020304" pitchFamily="18" charset="0"/>
                <a:cs typeface="Times New Roman" panose="02020603050405020304" pitchFamily="18" charset="0"/>
              </a:endParaRPr>
            </a:p>
          </p:txBody>
        </p:sp>
        <p:sp>
          <p:nvSpPr>
            <p:cNvPr id="9269" name="AutoShape 123"/>
            <p:cNvSpPr>
              <a:spLocks noChangeArrowheads="1"/>
            </p:cNvSpPr>
            <p:nvPr/>
          </p:nvSpPr>
          <p:spPr bwMode="auto">
            <a:xfrm>
              <a:off x="912" y="1584"/>
              <a:ext cx="240" cy="336"/>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9238" name="Group 124"/>
          <p:cNvGrpSpPr>
            <a:grpSpLocks/>
          </p:cNvGrpSpPr>
          <p:nvPr/>
        </p:nvGrpSpPr>
        <p:grpSpPr bwMode="auto">
          <a:xfrm>
            <a:off x="5266853" y="3003858"/>
            <a:ext cx="2438400" cy="2782888"/>
            <a:chOff x="3312" y="1704"/>
            <a:chExt cx="1536" cy="1753"/>
          </a:xfrm>
        </p:grpSpPr>
        <p:grpSp>
          <p:nvGrpSpPr>
            <p:cNvPr id="9256" name="Group 125"/>
            <p:cNvGrpSpPr>
              <a:grpSpLocks/>
            </p:cNvGrpSpPr>
            <p:nvPr/>
          </p:nvGrpSpPr>
          <p:grpSpPr bwMode="auto">
            <a:xfrm>
              <a:off x="4320" y="1728"/>
              <a:ext cx="528" cy="1729"/>
              <a:chOff x="4320" y="1920"/>
              <a:chExt cx="528" cy="1729"/>
            </a:xfrm>
          </p:grpSpPr>
          <p:sp>
            <p:nvSpPr>
              <p:cNvPr id="9264" name="Line 126"/>
              <p:cNvSpPr>
                <a:spLocks noChangeShapeType="1"/>
              </p:cNvSpPr>
              <p:nvPr/>
            </p:nvSpPr>
            <p:spPr bwMode="auto">
              <a:xfrm>
                <a:off x="4320" y="1920"/>
                <a:ext cx="52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5" name="Line 127"/>
              <p:cNvSpPr>
                <a:spLocks noChangeShapeType="1"/>
              </p:cNvSpPr>
              <p:nvPr/>
            </p:nvSpPr>
            <p:spPr bwMode="auto">
              <a:xfrm>
                <a:off x="4848" y="1920"/>
                <a:ext cx="0" cy="1728"/>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6" name="Line 128"/>
              <p:cNvSpPr>
                <a:spLocks noChangeShapeType="1"/>
              </p:cNvSpPr>
              <p:nvPr/>
            </p:nvSpPr>
            <p:spPr bwMode="auto">
              <a:xfrm>
                <a:off x="4512" y="3527"/>
                <a:ext cx="0" cy="12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7" name="Line 129"/>
              <p:cNvSpPr>
                <a:spLocks noChangeShapeType="1"/>
              </p:cNvSpPr>
              <p:nvPr/>
            </p:nvSpPr>
            <p:spPr bwMode="auto">
              <a:xfrm>
                <a:off x="4512" y="3648"/>
                <a:ext cx="33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257" name="Group 130"/>
            <p:cNvGrpSpPr>
              <a:grpSpLocks/>
            </p:cNvGrpSpPr>
            <p:nvPr/>
          </p:nvGrpSpPr>
          <p:grpSpPr bwMode="auto">
            <a:xfrm>
              <a:off x="3312" y="2736"/>
              <a:ext cx="1008" cy="720"/>
              <a:chOff x="3312" y="2928"/>
              <a:chExt cx="1008" cy="720"/>
            </a:xfrm>
          </p:grpSpPr>
          <p:sp>
            <p:nvSpPr>
              <p:cNvPr id="9260" name="Line 131"/>
              <p:cNvSpPr>
                <a:spLocks noChangeShapeType="1"/>
              </p:cNvSpPr>
              <p:nvPr/>
            </p:nvSpPr>
            <p:spPr bwMode="auto">
              <a:xfrm>
                <a:off x="3936" y="2928"/>
                <a:ext cx="384"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1" name="Line 132"/>
              <p:cNvSpPr>
                <a:spLocks noChangeShapeType="1"/>
              </p:cNvSpPr>
              <p:nvPr/>
            </p:nvSpPr>
            <p:spPr bwMode="auto">
              <a:xfrm flipH="1">
                <a:off x="3504" y="2928"/>
                <a:ext cx="432" cy="72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2" name="Line 133"/>
              <p:cNvSpPr>
                <a:spLocks noChangeShapeType="1"/>
              </p:cNvSpPr>
              <p:nvPr/>
            </p:nvSpPr>
            <p:spPr bwMode="auto">
              <a:xfrm>
                <a:off x="3312" y="3648"/>
                <a:ext cx="192"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63" name="Line 134"/>
              <p:cNvSpPr>
                <a:spLocks noChangeShapeType="1"/>
              </p:cNvSpPr>
              <p:nvPr/>
            </p:nvSpPr>
            <p:spPr bwMode="auto">
              <a:xfrm>
                <a:off x="3312" y="3529"/>
                <a:ext cx="0" cy="11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9258" name="Oval 135"/>
            <p:cNvSpPr>
              <a:spLocks noChangeArrowheads="1"/>
            </p:cNvSpPr>
            <p:nvPr/>
          </p:nvSpPr>
          <p:spPr bwMode="auto">
            <a:xfrm>
              <a:off x="4298" y="2711"/>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259" name="Oval 136"/>
            <p:cNvSpPr>
              <a:spLocks noChangeArrowheads="1"/>
            </p:cNvSpPr>
            <p:nvPr/>
          </p:nvSpPr>
          <p:spPr bwMode="auto">
            <a:xfrm>
              <a:off x="4307" y="1704"/>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15" name="Group 137"/>
          <p:cNvGrpSpPr>
            <a:grpSpLocks/>
          </p:cNvGrpSpPr>
          <p:nvPr/>
        </p:nvGrpSpPr>
        <p:grpSpPr bwMode="auto">
          <a:xfrm>
            <a:off x="6943253" y="2965758"/>
            <a:ext cx="838200" cy="2895600"/>
            <a:chOff x="4368" y="1680"/>
            <a:chExt cx="528" cy="1824"/>
          </a:xfrm>
        </p:grpSpPr>
        <p:sp>
          <p:nvSpPr>
            <p:cNvPr id="9252" name="Line 138"/>
            <p:cNvSpPr>
              <a:spLocks noChangeShapeType="1"/>
            </p:cNvSpPr>
            <p:nvPr/>
          </p:nvSpPr>
          <p:spPr bwMode="auto">
            <a:xfrm>
              <a:off x="4368" y="1680"/>
              <a:ext cx="480" cy="0"/>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53" name="Line 139"/>
            <p:cNvSpPr>
              <a:spLocks noChangeShapeType="1"/>
            </p:cNvSpPr>
            <p:nvPr/>
          </p:nvSpPr>
          <p:spPr bwMode="auto">
            <a:xfrm>
              <a:off x="4896" y="1680"/>
              <a:ext cx="0" cy="1776"/>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54" name="Line 140"/>
            <p:cNvSpPr>
              <a:spLocks noChangeShapeType="1"/>
            </p:cNvSpPr>
            <p:nvPr/>
          </p:nvSpPr>
          <p:spPr bwMode="auto">
            <a:xfrm>
              <a:off x="4512" y="3504"/>
              <a:ext cx="384"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55" name="Line 141"/>
            <p:cNvSpPr>
              <a:spLocks noChangeShapeType="1"/>
            </p:cNvSpPr>
            <p:nvPr/>
          </p:nvSpPr>
          <p:spPr bwMode="auto">
            <a:xfrm flipV="1">
              <a:off x="4464" y="3360"/>
              <a:ext cx="0" cy="144"/>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58862" name="AutoShape 142"/>
          <p:cNvSpPr>
            <a:spLocks noChangeArrowheads="1"/>
          </p:cNvSpPr>
          <p:nvPr/>
        </p:nvSpPr>
        <p:spPr bwMode="auto">
          <a:xfrm>
            <a:off x="7857653" y="4794558"/>
            <a:ext cx="914400" cy="457200"/>
          </a:xfrm>
          <a:prstGeom prst="wedgeRoundRectCallout">
            <a:avLst>
              <a:gd name="adj1" fmla="val -117361"/>
              <a:gd name="adj2" fmla="val 102083"/>
              <a:gd name="adj3" fmla="val 16667"/>
            </a:avLst>
          </a:prstGeom>
          <a:solidFill>
            <a:srgbClr val="FFFFCC"/>
          </a:solidFill>
          <a:ln w="28575">
            <a:solidFill>
              <a:srgbClr val="000099"/>
            </a:solidFill>
            <a:miter lim="800000"/>
            <a:headEnd/>
            <a:tailEnd/>
          </a:ln>
          <a:effectLst/>
        </p:spPr>
        <p:txBody>
          <a:bodyPr wrap="none" anchor="ctr"/>
          <a:lstStyle/>
          <a:p>
            <a:pPr algn="ctr">
              <a:defRPr/>
            </a:pPr>
            <a:r>
              <a:rPr lang="zh-CN" altLang="en-US" b="1">
                <a:solidFill>
                  <a:srgbClr val="CC0000"/>
                </a:solidFill>
                <a:latin typeface="Times New Roman" panose="02020603050405020304" pitchFamily="18" charset="0"/>
                <a:cs typeface="Times New Roman" panose="02020603050405020304" pitchFamily="18" charset="0"/>
              </a:rPr>
              <a:t>封锁</a:t>
            </a:r>
          </a:p>
        </p:txBody>
      </p:sp>
      <p:sp>
        <p:nvSpPr>
          <p:cNvPr id="158863" name="Text Box 143"/>
          <p:cNvSpPr txBox="1">
            <a:spLocks noChangeArrowheads="1"/>
          </p:cNvSpPr>
          <p:nvPr/>
        </p:nvSpPr>
        <p:spPr bwMode="auto">
          <a:xfrm>
            <a:off x="313853" y="5937558"/>
            <a:ext cx="59436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在</a:t>
            </a:r>
            <a:r>
              <a:rPr lang="en-US" altLang="zh-CN" sz="2800" b="1" i="1">
                <a:latin typeface="Times New Roman" panose="02020603050405020304" pitchFamily="18" charset="0"/>
                <a:cs typeface="Times New Roman" panose="02020603050405020304" pitchFamily="18" charset="0"/>
              </a:rPr>
              <a:t>CP</a:t>
            </a:r>
            <a:r>
              <a:rPr lang="en-US" altLang="zh-CN" sz="2800" b="1">
                <a:latin typeface="Times New Roman" panose="02020603050405020304" pitchFamily="18" charset="0"/>
                <a:cs typeface="Times New Roman" panose="02020603050405020304" pitchFamily="18" charset="0"/>
              </a:rPr>
              <a:t>= 1</a:t>
            </a:r>
            <a:r>
              <a:rPr lang="zh-CN" altLang="en-US" sz="2800" b="1">
                <a:latin typeface="Times New Roman" panose="02020603050405020304" pitchFamily="18" charset="0"/>
                <a:cs typeface="Times New Roman" panose="02020603050405020304" pitchFamily="18" charset="0"/>
              </a:rPr>
              <a:t>期间</a:t>
            </a:r>
            <a:r>
              <a:rPr lang="zh-CN" altLang="zh-CN" sz="2800" b="1">
                <a:latin typeface="Times New Roman" panose="02020603050405020304" pitchFamily="18" charset="0"/>
                <a:cs typeface="Times New Roman" panose="02020603050405020304" pitchFamily="18" charset="0"/>
              </a:rPr>
              <a:t>，</a:t>
            </a:r>
            <a:r>
              <a:rPr lang="zh-CN" altLang="en-US" sz="2800" b="1">
                <a:solidFill>
                  <a:srgbClr val="FF3300"/>
                </a:solidFill>
                <a:latin typeface="Times New Roman" panose="02020603050405020304" pitchFamily="18" charset="0"/>
                <a:cs typeface="Times New Roman" panose="02020603050405020304" pitchFamily="18" charset="0"/>
              </a:rPr>
              <a:t>触发器保持“</a:t>
            </a:r>
            <a:r>
              <a:rPr lang="en-US" altLang="zh-CN" sz="2800" b="1">
                <a:solidFill>
                  <a:srgbClr val="FF3300"/>
                </a:solidFill>
                <a:latin typeface="Times New Roman" panose="02020603050405020304" pitchFamily="18" charset="0"/>
                <a:cs typeface="Times New Roman" panose="02020603050405020304" pitchFamily="18" charset="0"/>
              </a:rPr>
              <a:t>0”</a:t>
            </a:r>
            <a:r>
              <a:rPr lang="zh-CN" altLang="en-US" sz="2800" b="1">
                <a:solidFill>
                  <a:srgbClr val="FF3300"/>
                </a:solidFill>
                <a:latin typeface="Times New Roman" panose="02020603050405020304" pitchFamily="18" charset="0"/>
                <a:cs typeface="Times New Roman" panose="02020603050405020304" pitchFamily="18" charset="0"/>
              </a:rPr>
              <a:t>不变</a:t>
            </a:r>
          </a:p>
        </p:txBody>
      </p:sp>
      <p:grpSp>
        <p:nvGrpSpPr>
          <p:cNvPr id="16" name="Group 144"/>
          <p:cNvGrpSpPr>
            <a:grpSpLocks/>
          </p:cNvGrpSpPr>
          <p:nvPr/>
        </p:nvGrpSpPr>
        <p:grpSpPr bwMode="auto">
          <a:xfrm>
            <a:off x="4047653" y="2965758"/>
            <a:ext cx="2438400" cy="2895600"/>
            <a:chOff x="2544" y="1680"/>
            <a:chExt cx="1536" cy="1824"/>
          </a:xfrm>
        </p:grpSpPr>
        <p:grpSp>
          <p:nvGrpSpPr>
            <p:cNvPr id="9244" name="Group 145"/>
            <p:cNvGrpSpPr>
              <a:grpSpLocks/>
            </p:cNvGrpSpPr>
            <p:nvPr/>
          </p:nvGrpSpPr>
          <p:grpSpPr bwMode="auto">
            <a:xfrm>
              <a:off x="2544" y="1680"/>
              <a:ext cx="480" cy="1824"/>
              <a:chOff x="2544" y="1680"/>
              <a:chExt cx="480" cy="1824"/>
            </a:xfrm>
          </p:grpSpPr>
          <p:sp>
            <p:nvSpPr>
              <p:cNvPr id="9248" name="Line 146"/>
              <p:cNvSpPr>
                <a:spLocks noChangeShapeType="1"/>
              </p:cNvSpPr>
              <p:nvPr/>
            </p:nvSpPr>
            <p:spPr bwMode="auto">
              <a:xfrm flipH="1">
                <a:off x="2544" y="1680"/>
                <a:ext cx="480" cy="0"/>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49" name="Line 147"/>
              <p:cNvSpPr>
                <a:spLocks noChangeShapeType="1"/>
              </p:cNvSpPr>
              <p:nvPr/>
            </p:nvSpPr>
            <p:spPr bwMode="auto">
              <a:xfrm>
                <a:off x="2544" y="1728"/>
                <a:ext cx="0" cy="1776"/>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50" name="Line 148"/>
              <p:cNvSpPr>
                <a:spLocks noChangeShapeType="1"/>
              </p:cNvSpPr>
              <p:nvPr/>
            </p:nvSpPr>
            <p:spPr bwMode="auto">
              <a:xfrm>
                <a:off x="2544" y="3504"/>
                <a:ext cx="384" cy="0"/>
              </a:xfrm>
              <a:prstGeom prst="line">
                <a:avLst/>
              </a:prstGeom>
              <a:noFill/>
              <a:ln w="19050">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51" name="Line 149"/>
              <p:cNvSpPr>
                <a:spLocks noChangeShapeType="1"/>
              </p:cNvSpPr>
              <p:nvPr/>
            </p:nvSpPr>
            <p:spPr bwMode="auto">
              <a:xfrm flipV="1">
                <a:off x="2928" y="3360"/>
                <a:ext cx="0" cy="144"/>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245" name="Group 150"/>
            <p:cNvGrpSpPr>
              <a:grpSpLocks/>
            </p:cNvGrpSpPr>
            <p:nvPr/>
          </p:nvGrpSpPr>
          <p:grpSpPr bwMode="auto">
            <a:xfrm>
              <a:off x="3120" y="1680"/>
              <a:ext cx="960" cy="816"/>
              <a:chOff x="3120" y="1680"/>
              <a:chExt cx="960" cy="816"/>
            </a:xfrm>
          </p:grpSpPr>
          <p:sp>
            <p:nvSpPr>
              <p:cNvPr id="9246" name="Line 151"/>
              <p:cNvSpPr>
                <a:spLocks noChangeShapeType="1"/>
              </p:cNvSpPr>
              <p:nvPr/>
            </p:nvSpPr>
            <p:spPr bwMode="auto">
              <a:xfrm>
                <a:off x="3120" y="1680"/>
                <a:ext cx="384" cy="0"/>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247" name="Line 152"/>
              <p:cNvSpPr>
                <a:spLocks noChangeShapeType="1"/>
              </p:cNvSpPr>
              <p:nvPr/>
            </p:nvSpPr>
            <p:spPr bwMode="auto">
              <a:xfrm>
                <a:off x="3504" y="1680"/>
                <a:ext cx="576" cy="816"/>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pic>
        <p:nvPicPr>
          <p:cNvPr id="9243" name="Picture 154" descr="图片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2991" y="559108"/>
            <a:ext cx="4786312"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876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8807"/>
                                        </p:tgtEl>
                                        <p:attrNameLst>
                                          <p:attrName>style.visibility</p:attrName>
                                        </p:attrNameLst>
                                      </p:cBhvr>
                                      <p:to>
                                        <p:strVal val="visible"/>
                                      </p:to>
                                    </p:set>
                                    <p:animEffect transition="in" filter="blinds(vertical)">
                                      <p:cBhvr>
                                        <p:cTn id="7" dur="500"/>
                                        <p:tgtEl>
                                          <p:spTgt spid="15880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8822"/>
                                        </p:tgtEl>
                                        <p:attrNameLst>
                                          <p:attrName>style.visibility</p:attrName>
                                        </p:attrNameLst>
                                      </p:cBhvr>
                                      <p:to>
                                        <p:strVal val="visible"/>
                                      </p:to>
                                    </p:set>
                                    <p:animEffect transition="in" filter="wipe(left)">
                                      <p:cBhvr>
                                        <p:cTn id="11" dur="500"/>
                                        <p:tgtEl>
                                          <p:spTgt spid="158822"/>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8818"/>
                                        </p:tgtEl>
                                        <p:attrNameLst>
                                          <p:attrName>style.visibility</p:attrName>
                                        </p:attrNameLst>
                                      </p:cBhvr>
                                      <p:to>
                                        <p:strVal val="visible"/>
                                      </p:to>
                                    </p:set>
                                    <p:animEffect transition="in" filter="wipe(down)">
                                      <p:cBhvr>
                                        <p:cTn id="15" dur="500"/>
                                        <p:tgtEl>
                                          <p:spTgt spid="158818"/>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158823"/>
                                        </p:tgtEl>
                                        <p:attrNameLst>
                                          <p:attrName>style.visibility</p:attrName>
                                        </p:attrNameLst>
                                      </p:cBhvr>
                                      <p:to>
                                        <p:strVal val="visible"/>
                                      </p:to>
                                    </p:set>
                                    <p:animEffect transition="in" filter="blinds(vertical)">
                                      <p:cBhvr>
                                        <p:cTn id="24" dur="500"/>
                                        <p:tgtEl>
                                          <p:spTgt spid="15882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8827"/>
                                        </p:tgtEl>
                                        <p:attrNameLst>
                                          <p:attrName>style.visibility</p:attrName>
                                        </p:attrNameLst>
                                      </p:cBhvr>
                                      <p:to>
                                        <p:strVal val="visible"/>
                                      </p:to>
                                    </p:set>
                                    <p:animEffect transition="in" filter="wipe(left)">
                                      <p:cBhvr>
                                        <p:cTn id="42" dur="500"/>
                                        <p:tgtEl>
                                          <p:spTgt spid="1588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158828"/>
                                        </p:tgtEl>
                                        <p:attrNameLst>
                                          <p:attrName>style.visibility</p:attrName>
                                        </p:attrNameLst>
                                      </p:cBhvr>
                                      <p:to>
                                        <p:strVal val="visible"/>
                                      </p:to>
                                    </p:set>
                                    <p:animEffect transition="in" filter="blinds(vertical)">
                                      <p:cBhvr>
                                        <p:cTn id="52" dur="500"/>
                                        <p:tgtEl>
                                          <p:spTgt spid="1588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nodeType="afterGroup">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158837"/>
                                        </p:tgtEl>
                                        <p:attrNameLst>
                                          <p:attrName>style.visibility</p:attrName>
                                        </p:attrNameLst>
                                      </p:cBhvr>
                                      <p:to>
                                        <p:strVal val="visible"/>
                                      </p:to>
                                    </p:set>
                                    <p:animEffect transition="in" filter="wipe(down)">
                                      <p:cBhvr>
                                        <p:cTn id="61" dur="500"/>
                                        <p:tgtEl>
                                          <p:spTgt spid="15883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up)">
                                      <p:cBhvr>
                                        <p:cTn id="76" dur="500"/>
                                        <p:tgtEl>
                                          <p:spTgt spid="1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up)">
                                      <p:cBhvr>
                                        <p:cTn id="81" dur="500"/>
                                        <p:tgtEl>
                                          <p:spTgt spid="1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58862"/>
                                        </p:tgtEl>
                                        <p:attrNameLst>
                                          <p:attrName>style.visibility</p:attrName>
                                        </p:attrNameLst>
                                      </p:cBhvr>
                                      <p:to>
                                        <p:strVal val="visible"/>
                                      </p:to>
                                    </p:set>
                                    <p:animEffect transition="in" filter="wipe(up)">
                                      <p:cBhvr>
                                        <p:cTn id="86" dur="500"/>
                                        <p:tgtEl>
                                          <p:spTgt spid="15886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5" fill="hold" grpId="0" nodeType="clickEffect">
                                  <p:stCondLst>
                                    <p:cond delay="0"/>
                                  </p:stCondLst>
                                  <p:childTnLst>
                                    <p:set>
                                      <p:cBhvr>
                                        <p:cTn id="90" dur="1" fill="hold">
                                          <p:stCondLst>
                                            <p:cond delay="0"/>
                                          </p:stCondLst>
                                        </p:cTn>
                                        <p:tgtEl>
                                          <p:spTgt spid="158863"/>
                                        </p:tgtEl>
                                        <p:attrNameLst>
                                          <p:attrName>style.visibility</p:attrName>
                                        </p:attrNameLst>
                                      </p:cBhvr>
                                      <p:to>
                                        <p:strVal val="visible"/>
                                      </p:to>
                                    </p:set>
                                    <p:animEffect transition="in" filter="blinds(vertical)">
                                      <p:cBhvr>
                                        <p:cTn id="91" dur="500"/>
                                        <p:tgtEl>
                                          <p:spTgt spid="158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07" grpId="0" autoUpdateAnimBg="0"/>
      <p:bldP spid="158818" grpId="0" autoUpdateAnimBg="0"/>
      <p:bldP spid="158822" grpId="0" autoUpdateAnimBg="0"/>
      <p:bldP spid="158823" grpId="0" autoUpdateAnimBg="0"/>
      <p:bldP spid="158827" grpId="0" autoUpdateAnimBg="0"/>
      <p:bldP spid="158828" grpId="0" autoUpdateAnimBg="0"/>
      <p:bldP spid="158837" grpId="0" autoUpdateAnimBg="0"/>
      <p:bldP spid="158862" grpId="0" animBg="1" autoUpdateAnimBg="0"/>
      <p:bldP spid="15886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533400" y="1447800"/>
            <a:ext cx="8229600" cy="2314575"/>
          </a:xfrm>
          <a:prstGeom prst="rect">
            <a:avLst/>
          </a:prstGeom>
          <a:noFill/>
          <a:ln w="9525">
            <a:noFill/>
            <a:miter lim="800000"/>
            <a:headEnd/>
            <a:tailEnd/>
          </a:ln>
        </p:spPr>
        <p:txBody>
          <a:bodyPr>
            <a:spAutoFit/>
          </a:bodyPr>
          <a:lstStyle/>
          <a:p>
            <a:pPr>
              <a:lnSpc>
                <a:spcPct val="130000"/>
              </a:lnSpc>
              <a:defRPr/>
            </a:pPr>
            <a:r>
              <a:rPr lang="en-US" altLang="zh-CN" sz="2800" b="1">
                <a:solidFill>
                  <a:schemeClr val="bg1"/>
                </a:solidFill>
              </a:rPr>
              <a:t>        </a:t>
            </a:r>
            <a:r>
              <a:rPr lang="zh-CN" altLang="en-US" sz="2800" b="1"/>
              <a:t>电路的输出状态不仅取决于</a:t>
            </a:r>
            <a:r>
              <a:rPr lang="zh-CN" altLang="en-US" sz="2800" b="1">
                <a:solidFill>
                  <a:srgbClr val="FF3300"/>
                </a:solidFill>
              </a:rPr>
              <a:t>当时</a:t>
            </a:r>
            <a:r>
              <a:rPr lang="zh-CN" altLang="en-US" sz="2800" b="1"/>
              <a:t>的输入信号，而且与电路</a:t>
            </a:r>
            <a:r>
              <a:rPr lang="zh-CN" altLang="en-US" sz="2800" b="1">
                <a:solidFill>
                  <a:srgbClr val="FF3300"/>
                </a:solidFill>
              </a:rPr>
              <a:t>原来的状态有关，当输入信号消失后，电路状态仍维持不变</a:t>
            </a:r>
            <a:r>
              <a:rPr lang="zh-CN" altLang="en-US" sz="2800" b="1"/>
              <a:t>。这种</a:t>
            </a:r>
            <a:r>
              <a:rPr lang="zh-CN" altLang="en-US" sz="2800" b="1">
                <a:solidFill>
                  <a:srgbClr val="FF3300"/>
                </a:solidFill>
              </a:rPr>
              <a:t>具有存贮记忆功能</a:t>
            </a:r>
            <a:r>
              <a:rPr lang="zh-CN" altLang="en-US" sz="2800" b="1"/>
              <a:t>的电路称为时序逻辑电路。</a:t>
            </a:r>
          </a:p>
        </p:txBody>
      </p:sp>
      <p:sp>
        <p:nvSpPr>
          <p:cNvPr id="87043" name="Rectangle 3"/>
          <p:cNvSpPr>
            <a:spLocks noChangeArrowheads="1"/>
          </p:cNvSpPr>
          <p:nvPr/>
        </p:nvSpPr>
        <p:spPr bwMode="auto">
          <a:xfrm>
            <a:off x="539750" y="893763"/>
            <a:ext cx="3756025" cy="519112"/>
          </a:xfrm>
          <a:prstGeom prst="rect">
            <a:avLst/>
          </a:prstGeom>
          <a:noFill/>
          <a:ln w="9525">
            <a:noFill/>
            <a:miter lim="800000"/>
            <a:headEnd/>
            <a:tailEnd/>
          </a:ln>
        </p:spPr>
        <p:txBody>
          <a:bodyPr wrap="none">
            <a:spAutoFit/>
          </a:bodyPr>
          <a:lstStyle/>
          <a:p>
            <a:pPr>
              <a:defRPr/>
            </a:pPr>
            <a:r>
              <a:rPr lang="zh-CN" altLang="en-US" sz="2800" b="1">
                <a:solidFill>
                  <a:srgbClr val="CC0000"/>
                </a:solidFill>
              </a:rPr>
              <a:t>时序逻辑电路的特点：</a:t>
            </a:r>
          </a:p>
        </p:txBody>
      </p:sp>
      <p:sp>
        <p:nvSpPr>
          <p:cNvPr id="87044" name="Rectangle 4"/>
          <p:cNvSpPr>
            <a:spLocks noChangeArrowheads="1"/>
          </p:cNvSpPr>
          <p:nvPr/>
        </p:nvSpPr>
        <p:spPr bwMode="auto">
          <a:xfrm>
            <a:off x="533400" y="3657600"/>
            <a:ext cx="8077200" cy="1203325"/>
          </a:xfrm>
          <a:prstGeom prst="rect">
            <a:avLst/>
          </a:prstGeom>
          <a:noFill/>
          <a:ln w="9525">
            <a:noFill/>
            <a:miter lim="800000"/>
            <a:headEnd/>
            <a:tailEnd/>
          </a:ln>
        </p:spPr>
        <p:txBody>
          <a:bodyPr>
            <a:spAutoFit/>
          </a:bodyPr>
          <a:lstStyle/>
          <a:p>
            <a:pPr>
              <a:lnSpc>
                <a:spcPct val="130000"/>
              </a:lnSpc>
              <a:defRPr/>
            </a:pPr>
            <a:r>
              <a:rPr lang="en-US" altLang="zh-CN" sz="2800" b="1">
                <a:solidFill>
                  <a:srgbClr val="FFFF00"/>
                </a:solidFill>
              </a:rPr>
              <a:t>        </a:t>
            </a:r>
            <a:r>
              <a:rPr lang="zh-CN" altLang="en-US" sz="2800" b="1"/>
              <a:t>下面介绍</a:t>
            </a:r>
            <a:r>
              <a:rPr lang="zh-CN" altLang="en-US" sz="2800" b="1">
                <a:solidFill>
                  <a:srgbClr val="000099"/>
                </a:solidFill>
              </a:rPr>
              <a:t>双稳态触发器，</a:t>
            </a:r>
            <a:r>
              <a:rPr lang="zh-CN" altLang="en-US" sz="2800" b="1">
                <a:solidFill>
                  <a:srgbClr val="006600"/>
                </a:solidFill>
              </a:rPr>
              <a:t>它是构成时序电路的基本逻辑单元。</a:t>
            </a:r>
          </a:p>
        </p:txBody>
      </p:sp>
    </p:spTree>
    <p:extLst>
      <p:ext uri="{BB962C8B-B14F-4D97-AF65-F5344CB8AC3E}">
        <p14:creationId xmlns:p14="http://schemas.microsoft.com/office/powerpoint/2010/main" val="3700900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wipe(left)">
                                      <p:cBhvr>
                                        <p:cTn id="7" dur="500"/>
                                        <p:tgtEl>
                                          <p:spTgt spid="87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4"/>
                                        </p:tgtEl>
                                        <p:attrNameLst>
                                          <p:attrName>style.visibility</p:attrName>
                                        </p:attrNameLst>
                                      </p:cBhvr>
                                      <p:to>
                                        <p:strVal val="visible"/>
                                      </p:to>
                                    </p:set>
                                    <p:animEffect transition="in" filter="wipe(left)">
                                      <p:cBhvr>
                                        <p:cTn id="12" dur="500"/>
                                        <p:tgtEl>
                                          <p:spTgt spid="8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4"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45" name="Rectangle 77"/>
          <p:cNvSpPr>
            <a:spLocks noChangeArrowheads="1"/>
          </p:cNvSpPr>
          <p:nvPr/>
        </p:nvSpPr>
        <p:spPr bwMode="auto">
          <a:xfrm>
            <a:off x="381000" y="777843"/>
            <a:ext cx="4419600" cy="533400"/>
          </a:xfrm>
          <a:prstGeom prst="rect">
            <a:avLst/>
          </a:prstGeom>
          <a:noFill/>
          <a:ln w="9525">
            <a:noFill/>
            <a:miter lim="800000"/>
            <a:headEnd/>
            <a:tailEnd/>
          </a:ln>
          <a:effectLst/>
        </p:spPr>
        <p:txBody>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21.1.3  </a:t>
            </a:r>
            <a:r>
              <a:rPr lang="zh-CN" altLang="en-US" sz="2800" b="1">
                <a:solidFill>
                  <a:srgbClr val="000099"/>
                </a:solidFill>
                <a:latin typeface="Times New Roman" panose="02020603050405020304" pitchFamily="18" charset="0"/>
                <a:cs typeface="Times New Roman" panose="02020603050405020304" pitchFamily="18" charset="0"/>
              </a:rPr>
              <a:t>维持阻塞</a:t>
            </a:r>
            <a:r>
              <a:rPr lang="zh-CN" altLang="en-US" sz="2800" b="1" i="1">
                <a:solidFill>
                  <a:srgbClr val="000099"/>
                </a:solidFill>
                <a:latin typeface="Times New Roman" panose="02020603050405020304" pitchFamily="18" charset="0"/>
                <a:cs typeface="Times New Roman" panose="02020603050405020304" pitchFamily="18" charset="0"/>
              </a:rPr>
              <a:t> </a:t>
            </a:r>
            <a:r>
              <a:rPr lang="en-US" altLang="zh-CN" sz="2800" b="1" i="1">
                <a:solidFill>
                  <a:srgbClr val="000099"/>
                </a:solidFill>
                <a:latin typeface="Times New Roman" panose="02020603050405020304" pitchFamily="18" charset="0"/>
                <a:cs typeface="Times New Roman" panose="02020603050405020304" pitchFamily="18" charset="0"/>
              </a:rPr>
              <a:t>D</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160846" name="Text Box 78"/>
          <p:cNvSpPr txBox="1">
            <a:spLocks noChangeArrowheads="1"/>
          </p:cNvSpPr>
          <p:nvPr/>
        </p:nvSpPr>
        <p:spPr bwMode="auto">
          <a:xfrm>
            <a:off x="457200" y="1209643"/>
            <a:ext cx="2362200" cy="519113"/>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a:t>
            </a:r>
            <a:r>
              <a:rPr lang="zh-CN" altLang="en-US" sz="2800" b="1">
                <a:solidFill>
                  <a:srgbClr val="E60000"/>
                </a:solidFill>
                <a:latin typeface="Times New Roman" panose="02020603050405020304" pitchFamily="18" charset="0"/>
                <a:cs typeface="Times New Roman" panose="02020603050405020304" pitchFamily="18" charset="0"/>
              </a:rPr>
              <a:t>逻辑功能</a:t>
            </a:r>
          </a:p>
        </p:txBody>
      </p:sp>
      <p:grpSp>
        <p:nvGrpSpPr>
          <p:cNvPr id="2" name="Group 79"/>
          <p:cNvGrpSpPr>
            <a:grpSpLocks/>
          </p:cNvGrpSpPr>
          <p:nvPr/>
        </p:nvGrpSpPr>
        <p:grpSpPr bwMode="auto">
          <a:xfrm>
            <a:off x="7848600" y="3749643"/>
            <a:ext cx="533400" cy="457200"/>
            <a:chOff x="4992" y="2880"/>
            <a:chExt cx="336" cy="288"/>
          </a:xfrm>
        </p:grpSpPr>
        <p:sp>
          <p:nvSpPr>
            <p:cNvPr id="10319" name="Line 80"/>
            <p:cNvSpPr>
              <a:spLocks noChangeShapeType="1"/>
            </p:cNvSpPr>
            <p:nvPr/>
          </p:nvSpPr>
          <p:spPr bwMode="auto">
            <a:xfrm>
              <a:off x="4992" y="3120"/>
              <a:ext cx="33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20" name="Text Box 81"/>
            <p:cNvSpPr txBox="1">
              <a:spLocks noChangeArrowheads="1"/>
            </p:cNvSpPr>
            <p:nvPr/>
          </p:nvSpPr>
          <p:spPr bwMode="auto">
            <a:xfrm>
              <a:off x="5040" y="28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grpSp>
      <p:grpSp>
        <p:nvGrpSpPr>
          <p:cNvPr id="3" name="Group 82"/>
          <p:cNvGrpSpPr>
            <a:grpSpLocks/>
          </p:cNvGrpSpPr>
          <p:nvPr/>
        </p:nvGrpSpPr>
        <p:grpSpPr bwMode="auto">
          <a:xfrm>
            <a:off x="8382000" y="3368643"/>
            <a:ext cx="457200" cy="762000"/>
            <a:chOff x="5328" y="2640"/>
            <a:chExt cx="288" cy="480"/>
          </a:xfrm>
        </p:grpSpPr>
        <p:sp>
          <p:nvSpPr>
            <p:cNvPr id="10315" name="Line 83"/>
            <p:cNvSpPr>
              <a:spLocks noChangeShapeType="1"/>
            </p:cNvSpPr>
            <p:nvPr/>
          </p:nvSpPr>
          <p:spPr bwMode="auto">
            <a:xfrm>
              <a:off x="5328" y="2880"/>
              <a:ext cx="28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6" name="Line 84"/>
            <p:cNvSpPr>
              <a:spLocks noChangeShapeType="1"/>
            </p:cNvSpPr>
            <p:nvPr/>
          </p:nvSpPr>
          <p:spPr bwMode="auto">
            <a:xfrm flipV="1">
              <a:off x="5328" y="2976"/>
              <a:ext cx="0"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7" name="Line 85"/>
            <p:cNvSpPr>
              <a:spLocks noChangeShapeType="1"/>
            </p:cNvSpPr>
            <p:nvPr/>
          </p:nvSpPr>
          <p:spPr bwMode="auto">
            <a:xfrm flipV="1">
              <a:off x="5328" y="2880"/>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8" name="Text Box 86"/>
            <p:cNvSpPr txBox="1">
              <a:spLocks noChangeArrowheads="1"/>
            </p:cNvSpPr>
            <p:nvPr/>
          </p:nvSpPr>
          <p:spPr bwMode="auto">
            <a:xfrm>
              <a:off x="5376" y="26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1</a:t>
              </a:r>
              <a:endParaRPr lang="en-US" altLang="zh-CN">
                <a:solidFill>
                  <a:srgbClr val="FF3300"/>
                </a:solidFill>
                <a:cs typeface="Times New Roman" panose="02020603050405020304" pitchFamily="18" charset="0"/>
              </a:endParaRPr>
            </a:p>
          </p:txBody>
        </p:sp>
      </p:grpSp>
      <p:sp>
        <p:nvSpPr>
          <p:cNvPr id="160855" name="Text Box 87"/>
          <p:cNvSpPr txBox="1">
            <a:spLocks noChangeArrowheads="1"/>
          </p:cNvSpPr>
          <p:nvPr/>
        </p:nvSpPr>
        <p:spPr bwMode="auto">
          <a:xfrm>
            <a:off x="323850" y="1657318"/>
            <a:ext cx="2362200" cy="519113"/>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333399"/>
                </a:solidFill>
                <a:latin typeface="Times New Roman" panose="02020603050405020304" pitchFamily="18" charset="0"/>
                <a:cs typeface="Times New Roman" panose="02020603050405020304" pitchFamily="18" charset="0"/>
              </a:rPr>
              <a:t>(1) </a:t>
            </a:r>
            <a:r>
              <a:rPr lang="en-US" altLang="zh-CN" sz="2800" b="1" i="1">
                <a:solidFill>
                  <a:srgbClr val="333399"/>
                </a:solidFill>
                <a:latin typeface="Times New Roman" panose="02020603050405020304" pitchFamily="18" charset="0"/>
                <a:cs typeface="Times New Roman" panose="02020603050405020304" pitchFamily="18" charset="0"/>
              </a:rPr>
              <a:t>D</a:t>
            </a:r>
            <a:r>
              <a:rPr lang="en-US" altLang="zh-CN" sz="2800" b="1">
                <a:solidFill>
                  <a:srgbClr val="333399"/>
                </a:solidFill>
                <a:latin typeface="Times New Roman" panose="02020603050405020304" pitchFamily="18" charset="0"/>
                <a:cs typeface="Times New Roman" panose="02020603050405020304" pitchFamily="18" charset="0"/>
              </a:rPr>
              <a:t> = 1</a:t>
            </a:r>
          </a:p>
        </p:txBody>
      </p:sp>
      <p:grpSp>
        <p:nvGrpSpPr>
          <p:cNvPr id="10248" name="Group 88"/>
          <p:cNvGrpSpPr>
            <a:grpSpLocks/>
          </p:cNvGrpSpPr>
          <p:nvPr/>
        </p:nvGrpSpPr>
        <p:grpSpPr bwMode="auto">
          <a:xfrm>
            <a:off x="4114800" y="2946368"/>
            <a:ext cx="2514600" cy="2786063"/>
            <a:chOff x="2592" y="1702"/>
            <a:chExt cx="1584" cy="1755"/>
          </a:xfrm>
        </p:grpSpPr>
        <p:grpSp>
          <p:nvGrpSpPr>
            <p:cNvPr id="10306" name="Group 89"/>
            <p:cNvGrpSpPr>
              <a:grpSpLocks/>
            </p:cNvGrpSpPr>
            <p:nvPr/>
          </p:nvGrpSpPr>
          <p:grpSpPr bwMode="auto">
            <a:xfrm>
              <a:off x="2592" y="1728"/>
              <a:ext cx="1584" cy="1729"/>
              <a:chOff x="2592" y="1920"/>
              <a:chExt cx="1584" cy="1729"/>
            </a:xfrm>
          </p:grpSpPr>
          <p:sp>
            <p:nvSpPr>
              <p:cNvPr id="10308" name="Line 90"/>
              <p:cNvSpPr>
                <a:spLocks noChangeShapeType="1"/>
              </p:cNvSpPr>
              <p:nvPr/>
            </p:nvSpPr>
            <p:spPr bwMode="auto">
              <a:xfrm>
                <a:off x="2592" y="1920"/>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09" name="Line 91"/>
              <p:cNvSpPr>
                <a:spLocks noChangeShapeType="1"/>
              </p:cNvSpPr>
              <p:nvPr/>
            </p:nvSpPr>
            <p:spPr bwMode="auto">
              <a:xfrm>
                <a:off x="3504" y="1920"/>
                <a:ext cx="528" cy="76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0" name="Line 92"/>
              <p:cNvSpPr>
                <a:spLocks noChangeShapeType="1"/>
              </p:cNvSpPr>
              <p:nvPr/>
            </p:nvSpPr>
            <p:spPr bwMode="auto">
              <a:xfrm>
                <a:off x="4032" y="268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1" name="Line 93"/>
              <p:cNvSpPr>
                <a:spLocks noChangeShapeType="1"/>
              </p:cNvSpPr>
              <p:nvPr/>
            </p:nvSpPr>
            <p:spPr bwMode="auto">
              <a:xfrm flipV="1">
                <a:off x="4176" y="2544"/>
                <a:ext cx="0"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2" name="Line 94"/>
              <p:cNvSpPr>
                <a:spLocks noChangeShapeType="1"/>
              </p:cNvSpPr>
              <p:nvPr/>
            </p:nvSpPr>
            <p:spPr bwMode="auto">
              <a:xfrm>
                <a:off x="2592" y="1920"/>
                <a:ext cx="0" cy="17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3" name="Line 95"/>
              <p:cNvSpPr>
                <a:spLocks noChangeShapeType="1"/>
              </p:cNvSpPr>
              <p:nvPr/>
            </p:nvSpPr>
            <p:spPr bwMode="auto">
              <a:xfrm>
                <a:off x="2592" y="3648"/>
                <a:ext cx="2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14" name="Line 96"/>
              <p:cNvSpPr>
                <a:spLocks noChangeShapeType="1"/>
              </p:cNvSpPr>
              <p:nvPr/>
            </p:nvSpPr>
            <p:spPr bwMode="auto">
              <a:xfrm flipV="1">
                <a:off x="2880" y="3527"/>
                <a:ext cx="0" cy="1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0307" name="Oval 97"/>
            <p:cNvSpPr>
              <a:spLocks noChangeArrowheads="1"/>
            </p:cNvSpPr>
            <p:nvPr/>
          </p:nvSpPr>
          <p:spPr bwMode="auto">
            <a:xfrm>
              <a:off x="3049" y="1702"/>
              <a:ext cx="48" cy="48"/>
            </a:xfrm>
            <a:prstGeom prst="ellipse">
              <a:avLst/>
            </a:prstGeom>
            <a:solidFill>
              <a:srgbClr val="FF0000"/>
            </a:solidFill>
            <a:ln w="9525">
              <a:solidFill>
                <a:srgbClr val="FF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60866" name="Rectangle 98"/>
          <p:cNvSpPr>
            <a:spLocks noChangeArrowheads="1"/>
          </p:cNvSpPr>
          <p:nvPr/>
        </p:nvSpPr>
        <p:spPr bwMode="auto">
          <a:xfrm>
            <a:off x="6858000" y="443544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0</a:t>
            </a:r>
          </a:p>
        </p:txBody>
      </p:sp>
      <p:grpSp>
        <p:nvGrpSpPr>
          <p:cNvPr id="6" name="Group 99"/>
          <p:cNvGrpSpPr>
            <a:grpSpLocks/>
          </p:cNvGrpSpPr>
          <p:nvPr/>
        </p:nvGrpSpPr>
        <p:grpSpPr bwMode="auto">
          <a:xfrm>
            <a:off x="317501" y="2759042"/>
            <a:ext cx="2698750" cy="1146175"/>
            <a:chOff x="200" y="1584"/>
            <a:chExt cx="1700" cy="722"/>
          </a:xfrm>
        </p:grpSpPr>
        <p:sp>
          <p:nvSpPr>
            <p:cNvPr id="160868" name="Rectangle 100"/>
            <p:cNvSpPr>
              <a:spLocks noChangeArrowheads="1"/>
            </p:cNvSpPr>
            <p:nvPr/>
          </p:nvSpPr>
          <p:spPr bwMode="auto">
            <a:xfrm>
              <a:off x="200" y="1976"/>
              <a:ext cx="1700" cy="330"/>
            </a:xfrm>
            <a:prstGeom prst="rect">
              <a:avLst/>
            </a:prstGeom>
            <a:solidFill>
              <a:srgbClr val="FFFFCC"/>
            </a:solidFill>
            <a:ln w="28575">
              <a:solidFill>
                <a:srgbClr val="000099"/>
              </a:solidFill>
              <a:miter lim="800000"/>
              <a:headEnd/>
              <a:tailEnd/>
            </a:ln>
            <a:effectLst/>
          </p:spPr>
          <p:txBody>
            <a:bodyPr wrap="none" anchor="ctr">
              <a:spAutoFit/>
            </a:bodyPr>
            <a:lstStyle/>
            <a:p>
              <a:pPr algn="ctr">
                <a:defRPr/>
              </a:pPr>
              <a:r>
                <a:rPr lang="zh-CN" altLang="en-US" sz="2800" b="1">
                  <a:solidFill>
                    <a:srgbClr val="FF3300"/>
                  </a:solidFill>
                  <a:latin typeface="Times New Roman" panose="02020603050405020304" pitchFamily="18" charset="0"/>
                  <a:cs typeface="Times New Roman" panose="02020603050405020304" pitchFamily="18" charset="0"/>
                </a:rPr>
                <a:t>触发器状态不变</a:t>
              </a:r>
              <a:endParaRPr lang="zh-CN" altLang="en-US" b="1">
                <a:solidFill>
                  <a:srgbClr val="FF3300"/>
                </a:solidFill>
                <a:latin typeface="Times New Roman" panose="02020603050405020304" pitchFamily="18" charset="0"/>
                <a:cs typeface="Times New Roman" panose="02020603050405020304" pitchFamily="18" charset="0"/>
              </a:endParaRPr>
            </a:p>
          </p:txBody>
        </p:sp>
        <p:sp>
          <p:nvSpPr>
            <p:cNvPr id="10305" name="AutoShape 101"/>
            <p:cNvSpPr>
              <a:spLocks noChangeArrowheads="1"/>
            </p:cNvSpPr>
            <p:nvPr/>
          </p:nvSpPr>
          <p:spPr bwMode="auto">
            <a:xfrm>
              <a:off x="912" y="1584"/>
              <a:ext cx="240" cy="336"/>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60870" name="Rectangle 102"/>
          <p:cNvSpPr>
            <a:spLocks noChangeArrowheads="1"/>
          </p:cNvSpPr>
          <p:nvPr/>
        </p:nvSpPr>
        <p:spPr bwMode="auto">
          <a:xfrm>
            <a:off x="6629400" y="580704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sp>
        <p:nvSpPr>
          <p:cNvPr id="160871" name="Text Box 103"/>
          <p:cNvSpPr txBox="1">
            <a:spLocks noChangeArrowheads="1"/>
          </p:cNvSpPr>
          <p:nvPr/>
        </p:nvSpPr>
        <p:spPr bwMode="auto">
          <a:xfrm>
            <a:off x="609600" y="2225643"/>
            <a:ext cx="18288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当</a:t>
            </a:r>
            <a:r>
              <a:rPr lang="en-US" altLang="zh-CN" sz="2800" b="1" i="1">
                <a:latin typeface="Times New Roman" panose="02020603050405020304" pitchFamily="18" charset="0"/>
                <a:cs typeface="Times New Roman" panose="02020603050405020304" pitchFamily="18" charset="0"/>
              </a:rPr>
              <a:t>CP</a:t>
            </a:r>
            <a:r>
              <a:rPr lang="en-US" altLang="zh-CN" sz="2800" b="1">
                <a:latin typeface="Times New Roman" panose="02020603050405020304" pitchFamily="18" charset="0"/>
                <a:cs typeface="Times New Roman" panose="02020603050405020304" pitchFamily="18" charset="0"/>
              </a:rPr>
              <a:t>= 0</a:t>
            </a:r>
            <a:r>
              <a:rPr lang="zh-CN" altLang="zh-CN" sz="2800" b="1">
                <a:latin typeface="Times New Roman" panose="02020603050405020304" pitchFamily="18" charset="0"/>
                <a:cs typeface="Times New Roman" panose="02020603050405020304" pitchFamily="18" charset="0"/>
              </a:rPr>
              <a:t>时</a:t>
            </a:r>
            <a:endParaRPr lang="zh-CN" altLang="en-US" sz="2800" b="1">
              <a:solidFill>
                <a:srgbClr val="000099"/>
              </a:solidFill>
              <a:latin typeface="Times New Roman" panose="02020603050405020304" pitchFamily="18" charset="0"/>
              <a:cs typeface="Times New Roman" panose="02020603050405020304" pitchFamily="18" charset="0"/>
            </a:endParaRPr>
          </a:p>
        </p:txBody>
      </p:sp>
      <p:grpSp>
        <p:nvGrpSpPr>
          <p:cNvPr id="7" name="Group 104"/>
          <p:cNvGrpSpPr>
            <a:grpSpLocks/>
          </p:cNvGrpSpPr>
          <p:nvPr/>
        </p:nvGrpSpPr>
        <p:grpSpPr bwMode="auto">
          <a:xfrm>
            <a:off x="4876800" y="2530443"/>
            <a:ext cx="2317750" cy="457200"/>
            <a:chOff x="3072" y="1440"/>
            <a:chExt cx="1460" cy="288"/>
          </a:xfrm>
        </p:grpSpPr>
        <p:sp>
          <p:nvSpPr>
            <p:cNvPr id="10302" name="Rectangle 105"/>
            <p:cNvSpPr>
              <a:spLocks noChangeArrowheads="1"/>
            </p:cNvSpPr>
            <p:nvPr/>
          </p:nvSpPr>
          <p:spPr bwMode="auto">
            <a:xfrm>
              <a:off x="3072"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sp>
          <p:nvSpPr>
            <p:cNvPr id="10303" name="Rectangle 106"/>
            <p:cNvSpPr>
              <a:spLocks noChangeArrowheads="1"/>
            </p:cNvSpPr>
            <p:nvPr/>
          </p:nvSpPr>
          <p:spPr bwMode="auto">
            <a:xfrm>
              <a:off x="4320"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grpSp>
      <p:sp>
        <p:nvSpPr>
          <p:cNvPr id="160875" name="Rectangle 107"/>
          <p:cNvSpPr>
            <a:spLocks noChangeArrowheads="1"/>
          </p:cNvSpPr>
          <p:nvPr/>
        </p:nvSpPr>
        <p:spPr bwMode="auto">
          <a:xfrm>
            <a:off x="4572000" y="413064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1</a:t>
            </a:r>
          </a:p>
        </p:txBody>
      </p:sp>
      <p:sp>
        <p:nvSpPr>
          <p:cNvPr id="160876" name="Text Box 108"/>
          <p:cNvSpPr txBox="1">
            <a:spLocks noChangeArrowheads="1"/>
          </p:cNvSpPr>
          <p:nvPr/>
        </p:nvSpPr>
        <p:spPr bwMode="auto">
          <a:xfrm>
            <a:off x="685800" y="4054443"/>
            <a:ext cx="18288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当</a:t>
            </a:r>
            <a:r>
              <a:rPr lang="en-US" altLang="zh-CN" sz="2800" b="1" i="1">
                <a:latin typeface="Times New Roman" panose="02020603050405020304" pitchFamily="18" charset="0"/>
                <a:cs typeface="Times New Roman" panose="02020603050405020304" pitchFamily="18" charset="0"/>
              </a:rPr>
              <a:t>CP</a:t>
            </a:r>
            <a:r>
              <a:rPr lang="en-US" altLang="zh-CN" sz="2800" b="1">
                <a:latin typeface="Times New Roman" panose="02020603050405020304" pitchFamily="18" charset="0"/>
                <a:cs typeface="Times New Roman" panose="02020603050405020304" pitchFamily="18" charset="0"/>
              </a:rPr>
              <a:t>= 1</a:t>
            </a:r>
            <a:r>
              <a:rPr lang="zh-CN" altLang="zh-CN" sz="2800" b="1">
                <a:latin typeface="Times New Roman" panose="02020603050405020304" pitchFamily="18" charset="0"/>
                <a:cs typeface="Times New Roman" panose="02020603050405020304" pitchFamily="18" charset="0"/>
              </a:rPr>
              <a:t>时</a:t>
            </a:r>
            <a:endParaRPr lang="zh-CN" altLang="en-US" sz="2800" b="1">
              <a:latin typeface="Times New Roman" panose="02020603050405020304" pitchFamily="18" charset="0"/>
              <a:cs typeface="Times New Roman" panose="02020603050405020304" pitchFamily="18" charset="0"/>
            </a:endParaRPr>
          </a:p>
        </p:txBody>
      </p:sp>
      <p:grpSp>
        <p:nvGrpSpPr>
          <p:cNvPr id="8" name="Group 109"/>
          <p:cNvGrpSpPr>
            <a:grpSpLocks/>
          </p:cNvGrpSpPr>
          <p:nvPr/>
        </p:nvGrpSpPr>
        <p:grpSpPr bwMode="auto">
          <a:xfrm>
            <a:off x="5181600" y="4664043"/>
            <a:ext cx="1600200" cy="1143000"/>
            <a:chOff x="3264" y="2784"/>
            <a:chExt cx="1008" cy="720"/>
          </a:xfrm>
        </p:grpSpPr>
        <p:sp>
          <p:nvSpPr>
            <p:cNvPr id="10298" name="Line 110"/>
            <p:cNvSpPr>
              <a:spLocks noChangeShapeType="1"/>
            </p:cNvSpPr>
            <p:nvPr/>
          </p:nvSpPr>
          <p:spPr bwMode="auto">
            <a:xfrm>
              <a:off x="3936" y="2784"/>
              <a:ext cx="336"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99" name="Line 111"/>
            <p:cNvSpPr>
              <a:spLocks noChangeShapeType="1"/>
            </p:cNvSpPr>
            <p:nvPr/>
          </p:nvSpPr>
          <p:spPr bwMode="auto">
            <a:xfrm flipH="1">
              <a:off x="3552" y="2784"/>
              <a:ext cx="384" cy="672"/>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00" name="Line 112"/>
            <p:cNvSpPr>
              <a:spLocks noChangeShapeType="1"/>
            </p:cNvSpPr>
            <p:nvPr/>
          </p:nvSpPr>
          <p:spPr bwMode="auto">
            <a:xfrm flipV="1">
              <a:off x="3264" y="3360"/>
              <a:ext cx="0" cy="144"/>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01" name="Line 113"/>
            <p:cNvSpPr>
              <a:spLocks noChangeShapeType="1"/>
            </p:cNvSpPr>
            <p:nvPr/>
          </p:nvSpPr>
          <p:spPr bwMode="auto">
            <a:xfrm>
              <a:off x="3264" y="3504"/>
              <a:ext cx="240"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114"/>
          <p:cNvGrpSpPr>
            <a:grpSpLocks/>
          </p:cNvGrpSpPr>
          <p:nvPr/>
        </p:nvGrpSpPr>
        <p:grpSpPr bwMode="auto">
          <a:xfrm>
            <a:off x="4876800" y="2530443"/>
            <a:ext cx="336550" cy="457200"/>
            <a:chOff x="4320" y="1440"/>
            <a:chExt cx="212" cy="288"/>
          </a:xfrm>
        </p:grpSpPr>
        <p:graphicFrame>
          <p:nvGraphicFramePr>
            <p:cNvPr id="10242" name="Object 115"/>
            <p:cNvGraphicFramePr>
              <a:graphicFrameLocks noChangeAspect="1"/>
            </p:cNvGraphicFramePr>
            <p:nvPr/>
          </p:nvGraphicFramePr>
          <p:xfrm>
            <a:off x="4368" y="1488"/>
            <a:ext cx="135" cy="168"/>
          </p:xfrm>
          <a:graphic>
            <a:graphicData uri="http://schemas.openxmlformats.org/presentationml/2006/ole">
              <mc:AlternateContent xmlns:mc="http://schemas.openxmlformats.org/markup-compatibility/2006">
                <mc:Choice xmlns:v="urn:schemas-microsoft-com:vml" Requires="v">
                  <p:oleObj spid="_x0000_s10243" name="BMP 图象" r:id="rId4" imgW="276117" imgH="343039" progId="Paint.Picture">
                    <p:embed/>
                  </p:oleObj>
                </mc:Choice>
                <mc:Fallback>
                  <p:oleObj name="BMP 图象" r:id="rId4" imgW="276117" imgH="34303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1488"/>
                          <a:ext cx="135"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7" name="Rectangle 116"/>
            <p:cNvSpPr>
              <a:spLocks noChangeArrowheads="1"/>
            </p:cNvSpPr>
            <p:nvPr/>
          </p:nvSpPr>
          <p:spPr bwMode="auto">
            <a:xfrm>
              <a:off x="4320" y="14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cs typeface="Times New Roman" panose="02020603050405020304" pitchFamily="18" charset="0"/>
                </a:rPr>
                <a:t>0</a:t>
              </a:r>
              <a:endParaRPr lang="en-US" altLang="zh-CN">
                <a:solidFill>
                  <a:srgbClr val="FF3300"/>
                </a:solidFill>
                <a:cs typeface="Times New Roman" panose="02020603050405020304" pitchFamily="18" charset="0"/>
              </a:endParaRPr>
            </a:p>
          </p:txBody>
        </p:sp>
      </p:grpSp>
      <p:sp>
        <p:nvSpPr>
          <p:cNvPr id="160885" name="Rectangle 117"/>
          <p:cNvSpPr>
            <a:spLocks noChangeArrowheads="1"/>
          </p:cNvSpPr>
          <p:nvPr/>
        </p:nvSpPr>
        <p:spPr bwMode="auto">
          <a:xfrm>
            <a:off x="5181600" y="397824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cs typeface="Times New Roman" panose="02020603050405020304" pitchFamily="18" charset="0"/>
              </a:rPr>
              <a:t>1</a:t>
            </a:r>
          </a:p>
        </p:txBody>
      </p:sp>
      <p:grpSp>
        <p:nvGrpSpPr>
          <p:cNvPr id="10" name="Group 118"/>
          <p:cNvGrpSpPr>
            <a:grpSpLocks/>
          </p:cNvGrpSpPr>
          <p:nvPr/>
        </p:nvGrpSpPr>
        <p:grpSpPr bwMode="auto">
          <a:xfrm>
            <a:off x="5105400" y="549243"/>
            <a:ext cx="1784350" cy="457200"/>
            <a:chOff x="3216" y="192"/>
            <a:chExt cx="1124" cy="288"/>
          </a:xfrm>
        </p:grpSpPr>
        <p:sp>
          <p:nvSpPr>
            <p:cNvPr id="10295" name="Rectangle 119"/>
            <p:cNvSpPr>
              <a:spLocks noChangeArrowheads="1"/>
            </p:cNvSpPr>
            <p:nvPr/>
          </p:nvSpPr>
          <p:spPr bwMode="auto">
            <a:xfrm>
              <a:off x="3216" y="1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CC0000"/>
                  </a:solidFill>
                  <a:cs typeface="Times New Roman" panose="02020603050405020304" pitchFamily="18" charset="0"/>
                </a:rPr>
                <a:t>1</a:t>
              </a:r>
            </a:p>
          </p:txBody>
        </p:sp>
        <p:sp>
          <p:nvSpPr>
            <p:cNvPr id="10296" name="Rectangle 120"/>
            <p:cNvSpPr>
              <a:spLocks noChangeArrowheads="1"/>
            </p:cNvSpPr>
            <p:nvPr/>
          </p:nvSpPr>
          <p:spPr bwMode="auto">
            <a:xfrm>
              <a:off x="4128" y="1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CC0000"/>
                  </a:solidFill>
                  <a:cs typeface="Times New Roman" panose="02020603050405020304" pitchFamily="18" charset="0"/>
                </a:rPr>
                <a:t>0</a:t>
              </a:r>
            </a:p>
          </p:txBody>
        </p:sp>
      </p:grpSp>
      <p:grpSp>
        <p:nvGrpSpPr>
          <p:cNvPr id="11" name="Group 121"/>
          <p:cNvGrpSpPr>
            <a:grpSpLocks/>
          </p:cNvGrpSpPr>
          <p:nvPr/>
        </p:nvGrpSpPr>
        <p:grpSpPr bwMode="auto">
          <a:xfrm>
            <a:off x="415926" y="4587842"/>
            <a:ext cx="2346326" cy="1146175"/>
            <a:chOff x="310" y="1584"/>
            <a:chExt cx="1478" cy="722"/>
          </a:xfrm>
        </p:grpSpPr>
        <p:sp>
          <p:nvSpPr>
            <p:cNvPr id="160890" name="Rectangle 122"/>
            <p:cNvSpPr>
              <a:spLocks noChangeArrowheads="1"/>
            </p:cNvSpPr>
            <p:nvPr/>
          </p:nvSpPr>
          <p:spPr bwMode="auto">
            <a:xfrm>
              <a:off x="310" y="1976"/>
              <a:ext cx="1478" cy="330"/>
            </a:xfrm>
            <a:prstGeom prst="rect">
              <a:avLst/>
            </a:prstGeom>
            <a:solidFill>
              <a:srgbClr val="FFFFCC"/>
            </a:solidFill>
            <a:ln w="28575">
              <a:solidFill>
                <a:srgbClr val="000099"/>
              </a:solidFill>
              <a:miter lim="800000"/>
              <a:headEnd/>
              <a:tailEnd/>
            </a:ln>
            <a:effectLst/>
          </p:spPr>
          <p:txBody>
            <a:bodyPr wrap="none" anchor="ctr">
              <a:spAutoFit/>
            </a:bodyPr>
            <a:lstStyle/>
            <a:p>
              <a:pPr algn="ctr">
                <a:defRPr/>
              </a:pPr>
              <a:r>
                <a:rPr lang="zh-CN" altLang="en-US" sz="2800" b="1">
                  <a:solidFill>
                    <a:srgbClr val="FF3300"/>
                  </a:solidFill>
                  <a:latin typeface="Times New Roman" panose="02020603050405020304" pitchFamily="18" charset="0"/>
                  <a:cs typeface="Times New Roman" panose="02020603050405020304" pitchFamily="18" charset="0"/>
                </a:rPr>
                <a:t>触发器置“</a:t>
              </a:r>
              <a:r>
                <a:rPr lang="en-US" altLang="zh-CN" sz="2800" b="1">
                  <a:solidFill>
                    <a:srgbClr val="FF3300"/>
                  </a:solidFill>
                  <a:latin typeface="Times New Roman" panose="02020603050405020304" pitchFamily="18" charset="0"/>
                  <a:cs typeface="Times New Roman" panose="02020603050405020304" pitchFamily="18" charset="0"/>
                </a:rPr>
                <a:t>1”</a:t>
              </a:r>
              <a:endParaRPr lang="en-US" altLang="zh-CN" b="1">
                <a:solidFill>
                  <a:srgbClr val="FF3300"/>
                </a:solidFill>
                <a:latin typeface="Times New Roman" panose="02020603050405020304" pitchFamily="18" charset="0"/>
                <a:cs typeface="Times New Roman" panose="02020603050405020304" pitchFamily="18" charset="0"/>
              </a:endParaRPr>
            </a:p>
          </p:txBody>
        </p:sp>
        <p:sp>
          <p:nvSpPr>
            <p:cNvPr id="10294" name="AutoShape 123"/>
            <p:cNvSpPr>
              <a:spLocks noChangeArrowheads="1"/>
            </p:cNvSpPr>
            <p:nvPr/>
          </p:nvSpPr>
          <p:spPr bwMode="auto">
            <a:xfrm>
              <a:off x="912" y="1584"/>
              <a:ext cx="240" cy="336"/>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10261" name="Group 124"/>
          <p:cNvGrpSpPr>
            <a:grpSpLocks/>
          </p:cNvGrpSpPr>
          <p:nvPr/>
        </p:nvGrpSpPr>
        <p:grpSpPr bwMode="auto">
          <a:xfrm>
            <a:off x="5257800" y="2949543"/>
            <a:ext cx="2438400" cy="2782888"/>
            <a:chOff x="3312" y="1704"/>
            <a:chExt cx="1536" cy="1753"/>
          </a:xfrm>
        </p:grpSpPr>
        <p:grpSp>
          <p:nvGrpSpPr>
            <p:cNvPr id="10281" name="Group 125"/>
            <p:cNvGrpSpPr>
              <a:grpSpLocks/>
            </p:cNvGrpSpPr>
            <p:nvPr/>
          </p:nvGrpSpPr>
          <p:grpSpPr bwMode="auto">
            <a:xfrm>
              <a:off x="4320" y="1728"/>
              <a:ext cx="528" cy="1729"/>
              <a:chOff x="4320" y="1920"/>
              <a:chExt cx="528" cy="1729"/>
            </a:xfrm>
          </p:grpSpPr>
          <p:sp>
            <p:nvSpPr>
              <p:cNvPr id="10289" name="Line 126"/>
              <p:cNvSpPr>
                <a:spLocks noChangeShapeType="1"/>
              </p:cNvSpPr>
              <p:nvPr/>
            </p:nvSpPr>
            <p:spPr bwMode="auto">
              <a:xfrm>
                <a:off x="4320" y="1920"/>
                <a:ext cx="52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90" name="Line 127"/>
              <p:cNvSpPr>
                <a:spLocks noChangeShapeType="1"/>
              </p:cNvSpPr>
              <p:nvPr/>
            </p:nvSpPr>
            <p:spPr bwMode="auto">
              <a:xfrm>
                <a:off x="4848" y="1920"/>
                <a:ext cx="0" cy="1728"/>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91" name="Line 128"/>
              <p:cNvSpPr>
                <a:spLocks noChangeShapeType="1"/>
              </p:cNvSpPr>
              <p:nvPr/>
            </p:nvSpPr>
            <p:spPr bwMode="auto">
              <a:xfrm>
                <a:off x="4512" y="3527"/>
                <a:ext cx="0" cy="12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92" name="Line 129"/>
              <p:cNvSpPr>
                <a:spLocks noChangeShapeType="1"/>
              </p:cNvSpPr>
              <p:nvPr/>
            </p:nvSpPr>
            <p:spPr bwMode="auto">
              <a:xfrm>
                <a:off x="4512" y="3648"/>
                <a:ext cx="33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282" name="Group 130"/>
            <p:cNvGrpSpPr>
              <a:grpSpLocks/>
            </p:cNvGrpSpPr>
            <p:nvPr/>
          </p:nvGrpSpPr>
          <p:grpSpPr bwMode="auto">
            <a:xfrm>
              <a:off x="3312" y="2736"/>
              <a:ext cx="1008" cy="720"/>
              <a:chOff x="3312" y="2928"/>
              <a:chExt cx="1008" cy="720"/>
            </a:xfrm>
          </p:grpSpPr>
          <p:sp>
            <p:nvSpPr>
              <p:cNvPr id="10285" name="Line 131"/>
              <p:cNvSpPr>
                <a:spLocks noChangeShapeType="1"/>
              </p:cNvSpPr>
              <p:nvPr/>
            </p:nvSpPr>
            <p:spPr bwMode="auto">
              <a:xfrm>
                <a:off x="3936" y="2928"/>
                <a:ext cx="384"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86" name="Line 132"/>
              <p:cNvSpPr>
                <a:spLocks noChangeShapeType="1"/>
              </p:cNvSpPr>
              <p:nvPr/>
            </p:nvSpPr>
            <p:spPr bwMode="auto">
              <a:xfrm flipH="1">
                <a:off x="3504" y="2928"/>
                <a:ext cx="432" cy="72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87" name="Line 133"/>
              <p:cNvSpPr>
                <a:spLocks noChangeShapeType="1"/>
              </p:cNvSpPr>
              <p:nvPr/>
            </p:nvSpPr>
            <p:spPr bwMode="auto">
              <a:xfrm>
                <a:off x="3312" y="3648"/>
                <a:ext cx="192"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88" name="Line 134"/>
              <p:cNvSpPr>
                <a:spLocks noChangeShapeType="1"/>
              </p:cNvSpPr>
              <p:nvPr/>
            </p:nvSpPr>
            <p:spPr bwMode="auto">
              <a:xfrm>
                <a:off x="3312" y="3529"/>
                <a:ext cx="0" cy="11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0283" name="Oval 135"/>
            <p:cNvSpPr>
              <a:spLocks noChangeArrowheads="1"/>
            </p:cNvSpPr>
            <p:nvPr/>
          </p:nvSpPr>
          <p:spPr bwMode="auto">
            <a:xfrm>
              <a:off x="4298" y="2711"/>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0284" name="Oval 136"/>
            <p:cNvSpPr>
              <a:spLocks noChangeArrowheads="1"/>
            </p:cNvSpPr>
            <p:nvPr/>
          </p:nvSpPr>
          <p:spPr bwMode="auto">
            <a:xfrm>
              <a:off x="4307" y="1704"/>
              <a:ext cx="48" cy="48"/>
            </a:xfrm>
            <a:prstGeom prst="ellipse">
              <a:avLst/>
            </a:prstGeom>
            <a:solidFill>
              <a:srgbClr val="008000"/>
            </a:solidFill>
            <a:ln w="95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15" name="Group 137"/>
          <p:cNvGrpSpPr>
            <a:grpSpLocks/>
          </p:cNvGrpSpPr>
          <p:nvPr/>
        </p:nvGrpSpPr>
        <p:grpSpPr bwMode="auto">
          <a:xfrm>
            <a:off x="6934200" y="2911443"/>
            <a:ext cx="838200" cy="2895600"/>
            <a:chOff x="4368" y="1680"/>
            <a:chExt cx="528" cy="1824"/>
          </a:xfrm>
        </p:grpSpPr>
        <p:sp>
          <p:nvSpPr>
            <p:cNvPr id="10277" name="Line 138"/>
            <p:cNvSpPr>
              <a:spLocks noChangeShapeType="1"/>
            </p:cNvSpPr>
            <p:nvPr/>
          </p:nvSpPr>
          <p:spPr bwMode="auto">
            <a:xfrm>
              <a:off x="4368" y="1680"/>
              <a:ext cx="480" cy="0"/>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8" name="Line 139"/>
            <p:cNvSpPr>
              <a:spLocks noChangeShapeType="1"/>
            </p:cNvSpPr>
            <p:nvPr/>
          </p:nvSpPr>
          <p:spPr bwMode="auto">
            <a:xfrm>
              <a:off x="4896" y="1680"/>
              <a:ext cx="0" cy="1776"/>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9" name="Line 140"/>
            <p:cNvSpPr>
              <a:spLocks noChangeShapeType="1"/>
            </p:cNvSpPr>
            <p:nvPr/>
          </p:nvSpPr>
          <p:spPr bwMode="auto">
            <a:xfrm>
              <a:off x="4512" y="3504"/>
              <a:ext cx="384"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80" name="Line 141"/>
            <p:cNvSpPr>
              <a:spLocks noChangeShapeType="1"/>
            </p:cNvSpPr>
            <p:nvPr/>
          </p:nvSpPr>
          <p:spPr bwMode="auto">
            <a:xfrm flipV="1">
              <a:off x="4464" y="3360"/>
              <a:ext cx="0" cy="144"/>
            </a:xfrm>
            <a:prstGeom prst="line">
              <a:avLst/>
            </a:prstGeom>
            <a:noFill/>
            <a:ln w="1905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60910" name="AutoShape 142"/>
          <p:cNvSpPr>
            <a:spLocks noChangeArrowheads="1"/>
          </p:cNvSpPr>
          <p:nvPr/>
        </p:nvSpPr>
        <p:spPr bwMode="auto">
          <a:xfrm>
            <a:off x="7848600" y="2911443"/>
            <a:ext cx="914400" cy="457200"/>
          </a:xfrm>
          <a:prstGeom prst="wedgeRoundRectCallout">
            <a:avLst>
              <a:gd name="adj1" fmla="val -117361"/>
              <a:gd name="adj2" fmla="val 102083"/>
              <a:gd name="adj3" fmla="val 16667"/>
            </a:avLst>
          </a:prstGeom>
          <a:solidFill>
            <a:srgbClr val="FFFFCC"/>
          </a:solidFill>
          <a:ln w="28575">
            <a:solidFill>
              <a:srgbClr val="000099"/>
            </a:solidFill>
            <a:miter lim="800000"/>
            <a:headEnd/>
            <a:tailEnd/>
          </a:ln>
          <a:effectLst/>
        </p:spPr>
        <p:txBody>
          <a:bodyPr wrap="none" anchor="ctr"/>
          <a:lstStyle/>
          <a:p>
            <a:pPr algn="ctr">
              <a:defRPr/>
            </a:pPr>
            <a:r>
              <a:rPr lang="zh-CN" altLang="en-US" b="1">
                <a:solidFill>
                  <a:srgbClr val="CC0000"/>
                </a:solidFill>
                <a:latin typeface="Times New Roman" panose="02020603050405020304" pitchFamily="18" charset="0"/>
                <a:cs typeface="Times New Roman" panose="02020603050405020304" pitchFamily="18" charset="0"/>
              </a:rPr>
              <a:t>封锁</a:t>
            </a:r>
          </a:p>
        </p:txBody>
      </p:sp>
      <p:sp>
        <p:nvSpPr>
          <p:cNvPr id="160911" name="Text Box 143"/>
          <p:cNvSpPr txBox="1">
            <a:spLocks noChangeArrowheads="1"/>
          </p:cNvSpPr>
          <p:nvPr/>
        </p:nvSpPr>
        <p:spPr bwMode="auto">
          <a:xfrm>
            <a:off x="228600" y="5883243"/>
            <a:ext cx="59436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zh-CN" sz="2800" b="1">
                <a:latin typeface="Times New Roman" panose="02020603050405020304" pitchFamily="18" charset="0"/>
                <a:cs typeface="Times New Roman" panose="02020603050405020304" pitchFamily="18" charset="0"/>
              </a:rPr>
              <a:t>在</a:t>
            </a:r>
            <a:r>
              <a:rPr lang="en-US" altLang="zh-CN" sz="2800" b="1" i="1">
                <a:latin typeface="Times New Roman" panose="02020603050405020304" pitchFamily="18" charset="0"/>
                <a:cs typeface="Times New Roman" panose="02020603050405020304" pitchFamily="18" charset="0"/>
              </a:rPr>
              <a:t>CP</a:t>
            </a:r>
            <a:r>
              <a:rPr lang="en-US" altLang="zh-CN" sz="2800" b="1">
                <a:latin typeface="Times New Roman" panose="02020603050405020304" pitchFamily="18" charset="0"/>
                <a:cs typeface="Times New Roman" panose="02020603050405020304" pitchFamily="18" charset="0"/>
              </a:rPr>
              <a:t>= 1</a:t>
            </a:r>
            <a:r>
              <a:rPr lang="zh-CN" altLang="en-US" sz="2800" b="1">
                <a:latin typeface="Times New Roman" panose="02020603050405020304" pitchFamily="18" charset="0"/>
                <a:cs typeface="Times New Roman" panose="02020603050405020304" pitchFamily="18" charset="0"/>
              </a:rPr>
              <a:t>期间</a:t>
            </a:r>
            <a:r>
              <a:rPr lang="zh-CN" altLang="zh-CN" sz="2800" b="1">
                <a:latin typeface="Times New Roman" panose="02020603050405020304" pitchFamily="18" charset="0"/>
                <a:cs typeface="Times New Roman" panose="02020603050405020304" pitchFamily="18" charset="0"/>
              </a:rPr>
              <a:t>，</a:t>
            </a:r>
            <a:r>
              <a:rPr lang="zh-CN" altLang="en-US" sz="2800" b="1">
                <a:solidFill>
                  <a:srgbClr val="FF3300"/>
                </a:solidFill>
                <a:latin typeface="Times New Roman" panose="02020603050405020304" pitchFamily="18" charset="0"/>
                <a:cs typeface="Times New Roman" panose="02020603050405020304" pitchFamily="18" charset="0"/>
              </a:rPr>
              <a:t>触发器保持“</a:t>
            </a:r>
            <a:r>
              <a:rPr lang="en-US" altLang="zh-CN" sz="2800" b="1">
                <a:solidFill>
                  <a:srgbClr val="FF3300"/>
                </a:solidFill>
                <a:latin typeface="Times New Roman" panose="02020603050405020304" pitchFamily="18" charset="0"/>
                <a:cs typeface="Times New Roman" panose="02020603050405020304" pitchFamily="18" charset="0"/>
              </a:rPr>
              <a:t>1”</a:t>
            </a:r>
            <a:r>
              <a:rPr lang="zh-CN" altLang="en-US" sz="2800" b="1">
                <a:solidFill>
                  <a:srgbClr val="FF3300"/>
                </a:solidFill>
                <a:latin typeface="Times New Roman" panose="02020603050405020304" pitchFamily="18" charset="0"/>
                <a:cs typeface="Times New Roman" panose="02020603050405020304" pitchFamily="18" charset="0"/>
              </a:rPr>
              <a:t>不变</a:t>
            </a:r>
          </a:p>
        </p:txBody>
      </p:sp>
      <p:grpSp>
        <p:nvGrpSpPr>
          <p:cNvPr id="16" name="Group 144"/>
          <p:cNvGrpSpPr>
            <a:grpSpLocks/>
          </p:cNvGrpSpPr>
          <p:nvPr/>
        </p:nvGrpSpPr>
        <p:grpSpPr bwMode="auto">
          <a:xfrm>
            <a:off x="4038600" y="2911443"/>
            <a:ext cx="2438400" cy="2895600"/>
            <a:chOff x="2544" y="1680"/>
            <a:chExt cx="1536" cy="1824"/>
          </a:xfrm>
        </p:grpSpPr>
        <p:grpSp>
          <p:nvGrpSpPr>
            <p:cNvPr id="10269" name="Group 145"/>
            <p:cNvGrpSpPr>
              <a:grpSpLocks/>
            </p:cNvGrpSpPr>
            <p:nvPr/>
          </p:nvGrpSpPr>
          <p:grpSpPr bwMode="auto">
            <a:xfrm>
              <a:off x="2544" y="1680"/>
              <a:ext cx="480" cy="1824"/>
              <a:chOff x="2544" y="1680"/>
              <a:chExt cx="480" cy="1824"/>
            </a:xfrm>
          </p:grpSpPr>
          <p:sp>
            <p:nvSpPr>
              <p:cNvPr id="10273" name="Line 146"/>
              <p:cNvSpPr>
                <a:spLocks noChangeShapeType="1"/>
              </p:cNvSpPr>
              <p:nvPr/>
            </p:nvSpPr>
            <p:spPr bwMode="auto">
              <a:xfrm flipH="1">
                <a:off x="2544" y="1680"/>
                <a:ext cx="480" cy="0"/>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4" name="Line 147"/>
              <p:cNvSpPr>
                <a:spLocks noChangeShapeType="1"/>
              </p:cNvSpPr>
              <p:nvPr/>
            </p:nvSpPr>
            <p:spPr bwMode="auto">
              <a:xfrm>
                <a:off x="2544" y="1728"/>
                <a:ext cx="0" cy="1776"/>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5" name="Line 148"/>
              <p:cNvSpPr>
                <a:spLocks noChangeShapeType="1"/>
              </p:cNvSpPr>
              <p:nvPr/>
            </p:nvSpPr>
            <p:spPr bwMode="auto">
              <a:xfrm>
                <a:off x="2544" y="3504"/>
                <a:ext cx="384" cy="0"/>
              </a:xfrm>
              <a:prstGeom prst="line">
                <a:avLst/>
              </a:prstGeom>
              <a:noFill/>
              <a:ln w="19050">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6" name="Line 149"/>
              <p:cNvSpPr>
                <a:spLocks noChangeShapeType="1"/>
              </p:cNvSpPr>
              <p:nvPr/>
            </p:nvSpPr>
            <p:spPr bwMode="auto">
              <a:xfrm flipV="1">
                <a:off x="2928" y="3360"/>
                <a:ext cx="0" cy="144"/>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270" name="Group 150"/>
            <p:cNvGrpSpPr>
              <a:grpSpLocks/>
            </p:cNvGrpSpPr>
            <p:nvPr/>
          </p:nvGrpSpPr>
          <p:grpSpPr bwMode="auto">
            <a:xfrm>
              <a:off x="3120" y="1680"/>
              <a:ext cx="960" cy="816"/>
              <a:chOff x="3120" y="1680"/>
              <a:chExt cx="960" cy="816"/>
            </a:xfrm>
          </p:grpSpPr>
          <p:sp>
            <p:nvSpPr>
              <p:cNvPr id="10271" name="Line 151"/>
              <p:cNvSpPr>
                <a:spLocks noChangeShapeType="1"/>
              </p:cNvSpPr>
              <p:nvPr/>
            </p:nvSpPr>
            <p:spPr bwMode="auto">
              <a:xfrm>
                <a:off x="3120" y="1680"/>
                <a:ext cx="384" cy="0"/>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272" name="Line 152"/>
              <p:cNvSpPr>
                <a:spLocks noChangeShapeType="1"/>
              </p:cNvSpPr>
              <p:nvPr/>
            </p:nvSpPr>
            <p:spPr bwMode="auto">
              <a:xfrm>
                <a:off x="3504" y="1680"/>
                <a:ext cx="576" cy="816"/>
              </a:xfrm>
              <a:prstGeom prst="line">
                <a:avLst/>
              </a:prstGeom>
              <a:noFill/>
              <a:ln w="1905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160921" name="AutoShape 153"/>
          <p:cNvSpPr>
            <a:spLocks noChangeArrowheads="1"/>
          </p:cNvSpPr>
          <p:nvPr/>
        </p:nvSpPr>
        <p:spPr bwMode="auto">
          <a:xfrm>
            <a:off x="3048000" y="4435443"/>
            <a:ext cx="914400" cy="457200"/>
          </a:xfrm>
          <a:prstGeom prst="wedgeRoundRectCallout">
            <a:avLst>
              <a:gd name="adj1" fmla="val 134204"/>
              <a:gd name="adj2" fmla="val 88542"/>
              <a:gd name="adj3" fmla="val 16667"/>
            </a:avLst>
          </a:prstGeom>
          <a:solidFill>
            <a:srgbClr val="FFFFCC"/>
          </a:solidFill>
          <a:ln w="28575">
            <a:solidFill>
              <a:srgbClr val="000099"/>
            </a:solidFill>
            <a:miter lim="800000"/>
            <a:headEnd/>
            <a:tailEnd/>
          </a:ln>
          <a:effectLst/>
        </p:spPr>
        <p:txBody>
          <a:bodyPr wrap="none" anchor="ctr"/>
          <a:lstStyle/>
          <a:p>
            <a:pPr algn="ctr">
              <a:defRPr/>
            </a:pPr>
            <a:r>
              <a:rPr lang="zh-CN" altLang="en-US" b="1">
                <a:solidFill>
                  <a:srgbClr val="CC0000"/>
                </a:solidFill>
                <a:latin typeface="Times New Roman" panose="02020603050405020304" pitchFamily="18" charset="0"/>
                <a:cs typeface="Times New Roman" panose="02020603050405020304" pitchFamily="18" charset="0"/>
              </a:rPr>
              <a:t>封锁</a:t>
            </a:r>
          </a:p>
        </p:txBody>
      </p:sp>
      <p:pic>
        <p:nvPicPr>
          <p:cNvPr id="10267" name="Picture 154" descr="图片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7538" y="2378043"/>
            <a:ext cx="435292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8" name="Picture 155" descr="图片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3938" y="504793"/>
            <a:ext cx="4786312"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757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0855"/>
                                        </p:tgtEl>
                                        <p:attrNameLst>
                                          <p:attrName>style.visibility</p:attrName>
                                        </p:attrNameLst>
                                      </p:cBhvr>
                                      <p:to>
                                        <p:strVal val="visible"/>
                                      </p:to>
                                    </p:set>
                                    <p:animEffect transition="in" filter="blinds(vertical)">
                                      <p:cBhvr>
                                        <p:cTn id="7" dur="500"/>
                                        <p:tgtEl>
                                          <p:spTgt spid="16085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0870"/>
                                        </p:tgtEl>
                                        <p:attrNameLst>
                                          <p:attrName>style.visibility</p:attrName>
                                        </p:attrNameLst>
                                      </p:cBhvr>
                                      <p:to>
                                        <p:strVal val="visible"/>
                                      </p:to>
                                    </p:set>
                                    <p:animEffect transition="in" filter="wipe(left)">
                                      <p:cBhvr>
                                        <p:cTn id="11" dur="500"/>
                                        <p:tgtEl>
                                          <p:spTgt spid="1608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60871"/>
                                        </p:tgtEl>
                                        <p:attrNameLst>
                                          <p:attrName>style.visibility</p:attrName>
                                        </p:attrNameLst>
                                      </p:cBhvr>
                                      <p:to>
                                        <p:strVal val="visible"/>
                                      </p:to>
                                    </p:set>
                                    <p:animEffect transition="in" filter="blinds(vertical)">
                                      <p:cBhvr>
                                        <p:cTn id="16" dur="500"/>
                                        <p:tgtEl>
                                          <p:spTgt spid="1608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160866"/>
                                        </p:tgtEl>
                                        <p:attrNameLst>
                                          <p:attrName>style.visibility</p:attrName>
                                        </p:attrNameLst>
                                      </p:cBhvr>
                                      <p:to>
                                        <p:strVal val="visible"/>
                                      </p:to>
                                    </p:set>
                                    <p:animEffect transition="in" filter="wipe(down)">
                                      <p:cBhvr>
                                        <p:cTn id="39" dur="500"/>
                                        <p:tgtEl>
                                          <p:spTgt spid="160866"/>
                                        </p:tgtEl>
                                      </p:cBhvr>
                                    </p:animEffect>
                                  </p:childTnLst>
                                </p:cTn>
                              </p:par>
                            </p:childTnLst>
                          </p:cTn>
                        </p:par>
                        <p:par>
                          <p:cTn id="40" fill="hold" nodeType="afterGroup">
                            <p:stCondLst>
                              <p:cond delay="1000"/>
                            </p:stCondLst>
                            <p:childTnLst>
                              <p:par>
                                <p:cTn id="41" presetID="22" presetClass="entr" presetSubtype="1"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500"/>
                                        <p:tgtEl>
                                          <p:spTgt spid="8"/>
                                        </p:tgtEl>
                                      </p:cBhvr>
                                    </p:animEffect>
                                  </p:childTnLst>
                                </p:cTn>
                              </p:par>
                            </p:childTnLst>
                          </p:cTn>
                        </p:par>
                        <p:par>
                          <p:cTn id="44" fill="hold" nodeType="afterGroup">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160875"/>
                                        </p:tgtEl>
                                        <p:attrNameLst>
                                          <p:attrName>style.visibility</p:attrName>
                                        </p:attrNameLst>
                                      </p:cBhvr>
                                      <p:to>
                                        <p:strVal val="visible"/>
                                      </p:to>
                                    </p:set>
                                    <p:animEffect transition="in" filter="wipe(left)">
                                      <p:cBhvr>
                                        <p:cTn id="47" dur="500"/>
                                        <p:tgtEl>
                                          <p:spTgt spid="1608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160876"/>
                                        </p:tgtEl>
                                        <p:attrNameLst>
                                          <p:attrName>style.visibility</p:attrName>
                                        </p:attrNameLst>
                                      </p:cBhvr>
                                      <p:to>
                                        <p:strVal val="visible"/>
                                      </p:to>
                                    </p:set>
                                    <p:animEffect transition="in" filter="blinds(vertical)">
                                      <p:cBhvr>
                                        <p:cTn id="52" dur="500"/>
                                        <p:tgtEl>
                                          <p:spTgt spid="1608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nodeType="afterGroup">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160885"/>
                                        </p:tgtEl>
                                        <p:attrNameLst>
                                          <p:attrName>style.visibility</p:attrName>
                                        </p:attrNameLst>
                                      </p:cBhvr>
                                      <p:to>
                                        <p:strVal val="visible"/>
                                      </p:to>
                                    </p:set>
                                    <p:animEffect transition="in" filter="wipe(down)">
                                      <p:cBhvr>
                                        <p:cTn id="61" dur="500"/>
                                        <p:tgtEl>
                                          <p:spTgt spid="16088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up)">
                                      <p:cBhvr>
                                        <p:cTn id="76" dur="500"/>
                                        <p:tgtEl>
                                          <p:spTgt spid="1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60921"/>
                                        </p:tgtEl>
                                        <p:attrNameLst>
                                          <p:attrName>style.visibility</p:attrName>
                                        </p:attrNameLst>
                                      </p:cBhvr>
                                      <p:to>
                                        <p:strVal val="visible"/>
                                      </p:to>
                                    </p:set>
                                    <p:animEffect transition="in" filter="wipe(up)">
                                      <p:cBhvr>
                                        <p:cTn id="86" dur="500"/>
                                        <p:tgtEl>
                                          <p:spTgt spid="160921"/>
                                        </p:tgtEl>
                                      </p:cBhvr>
                                    </p:animEffect>
                                  </p:childTnLst>
                                </p:cTn>
                              </p:par>
                            </p:childTnLst>
                          </p:cTn>
                        </p:par>
                        <p:par>
                          <p:cTn id="87" fill="hold" nodeType="afterGroup">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160910"/>
                                        </p:tgtEl>
                                        <p:attrNameLst>
                                          <p:attrName>style.visibility</p:attrName>
                                        </p:attrNameLst>
                                      </p:cBhvr>
                                      <p:to>
                                        <p:strVal val="visible"/>
                                      </p:to>
                                    </p:set>
                                    <p:animEffect transition="in" filter="wipe(up)">
                                      <p:cBhvr>
                                        <p:cTn id="90" dur="500"/>
                                        <p:tgtEl>
                                          <p:spTgt spid="16091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5" fill="hold" grpId="0" nodeType="clickEffect">
                                  <p:stCondLst>
                                    <p:cond delay="0"/>
                                  </p:stCondLst>
                                  <p:childTnLst>
                                    <p:set>
                                      <p:cBhvr>
                                        <p:cTn id="94" dur="1" fill="hold">
                                          <p:stCondLst>
                                            <p:cond delay="0"/>
                                          </p:stCondLst>
                                        </p:cTn>
                                        <p:tgtEl>
                                          <p:spTgt spid="160911"/>
                                        </p:tgtEl>
                                        <p:attrNameLst>
                                          <p:attrName>style.visibility</p:attrName>
                                        </p:attrNameLst>
                                      </p:cBhvr>
                                      <p:to>
                                        <p:strVal val="visible"/>
                                      </p:to>
                                    </p:set>
                                    <p:animEffect transition="in" filter="blinds(vertical)">
                                      <p:cBhvr>
                                        <p:cTn id="95" dur="500"/>
                                        <p:tgtEl>
                                          <p:spTgt spid="160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55" grpId="0" autoUpdateAnimBg="0"/>
      <p:bldP spid="160866" grpId="0" autoUpdateAnimBg="0"/>
      <p:bldP spid="160870" grpId="0" autoUpdateAnimBg="0"/>
      <p:bldP spid="160871" grpId="0" autoUpdateAnimBg="0"/>
      <p:bldP spid="160875" grpId="0" autoUpdateAnimBg="0"/>
      <p:bldP spid="160876" grpId="0" autoUpdateAnimBg="0"/>
      <p:bldP spid="160885" grpId="0" autoUpdateAnimBg="0"/>
      <p:bldP spid="160910" grpId="0" animBg="1" autoUpdateAnimBg="0"/>
      <p:bldP spid="160911" grpId="0" autoUpdateAnimBg="0"/>
      <p:bldP spid="160921"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81550" y="716355"/>
            <a:ext cx="2584450" cy="1882775"/>
            <a:chOff x="2738" y="288"/>
            <a:chExt cx="1628" cy="1186"/>
          </a:xfrm>
        </p:grpSpPr>
        <p:sp>
          <p:nvSpPr>
            <p:cNvPr id="162819" name="Text Box 3"/>
            <p:cNvSpPr txBox="1">
              <a:spLocks noChangeArrowheads="1"/>
            </p:cNvSpPr>
            <p:nvPr/>
          </p:nvSpPr>
          <p:spPr bwMode="auto">
            <a:xfrm>
              <a:off x="2738" y="288"/>
              <a:ext cx="1628" cy="327"/>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dirty="0">
                  <a:solidFill>
                    <a:srgbClr val="006600"/>
                  </a:solidFill>
                  <a:latin typeface="Times New Roman" panose="02020603050405020304" pitchFamily="18" charset="0"/>
                  <a:cs typeface="Times New Roman" panose="02020603050405020304" pitchFamily="18" charset="0"/>
                </a:rPr>
                <a:t>D</a:t>
              </a:r>
              <a:r>
                <a:rPr lang="zh-CN" altLang="en-US" sz="2800" b="1" dirty="0">
                  <a:solidFill>
                    <a:srgbClr val="006600"/>
                  </a:solidFill>
                  <a:latin typeface="Times New Roman" panose="02020603050405020304" pitchFamily="18" charset="0"/>
                  <a:cs typeface="Times New Roman" panose="02020603050405020304" pitchFamily="18" charset="0"/>
                </a:rPr>
                <a:t>触发器状态表</a:t>
              </a:r>
            </a:p>
          </p:txBody>
        </p:sp>
        <p:sp>
          <p:nvSpPr>
            <p:cNvPr id="53256" name="Line 4"/>
            <p:cNvSpPr>
              <a:spLocks noChangeShapeType="1"/>
            </p:cNvSpPr>
            <p:nvPr/>
          </p:nvSpPr>
          <p:spPr bwMode="auto">
            <a:xfrm>
              <a:off x="2953" y="593"/>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3257" name="Line 5"/>
            <p:cNvSpPr>
              <a:spLocks noChangeShapeType="1"/>
            </p:cNvSpPr>
            <p:nvPr/>
          </p:nvSpPr>
          <p:spPr bwMode="auto">
            <a:xfrm>
              <a:off x="2928" y="864"/>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3258" name="Line 6"/>
            <p:cNvSpPr>
              <a:spLocks noChangeShapeType="1"/>
            </p:cNvSpPr>
            <p:nvPr/>
          </p:nvSpPr>
          <p:spPr bwMode="auto">
            <a:xfrm>
              <a:off x="2953" y="1459"/>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3259" name="Line 7"/>
            <p:cNvSpPr>
              <a:spLocks noChangeShapeType="1"/>
            </p:cNvSpPr>
            <p:nvPr/>
          </p:nvSpPr>
          <p:spPr bwMode="auto">
            <a:xfrm>
              <a:off x="3550" y="593"/>
              <a:ext cx="0" cy="8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3260" name="Text Box 8"/>
            <p:cNvSpPr txBox="1">
              <a:spLocks noChangeArrowheads="1"/>
            </p:cNvSpPr>
            <p:nvPr/>
          </p:nvSpPr>
          <p:spPr bwMode="auto">
            <a:xfrm>
              <a:off x="3107" y="540"/>
              <a:ext cx="11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D</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r>
                <a:rPr lang="en-US" altLang="zh-CN" sz="2800">
                  <a:cs typeface="Times New Roman" panose="02020603050405020304" pitchFamily="18" charset="0"/>
                </a:rPr>
                <a:t> </a:t>
              </a:r>
            </a:p>
          </p:txBody>
        </p:sp>
        <p:grpSp>
          <p:nvGrpSpPr>
            <p:cNvPr id="53261" name="Group 9"/>
            <p:cNvGrpSpPr>
              <a:grpSpLocks/>
            </p:cNvGrpSpPr>
            <p:nvPr/>
          </p:nvGrpSpPr>
          <p:grpSpPr bwMode="auto">
            <a:xfrm>
              <a:off x="3094" y="871"/>
              <a:ext cx="228" cy="603"/>
              <a:chOff x="771" y="1280"/>
              <a:chExt cx="239" cy="735"/>
            </a:xfrm>
          </p:grpSpPr>
          <p:sp>
            <p:nvSpPr>
              <p:cNvPr id="53265" name="Text Box 10"/>
              <p:cNvSpPr txBox="1">
                <a:spLocks noChangeArrowheads="1"/>
              </p:cNvSpPr>
              <p:nvPr/>
            </p:nvSpPr>
            <p:spPr bwMode="auto">
              <a:xfrm>
                <a:off x="771" y="1280"/>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53266" name="Rectangle 11"/>
              <p:cNvSpPr>
                <a:spLocks noChangeArrowheads="1"/>
              </p:cNvSpPr>
              <p:nvPr/>
            </p:nvSpPr>
            <p:spPr bwMode="auto">
              <a:xfrm>
                <a:off x="771" y="1616"/>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nvGrpSpPr>
            <p:cNvPr id="53262" name="Group 12"/>
            <p:cNvGrpSpPr>
              <a:grpSpLocks/>
            </p:cNvGrpSpPr>
            <p:nvPr/>
          </p:nvGrpSpPr>
          <p:grpSpPr bwMode="auto">
            <a:xfrm>
              <a:off x="3737" y="855"/>
              <a:ext cx="228" cy="603"/>
              <a:chOff x="1443" y="1280"/>
              <a:chExt cx="239" cy="735"/>
            </a:xfrm>
          </p:grpSpPr>
          <p:sp>
            <p:nvSpPr>
              <p:cNvPr id="53263" name="Rectangle 13"/>
              <p:cNvSpPr>
                <a:spLocks noChangeArrowheads="1"/>
              </p:cNvSpPr>
              <p:nvPr/>
            </p:nvSpPr>
            <p:spPr bwMode="auto">
              <a:xfrm>
                <a:off x="1443" y="1280"/>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a:t>
                </a:r>
              </a:p>
            </p:txBody>
          </p:sp>
          <p:sp>
            <p:nvSpPr>
              <p:cNvPr id="53264" name="Rectangle 14"/>
              <p:cNvSpPr>
                <a:spLocks noChangeArrowheads="1"/>
              </p:cNvSpPr>
              <p:nvPr/>
            </p:nvSpPr>
            <p:spPr bwMode="auto">
              <a:xfrm>
                <a:off x="1443" y="1616"/>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sp>
        <p:nvSpPr>
          <p:cNvPr id="162862" name="Rectangle 46" descr="40%"/>
          <p:cNvSpPr>
            <a:spLocks noChangeArrowheads="1"/>
          </p:cNvSpPr>
          <p:nvPr/>
        </p:nvSpPr>
        <p:spPr bwMode="auto">
          <a:xfrm>
            <a:off x="609600" y="1575772"/>
            <a:ext cx="3581400" cy="4358116"/>
          </a:xfrm>
          <a:prstGeom prst="rect">
            <a:avLst/>
          </a:prstGeom>
          <a:pattFill prst="pct40">
            <a:fgClr>
              <a:srgbClr val="FFFF00"/>
            </a:fgClr>
            <a:bgClr>
              <a:srgbClr val="FFFFFF"/>
            </a:bgClr>
          </a:pattFill>
          <a:ln w="28575">
            <a:solidFill>
              <a:srgbClr val="FF3300"/>
            </a:solidFill>
            <a:miter lim="800000"/>
            <a:headEnd/>
            <a:tailEnd/>
          </a:ln>
          <a:effectLst/>
        </p:spPr>
        <p:txBody>
          <a:bodyPr anchor="ctr">
            <a:spAutoFit/>
          </a:bodyPr>
          <a:lstStyle/>
          <a:p>
            <a:pPr>
              <a:lnSpc>
                <a:spcPct val="110000"/>
              </a:lnSpc>
              <a:defRPr/>
            </a:pPr>
            <a:r>
              <a:rPr lang="en-US" altLang="zh-CN" sz="2800" b="1" i="1">
                <a:solidFill>
                  <a:srgbClr val="3333CC"/>
                </a:solidFill>
                <a:latin typeface="Times New Roman" panose="02020603050405020304" pitchFamily="18" charset="0"/>
                <a:cs typeface="Times New Roman" panose="02020603050405020304" pitchFamily="18" charset="0"/>
              </a:rPr>
              <a:t>    CP</a:t>
            </a:r>
            <a:r>
              <a:rPr lang="zh-CN" altLang="en-US" sz="2800" b="1">
                <a:solidFill>
                  <a:srgbClr val="3333CC"/>
                </a:solidFill>
                <a:latin typeface="Times New Roman" panose="02020603050405020304" pitchFamily="18" charset="0"/>
                <a:cs typeface="Times New Roman" panose="02020603050405020304" pitchFamily="18" charset="0"/>
              </a:rPr>
              <a:t>上升沿前接收信号，</a:t>
            </a:r>
            <a:r>
              <a:rPr lang="zh-CN" altLang="en-US" sz="2800" b="1">
                <a:solidFill>
                  <a:srgbClr val="CC0000"/>
                </a:solidFill>
                <a:latin typeface="Times New Roman" panose="02020603050405020304" pitchFamily="18" charset="0"/>
                <a:cs typeface="Times New Roman" panose="02020603050405020304" pitchFamily="18" charset="0"/>
              </a:rPr>
              <a:t>上降沿时触发器翻转，</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其</a:t>
            </a:r>
            <a:r>
              <a:rPr lang="en-US" altLang="zh-CN" sz="2800" b="1" i="1">
                <a:solidFill>
                  <a:srgbClr val="000099"/>
                </a:solidFill>
                <a:latin typeface="Times New Roman" panose="02020603050405020304" pitchFamily="18" charset="0"/>
                <a:cs typeface="Times New Roman" panose="02020603050405020304" pitchFamily="18" charset="0"/>
              </a:rPr>
              <a:t>Q</a:t>
            </a:r>
            <a:r>
              <a:rPr lang="zh-CN" altLang="en-US" sz="2800" b="1">
                <a:solidFill>
                  <a:srgbClr val="000099"/>
                </a:solidFill>
                <a:latin typeface="Times New Roman" panose="02020603050405020304" pitchFamily="18" charset="0"/>
                <a:cs typeface="Times New Roman" panose="02020603050405020304" pitchFamily="18" charset="0"/>
              </a:rPr>
              <a:t>的状态与</a:t>
            </a:r>
            <a:r>
              <a:rPr lang="en-US" altLang="zh-CN" sz="2800" b="1" i="1">
                <a:solidFill>
                  <a:srgbClr val="000099"/>
                </a:solidFill>
                <a:latin typeface="Times New Roman" panose="02020603050405020304" pitchFamily="18" charset="0"/>
                <a:cs typeface="Times New Roman" panose="02020603050405020304" pitchFamily="18" charset="0"/>
              </a:rPr>
              <a:t>D</a:t>
            </a:r>
            <a:r>
              <a:rPr lang="zh-CN" altLang="en-US" sz="2800" b="1">
                <a:solidFill>
                  <a:srgbClr val="000099"/>
                </a:solidFill>
                <a:latin typeface="Times New Roman" panose="02020603050405020304" pitchFamily="18" charset="0"/>
                <a:cs typeface="Times New Roman" panose="02020603050405020304" pitchFamily="18" charset="0"/>
              </a:rPr>
              <a:t>状态一致；但</a:t>
            </a:r>
            <a:r>
              <a:rPr lang="en-US" altLang="zh-CN" sz="2800" b="1" i="1">
                <a:solidFill>
                  <a:srgbClr val="000099"/>
                </a:solidFill>
                <a:latin typeface="Times New Roman" panose="02020603050405020304" pitchFamily="18" charset="0"/>
                <a:cs typeface="Times New Roman" panose="02020603050405020304" pitchFamily="18" charset="0"/>
              </a:rPr>
              <a:t>Q</a:t>
            </a:r>
            <a:r>
              <a:rPr lang="zh-CN" altLang="en-US" sz="2800" b="1">
                <a:solidFill>
                  <a:srgbClr val="000099"/>
                </a:solidFill>
                <a:latin typeface="Times New Roman" panose="02020603050405020304" pitchFamily="18" charset="0"/>
                <a:cs typeface="Times New Roman" panose="02020603050405020304" pitchFamily="18" charset="0"/>
              </a:rPr>
              <a:t>的状态总比</a:t>
            </a:r>
            <a:r>
              <a:rPr lang="en-US" altLang="zh-CN" sz="2800" b="1" i="1">
                <a:solidFill>
                  <a:srgbClr val="000099"/>
                </a:solidFill>
                <a:latin typeface="Times New Roman" panose="02020603050405020304" pitchFamily="18" charset="0"/>
                <a:cs typeface="Times New Roman" panose="02020603050405020304" pitchFamily="18" charset="0"/>
              </a:rPr>
              <a:t>D</a:t>
            </a:r>
            <a:r>
              <a:rPr lang="zh-CN" altLang="en-US" sz="2800" b="1">
                <a:solidFill>
                  <a:srgbClr val="000099"/>
                </a:solidFill>
                <a:latin typeface="Times New Roman" panose="02020603050405020304" pitchFamily="18" charset="0"/>
                <a:cs typeface="Times New Roman" panose="02020603050405020304" pitchFamily="18" charset="0"/>
              </a:rPr>
              <a:t>的状态变化晚一步，即</a:t>
            </a: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r>
              <a:rPr lang="en-US" altLang="zh-CN" sz="2800" b="1" baseline="-25000">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D</a:t>
            </a:r>
            <a:r>
              <a:rPr lang="en-US" altLang="zh-CN" sz="2800" b="1" i="1" baseline="-25000">
                <a:latin typeface="Times New Roman" panose="02020603050405020304" pitchFamily="18" charset="0"/>
                <a:cs typeface="Times New Roman" panose="02020603050405020304" pitchFamily="18" charset="0"/>
              </a:rPr>
              <a:t>n</a:t>
            </a:r>
            <a:r>
              <a:rPr lang="zh-CN" altLang="en-US" sz="2800" b="1">
                <a:latin typeface="Times New Roman" panose="02020603050405020304" pitchFamily="18" charset="0"/>
                <a:cs typeface="Times New Roman" panose="02020603050405020304" pitchFamily="18" charset="0"/>
              </a:rPr>
              <a:t>；</a:t>
            </a:r>
            <a:r>
              <a:rPr lang="zh-CN" altLang="en-US" sz="2800" b="1">
                <a:solidFill>
                  <a:srgbClr val="006666"/>
                </a:solidFill>
                <a:latin typeface="Times New Roman" panose="02020603050405020304" pitchFamily="18" charset="0"/>
                <a:cs typeface="Times New Roman" panose="02020603050405020304" pitchFamily="18" charset="0"/>
              </a:rPr>
              <a:t>上升沿后输入 </a:t>
            </a:r>
            <a:r>
              <a:rPr lang="en-US" altLang="zh-CN" sz="2800" b="1" i="1">
                <a:solidFill>
                  <a:srgbClr val="006666"/>
                </a:solidFill>
                <a:latin typeface="Times New Roman" panose="02020603050405020304" pitchFamily="18" charset="0"/>
                <a:cs typeface="Times New Roman" panose="02020603050405020304" pitchFamily="18" charset="0"/>
              </a:rPr>
              <a:t>D</a:t>
            </a:r>
            <a:r>
              <a:rPr lang="zh-CN" altLang="en-US" sz="2800" b="1">
                <a:solidFill>
                  <a:srgbClr val="006666"/>
                </a:solidFill>
                <a:latin typeface="Times New Roman" panose="02020603050405020304" pitchFamily="18" charset="0"/>
                <a:cs typeface="Times New Roman" panose="02020603050405020304" pitchFamily="18" charset="0"/>
              </a:rPr>
              <a:t>不再起作用，触发器状态保持。 </a:t>
            </a:r>
            <a:r>
              <a:rPr lang="zh-CN" altLang="en-US" sz="2800" b="1">
                <a:solidFill>
                  <a:srgbClr val="FF0000"/>
                </a:solidFill>
                <a:latin typeface="Times New Roman" panose="02020603050405020304" pitchFamily="18" charset="0"/>
                <a:cs typeface="Times New Roman" panose="02020603050405020304" pitchFamily="18" charset="0"/>
              </a:rPr>
              <a:t>即</a:t>
            </a:r>
            <a:r>
              <a:rPr lang="en-US" altLang="zh-CN" sz="2800" b="1">
                <a:solidFill>
                  <a:srgbClr val="FF3300"/>
                </a:solidFill>
                <a:latin typeface="Times New Roman" panose="02020603050405020304" pitchFamily="18" charset="0"/>
                <a:cs typeface="Times New Roman" panose="02020603050405020304" pitchFamily="18" charset="0"/>
              </a:rPr>
              <a:t>(</a:t>
            </a:r>
            <a:r>
              <a:rPr lang="zh-CN" altLang="en-US" sz="2800" b="1">
                <a:solidFill>
                  <a:srgbClr val="FF3300"/>
                </a:solidFill>
                <a:latin typeface="Times New Roman" panose="02020603050405020304" pitchFamily="18" charset="0"/>
                <a:cs typeface="Times New Roman" panose="02020603050405020304" pitchFamily="18" charset="0"/>
              </a:rPr>
              <a:t>不会空翻</a:t>
            </a:r>
            <a:r>
              <a:rPr lang="en-US" altLang="zh-CN" sz="2800" b="1">
                <a:solidFill>
                  <a:srgbClr val="FF3300"/>
                </a:solidFill>
                <a:latin typeface="Times New Roman" panose="02020603050405020304" pitchFamily="18" charset="0"/>
                <a:cs typeface="Times New Roman" panose="02020603050405020304" pitchFamily="18" charset="0"/>
              </a:rPr>
              <a:t>)</a:t>
            </a:r>
            <a:endParaRPr lang="en-US" altLang="zh-CN" sz="2800" b="1">
              <a:latin typeface="Times New Roman" panose="02020603050405020304" pitchFamily="18" charset="0"/>
              <a:cs typeface="Times New Roman" panose="02020603050405020304" pitchFamily="18" charset="0"/>
            </a:endParaRPr>
          </a:p>
        </p:txBody>
      </p:sp>
      <p:sp>
        <p:nvSpPr>
          <p:cNvPr id="162863" name="Rectangle 47"/>
          <p:cNvSpPr>
            <a:spLocks noChangeArrowheads="1"/>
          </p:cNvSpPr>
          <p:nvPr/>
        </p:nvSpPr>
        <p:spPr bwMode="auto">
          <a:xfrm>
            <a:off x="762000" y="616343"/>
            <a:ext cx="1295400" cy="519112"/>
          </a:xfrm>
          <a:prstGeom prst="rect">
            <a:avLst/>
          </a:prstGeom>
          <a:noFill/>
          <a:ln w="9525">
            <a:noFill/>
            <a:miter lim="800000"/>
            <a:headEnd/>
            <a:tailEnd/>
          </a:ln>
          <a:effectLst/>
        </p:spPr>
        <p:txBody>
          <a:bodyPr anchor="ct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结论：</a:t>
            </a:r>
          </a:p>
        </p:txBody>
      </p:sp>
      <p:pic>
        <p:nvPicPr>
          <p:cNvPr id="162864" name="Picture 48" descr="图片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788" y="2788043"/>
            <a:ext cx="2230437"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31" name="AutoShape 15" descr="40%"/>
          <p:cNvSpPr>
            <a:spLocks noChangeArrowheads="1"/>
          </p:cNvSpPr>
          <p:nvPr/>
        </p:nvSpPr>
        <p:spPr bwMode="auto">
          <a:xfrm>
            <a:off x="7329488" y="5088330"/>
            <a:ext cx="1600200" cy="914400"/>
          </a:xfrm>
          <a:prstGeom prst="wedgeEllipseCallout">
            <a:avLst>
              <a:gd name="adj1" fmla="val -106847"/>
              <a:gd name="adj2" fmla="val -79167"/>
            </a:avLst>
          </a:prstGeom>
          <a:pattFill prst="pct40">
            <a:fgClr>
              <a:srgbClr val="00FF00"/>
            </a:fgClr>
            <a:bgClr>
              <a:srgbClr val="FFFFFF"/>
            </a:bgClr>
          </a:pattFill>
          <a:ln w="19050">
            <a:solidFill>
              <a:srgbClr val="FF3300"/>
            </a:solidFill>
            <a:miter lim="800000"/>
            <a:headEnd/>
            <a:tailEnd/>
          </a:ln>
          <a:effectLst/>
        </p:spPr>
        <p:txBody>
          <a:bodyPr wrap="none" anchor="ct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上升沿触</a:t>
            </a:r>
          </a:p>
          <a:p>
            <a:pPr algn="ctr">
              <a:defRPr/>
            </a:pPr>
            <a:r>
              <a:rPr lang="zh-CN" altLang="en-US" sz="2400" b="1">
                <a:solidFill>
                  <a:srgbClr val="FF3300"/>
                </a:solidFill>
                <a:latin typeface="Times New Roman" panose="02020603050405020304" pitchFamily="18" charset="0"/>
                <a:cs typeface="Times New Roman" panose="02020603050405020304" pitchFamily="18" charset="0"/>
              </a:rPr>
              <a:t>发翻转</a:t>
            </a:r>
          </a:p>
        </p:txBody>
      </p:sp>
    </p:spTree>
    <p:extLst>
      <p:ext uri="{BB962C8B-B14F-4D97-AF65-F5344CB8AC3E}">
        <p14:creationId xmlns:p14="http://schemas.microsoft.com/office/powerpoint/2010/main" val="3573578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2862"/>
                                        </p:tgtEl>
                                        <p:attrNameLst>
                                          <p:attrName>style.visibility</p:attrName>
                                        </p:attrNameLst>
                                      </p:cBhvr>
                                      <p:to>
                                        <p:strVal val="visible"/>
                                      </p:to>
                                    </p:set>
                                    <p:animEffect transition="in" filter="blinds(horizontal)">
                                      <p:cBhvr>
                                        <p:cTn id="7" dur="500"/>
                                        <p:tgtEl>
                                          <p:spTgt spid="1628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2864"/>
                                        </p:tgtEl>
                                        <p:attrNameLst>
                                          <p:attrName>style.visibility</p:attrName>
                                        </p:attrNameLst>
                                      </p:cBhvr>
                                      <p:to>
                                        <p:strVal val="visible"/>
                                      </p:to>
                                    </p:set>
                                    <p:animEffect transition="in" filter="wipe(left)">
                                      <p:cBhvr>
                                        <p:cTn id="17" dur="1000"/>
                                        <p:tgtEl>
                                          <p:spTgt spid="1628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62831"/>
                                        </p:tgtEl>
                                        <p:attrNameLst>
                                          <p:attrName>style.visibility</p:attrName>
                                        </p:attrNameLst>
                                      </p:cBhvr>
                                      <p:to>
                                        <p:strVal val="visible"/>
                                      </p:to>
                                    </p:set>
                                    <p:animEffect transition="in" filter="wipe(right)">
                                      <p:cBhvr>
                                        <p:cTn id="22" dur="500"/>
                                        <p:tgtEl>
                                          <p:spTgt spid="162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62" grpId="0" animBg="1" autoUpdateAnimBg="0"/>
      <p:bldP spid="162831"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685800" y="598283"/>
            <a:ext cx="3657600" cy="457200"/>
          </a:xfrm>
          <a:prstGeom prst="rect">
            <a:avLst/>
          </a:prstGeom>
          <a:noFill/>
          <a:ln w="9525">
            <a:noFill/>
            <a:miter lim="800000"/>
            <a:headEnd/>
            <a:tailEnd/>
          </a:ln>
          <a:effectLst/>
        </p:spPr>
        <p:txBody>
          <a:bodyPr anchor="ct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74LS74</a:t>
            </a:r>
            <a:r>
              <a:rPr lang="zh-CN" altLang="en-US" sz="2800" b="1">
                <a:solidFill>
                  <a:srgbClr val="000099"/>
                </a:solidFill>
                <a:latin typeface="Times New Roman" panose="02020603050405020304" pitchFamily="18" charset="0"/>
                <a:cs typeface="Times New Roman" panose="02020603050405020304" pitchFamily="18" charset="0"/>
              </a:rPr>
              <a:t>双</a:t>
            </a:r>
            <a:r>
              <a:rPr lang="en-US" altLang="zh-CN" sz="2800" b="1" i="1">
                <a:solidFill>
                  <a:srgbClr val="000099"/>
                </a:solidFill>
                <a:latin typeface="Times New Roman" panose="02020603050405020304" pitchFamily="18" charset="0"/>
                <a:cs typeface="Times New Roman" panose="02020603050405020304" pitchFamily="18" charset="0"/>
              </a:rPr>
              <a:t>D</a:t>
            </a:r>
            <a:r>
              <a:rPr lang="zh-CN" altLang="en-US" sz="2800" b="1">
                <a:solidFill>
                  <a:srgbClr val="000099"/>
                </a:solidFill>
                <a:latin typeface="Times New Roman" panose="02020603050405020304" pitchFamily="18" charset="0"/>
                <a:cs typeface="Times New Roman" panose="02020603050405020304" pitchFamily="18" charset="0"/>
              </a:rPr>
              <a:t>触发器</a:t>
            </a:r>
          </a:p>
        </p:txBody>
      </p:sp>
      <p:sp>
        <p:nvSpPr>
          <p:cNvPr id="164867" name="Rectangle 3"/>
          <p:cNvSpPr>
            <a:spLocks noChangeArrowheads="1"/>
          </p:cNvSpPr>
          <p:nvPr/>
        </p:nvSpPr>
        <p:spPr bwMode="auto">
          <a:xfrm>
            <a:off x="1066800" y="4103483"/>
            <a:ext cx="2971800" cy="51911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008000"/>
                </a:solidFill>
                <a:latin typeface="Times New Roman" panose="02020603050405020304" pitchFamily="18" charset="0"/>
                <a:cs typeface="Times New Roman" panose="02020603050405020304" pitchFamily="18" charset="0"/>
              </a:rPr>
              <a:t>74LS74</a:t>
            </a:r>
            <a:r>
              <a:rPr lang="zh-CN" altLang="en-US" sz="2800" b="1">
                <a:solidFill>
                  <a:srgbClr val="008000"/>
                </a:solidFill>
                <a:latin typeface="Times New Roman" panose="02020603050405020304" pitchFamily="18" charset="0"/>
                <a:cs typeface="Times New Roman" panose="02020603050405020304" pitchFamily="18" charset="0"/>
              </a:rPr>
              <a:t>引脚图</a:t>
            </a:r>
          </a:p>
        </p:txBody>
      </p:sp>
      <p:sp>
        <p:nvSpPr>
          <p:cNvPr id="164893" name="Rectangle 29"/>
          <p:cNvSpPr>
            <a:spLocks noChangeArrowheads="1"/>
          </p:cNvSpPr>
          <p:nvPr/>
        </p:nvSpPr>
        <p:spPr bwMode="auto">
          <a:xfrm>
            <a:off x="685800" y="4713083"/>
            <a:ext cx="3505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cs typeface="Times New Roman" panose="02020603050405020304" pitchFamily="18" charset="0"/>
              </a:rPr>
              <a:t>    </a:t>
            </a:r>
            <a:r>
              <a:rPr lang="zh-CN" altLang="en-US" sz="2800">
                <a:solidFill>
                  <a:schemeClr val="accent2"/>
                </a:solidFill>
                <a:cs typeface="Times New Roman" panose="02020603050405020304" pitchFamily="18" charset="0"/>
              </a:rPr>
              <a:t>每个芯片内有两个独立的 </a:t>
            </a:r>
            <a:r>
              <a:rPr lang="en-US" altLang="zh-CN" sz="2800" i="1">
                <a:solidFill>
                  <a:schemeClr val="accent2"/>
                </a:solidFill>
                <a:cs typeface="Times New Roman" panose="02020603050405020304" pitchFamily="18" charset="0"/>
              </a:rPr>
              <a:t>D </a:t>
            </a:r>
            <a:r>
              <a:rPr lang="zh-CN" altLang="en-US" sz="2800">
                <a:solidFill>
                  <a:schemeClr val="accent2"/>
                </a:solidFill>
                <a:cs typeface="Times New Roman" panose="02020603050405020304" pitchFamily="18" charset="0"/>
              </a:rPr>
              <a:t>触发器</a:t>
            </a:r>
            <a:endParaRPr lang="zh-CN" altLang="en-US" sz="2800">
              <a:solidFill>
                <a:srgbClr val="FF3300"/>
              </a:solidFill>
              <a:cs typeface="Times New Roman" panose="02020603050405020304" pitchFamily="18" charset="0"/>
            </a:endParaRPr>
          </a:p>
        </p:txBody>
      </p:sp>
      <p:sp>
        <p:nvSpPr>
          <p:cNvPr id="164894" name="Rectangle 30"/>
          <p:cNvSpPr>
            <a:spLocks noChangeArrowheads="1"/>
          </p:cNvSpPr>
          <p:nvPr/>
        </p:nvSpPr>
        <p:spPr bwMode="auto">
          <a:xfrm>
            <a:off x="685800" y="5643358"/>
            <a:ext cx="358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CP</a:t>
            </a:r>
            <a:r>
              <a:rPr lang="zh-CN" altLang="en-US" sz="2800">
                <a:solidFill>
                  <a:srgbClr val="FF3300"/>
                </a:solidFill>
                <a:cs typeface="Times New Roman" panose="02020603050405020304" pitchFamily="18" charset="0"/>
              </a:rPr>
              <a:t>上升沿</a:t>
            </a:r>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触发器翻转</a:t>
            </a:r>
          </a:p>
        </p:txBody>
      </p:sp>
      <p:sp>
        <p:nvSpPr>
          <p:cNvPr id="164895" name="Rectangle 31"/>
          <p:cNvSpPr>
            <a:spLocks noChangeArrowheads="1"/>
          </p:cNvSpPr>
          <p:nvPr/>
        </p:nvSpPr>
        <p:spPr bwMode="auto">
          <a:xfrm>
            <a:off x="4952999" y="4705592"/>
            <a:ext cx="35572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chemeClr val="accent2"/>
                </a:solidFill>
                <a:cs typeface="Times New Roman" panose="02020603050405020304" pitchFamily="18" charset="0"/>
              </a:rPr>
              <a:t>    </a:t>
            </a:r>
            <a:r>
              <a:rPr lang="zh-CN" altLang="en-US" sz="2800" dirty="0">
                <a:solidFill>
                  <a:schemeClr val="accent2"/>
                </a:solidFill>
                <a:cs typeface="Times New Roman" panose="02020603050405020304" pitchFamily="18" charset="0"/>
              </a:rPr>
              <a:t>每个 </a:t>
            </a:r>
            <a:r>
              <a:rPr lang="en-US" altLang="zh-CN" sz="2800" i="1" dirty="0">
                <a:solidFill>
                  <a:schemeClr val="accent2"/>
                </a:solidFill>
                <a:cs typeface="Times New Roman" panose="02020603050405020304" pitchFamily="18" charset="0"/>
              </a:rPr>
              <a:t>D </a:t>
            </a:r>
            <a:r>
              <a:rPr lang="zh-CN" altLang="en-US" sz="2800" dirty="0">
                <a:solidFill>
                  <a:schemeClr val="accent2"/>
                </a:solidFill>
                <a:cs typeface="Times New Roman" panose="02020603050405020304" pitchFamily="18" charset="0"/>
              </a:rPr>
              <a:t>有各自的置“</a:t>
            </a:r>
            <a:r>
              <a:rPr lang="en-US" altLang="zh-CN" sz="2800" dirty="0">
                <a:solidFill>
                  <a:schemeClr val="accent2"/>
                </a:solidFill>
                <a:cs typeface="Times New Roman" panose="02020603050405020304" pitchFamily="18" charset="0"/>
              </a:rPr>
              <a:t>0”</a:t>
            </a:r>
            <a:r>
              <a:rPr lang="zh-CN" altLang="en-US" sz="2800" dirty="0">
                <a:solidFill>
                  <a:schemeClr val="accent2"/>
                </a:solidFill>
                <a:cs typeface="Times New Roman" panose="02020603050405020304" pitchFamily="18" charset="0"/>
              </a:rPr>
              <a:t>端和置“</a:t>
            </a:r>
            <a:r>
              <a:rPr lang="en-US" altLang="zh-CN" sz="2800" dirty="0">
                <a:solidFill>
                  <a:schemeClr val="accent2"/>
                </a:solidFill>
                <a:cs typeface="Times New Roman" panose="02020603050405020304" pitchFamily="18" charset="0"/>
              </a:rPr>
              <a:t>1”</a:t>
            </a:r>
            <a:r>
              <a:rPr lang="zh-CN" altLang="en-US" sz="2800" dirty="0">
                <a:solidFill>
                  <a:schemeClr val="accent2"/>
                </a:solidFill>
                <a:cs typeface="Times New Roman" panose="02020603050405020304" pitchFamily="18" charset="0"/>
              </a:rPr>
              <a:t>端</a:t>
            </a:r>
            <a:r>
              <a:rPr lang="en-US" altLang="zh-CN" sz="2800" dirty="0">
                <a:solidFill>
                  <a:schemeClr val="accent2"/>
                </a:solidFill>
                <a:cs typeface="Times New Roman" panose="02020603050405020304" pitchFamily="18" charset="0"/>
              </a:rPr>
              <a:t>,</a:t>
            </a:r>
          </a:p>
          <a:p>
            <a:pPr eaLnBrk="1" hangingPunct="1"/>
            <a:r>
              <a:rPr lang="zh-CN" altLang="en-US" sz="2800" dirty="0">
                <a:solidFill>
                  <a:srgbClr val="FF3300"/>
                </a:solidFill>
                <a:cs typeface="Times New Roman" panose="02020603050405020304" pitchFamily="18" charset="0"/>
              </a:rPr>
              <a:t>低电平有效。</a:t>
            </a:r>
          </a:p>
        </p:txBody>
      </p:sp>
      <p:grpSp>
        <p:nvGrpSpPr>
          <p:cNvPr id="2" name="Group 32"/>
          <p:cNvGrpSpPr>
            <a:grpSpLocks/>
          </p:cNvGrpSpPr>
          <p:nvPr/>
        </p:nvGrpSpPr>
        <p:grpSpPr bwMode="auto">
          <a:xfrm flipV="1">
            <a:off x="2514600" y="5795758"/>
            <a:ext cx="392113" cy="304800"/>
            <a:chOff x="2592" y="3648"/>
            <a:chExt cx="384" cy="240"/>
          </a:xfrm>
        </p:grpSpPr>
        <p:sp>
          <p:nvSpPr>
            <p:cNvPr id="54311" name="Line 33"/>
            <p:cNvSpPr>
              <a:spLocks noChangeShapeType="1"/>
            </p:cNvSpPr>
            <p:nvPr/>
          </p:nvSpPr>
          <p:spPr bwMode="auto">
            <a:xfrm>
              <a:off x="2592" y="364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312" name="Line 34"/>
            <p:cNvSpPr>
              <a:spLocks noChangeShapeType="1"/>
            </p:cNvSpPr>
            <p:nvPr/>
          </p:nvSpPr>
          <p:spPr bwMode="auto">
            <a:xfrm>
              <a:off x="2784" y="3648"/>
              <a:ext cx="0"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313" name="Line 35"/>
            <p:cNvSpPr>
              <a:spLocks noChangeShapeType="1"/>
            </p:cNvSpPr>
            <p:nvPr/>
          </p:nvSpPr>
          <p:spPr bwMode="auto">
            <a:xfrm>
              <a:off x="2784" y="388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314" name="Line 36"/>
            <p:cNvSpPr>
              <a:spLocks noChangeShapeType="1"/>
            </p:cNvSpPr>
            <p:nvPr/>
          </p:nvSpPr>
          <p:spPr bwMode="auto">
            <a:xfrm>
              <a:off x="2784"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4280" name="Group 37"/>
          <p:cNvGrpSpPr>
            <a:grpSpLocks/>
          </p:cNvGrpSpPr>
          <p:nvPr/>
        </p:nvGrpSpPr>
        <p:grpSpPr bwMode="auto">
          <a:xfrm>
            <a:off x="4919663" y="791958"/>
            <a:ext cx="3030537" cy="3463925"/>
            <a:chOff x="3099" y="362"/>
            <a:chExt cx="1909" cy="2182"/>
          </a:xfrm>
        </p:grpSpPr>
        <p:sp>
          <p:nvSpPr>
            <p:cNvPr id="54282" name="Text Box 38"/>
            <p:cNvSpPr txBox="1">
              <a:spLocks noChangeAspect="1" noChangeArrowheads="1"/>
            </p:cNvSpPr>
            <p:nvPr/>
          </p:nvSpPr>
          <p:spPr bwMode="auto">
            <a:xfrm>
              <a:off x="3099" y="362"/>
              <a:ext cx="19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0000"/>
                  </a:solidFill>
                  <a:cs typeface="Times New Roman" panose="02020603050405020304" pitchFamily="18" charset="0"/>
                </a:rPr>
                <a:t>D </a:t>
              </a:r>
              <a:r>
                <a:rPr lang="zh-CN" altLang="en-US" sz="2800">
                  <a:solidFill>
                    <a:srgbClr val="FF0000"/>
                  </a:solidFill>
                  <a:cs typeface="Times New Roman" panose="02020603050405020304" pitchFamily="18" charset="0"/>
                </a:rPr>
                <a:t>触发器逻辑符号</a:t>
              </a:r>
            </a:p>
          </p:txBody>
        </p:sp>
        <p:grpSp>
          <p:nvGrpSpPr>
            <p:cNvPr id="54283" name="Group 39"/>
            <p:cNvGrpSpPr>
              <a:grpSpLocks noChangeAspect="1"/>
            </p:cNvGrpSpPr>
            <p:nvPr/>
          </p:nvGrpSpPr>
          <p:grpSpPr bwMode="auto">
            <a:xfrm>
              <a:off x="3408" y="704"/>
              <a:ext cx="1258" cy="1840"/>
              <a:chOff x="2832" y="1518"/>
              <a:chExt cx="1397" cy="2043"/>
            </a:xfrm>
          </p:grpSpPr>
          <p:sp>
            <p:nvSpPr>
              <p:cNvPr id="54284" name="Rectangle 40"/>
              <p:cNvSpPr>
                <a:spLocks noChangeAspect="1" noChangeArrowheads="1"/>
              </p:cNvSpPr>
              <p:nvPr/>
            </p:nvSpPr>
            <p:spPr bwMode="auto">
              <a:xfrm>
                <a:off x="2880" y="2256"/>
                <a:ext cx="1248" cy="57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54285" name="Group 41"/>
              <p:cNvGrpSpPr>
                <a:grpSpLocks noChangeAspect="1"/>
              </p:cNvGrpSpPr>
              <p:nvPr/>
            </p:nvGrpSpPr>
            <p:grpSpPr bwMode="auto">
              <a:xfrm>
                <a:off x="3024" y="2832"/>
                <a:ext cx="96" cy="384"/>
                <a:chOff x="3168" y="1824"/>
                <a:chExt cx="96" cy="384"/>
              </a:xfrm>
            </p:grpSpPr>
            <p:sp>
              <p:nvSpPr>
                <p:cNvPr id="54309" name="Oval 42"/>
                <p:cNvSpPr>
                  <a:spLocks noChangeAspect="1" noChangeArrowheads="1"/>
                </p:cNvSpPr>
                <p:nvPr/>
              </p:nvSpPr>
              <p:spPr bwMode="auto">
                <a:xfrm>
                  <a:off x="3168" y="1824"/>
                  <a:ext cx="96" cy="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4310" name="Line 43"/>
                <p:cNvSpPr>
                  <a:spLocks noChangeAspect="1" noChangeShapeType="1"/>
                </p:cNvSpPr>
                <p:nvPr/>
              </p:nvSpPr>
              <p:spPr bwMode="auto">
                <a:xfrm>
                  <a:off x="3216" y="192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4286" name="Group 44"/>
              <p:cNvGrpSpPr>
                <a:grpSpLocks noChangeAspect="1"/>
              </p:cNvGrpSpPr>
              <p:nvPr/>
            </p:nvGrpSpPr>
            <p:grpSpPr bwMode="auto">
              <a:xfrm>
                <a:off x="3888" y="2832"/>
                <a:ext cx="96" cy="384"/>
                <a:chOff x="3168" y="1824"/>
                <a:chExt cx="96" cy="384"/>
              </a:xfrm>
            </p:grpSpPr>
            <p:sp>
              <p:nvSpPr>
                <p:cNvPr id="54307" name="Oval 45"/>
                <p:cNvSpPr>
                  <a:spLocks noChangeAspect="1" noChangeArrowheads="1"/>
                </p:cNvSpPr>
                <p:nvPr/>
              </p:nvSpPr>
              <p:spPr bwMode="auto">
                <a:xfrm>
                  <a:off x="3168" y="1824"/>
                  <a:ext cx="96" cy="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4308" name="Line 46"/>
                <p:cNvSpPr>
                  <a:spLocks noChangeAspect="1" noChangeShapeType="1"/>
                </p:cNvSpPr>
                <p:nvPr/>
              </p:nvSpPr>
              <p:spPr bwMode="auto">
                <a:xfrm>
                  <a:off x="3216" y="192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54287" name="Oval 47"/>
              <p:cNvSpPr>
                <a:spLocks noChangeAspect="1" noChangeArrowheads="1"/>
              </p:cNvSpPr>
              <p:nvPr/>
            </p:nvSpPr>
            <p:spPr bwMode="auto">
              <a:xfrm>
                <a:off x="3744" y="2160"/>
                <a:ext cx="96" cy="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4288" name="Line 48"/>
              <p:cNvSpPr>
                <a:spLocks noChangeAspect="1" noChangeShapeType="1"/>
              </p:cNvSpPr>
              <p:nvPr/>
            </p:nvSpPr>
            <p:spPr bwMode="auto">
              <a:xfrm>
                <a:off x="3792" y="187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289" name="Line 49"/>
              <p:cNvSpPr>
                <a:spLocks noChangeAspect="1" noChangeShapeType="1"/>
              </p:cNvSpPr>
              <p:nvPr/>
            </p:nvSpPr>
            <p:spPr bwMode="auto">
              <a:xfrm>
                <a:off x="3312" y="187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290" name="Line 50"/>
              <p:cNvSpPr>
                <a:spLocks noChangeAspect="1" noChangeShapeType="1"/>
              </p:cNvSpPr>
              <p:nvPr/>
            </p:nvSpPr>
            <p:spPr bwMode="auto">
              <a:xfrm>
                <a:off x="3648" y="283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291" name="Line 51"/>
              <p:cNvSpPr>
                <a:spLocks noChangeAspect="1" noChangeShapeType="1"/>
              </p:cNvSpPr>
              <p:nvPr/>
            </p:nvSpPr>
            <p:spPr bwMode="auto">
              <a:xfrm>
                <a:off x="3360" y="283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292" name="Rectangle 52"/>
              <p:cNvSpPr>
                <a:spLocks noChangeAspect="1" noChangeArrowheads="1"/>
              </p:cNvSpPr>
              <p:nvPr/>
            </p:nvSpPr>
            <p:spPr bwMode="auto">
              <a:xfrm>
                <a:off x="3201" y="3198"/>
                <a:ext cx="30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D</a:t>
                </a:r>
                <a:endParaRPr lang="en-US" altLang="zh-CN" sz="2800">
                  <a:cs typeface="Times New Roman" panose="02020603050405020304" pitchFamily="18" charset="0"/>
                </a:endParaRPr>
              </a:p>
            </p:txBody>
          </p:sp>
          <p:grpSp>
            <p:nvGrpSpPr>
              <p:cNvPr id="54293" name="Group 53"/>
              <p:cNvGrpSpPr>
                <a:grpSpLocks noChangeAspect="1"/>
              </p:cNvGrpSpPr>
              <p:nvPr/>
            </p:nvGrpSpPr>
            <p:grpSpPr bwMode="auto">
              <a:xfrm>
                <a:off x="3552" y="2736"/>
                <a:ext cx="192" cy="96"/>
                <a:chOff x="2304" y="3408"/>
                <a:chExt cx="288" cy="144"/>
              </a:xfrm>
            </p:grpSpPr>
            <p:sp>
              <p:nvSpPr>
                <p:cNvPr id="54305" name="Line 54"/>
                <p:cNvSpPr>
                  <a:spLocks noChangeAspect="1" noChangeShapeType="1"/>
                </p:cNvSpPr>
                <p:nvPr/>
              </p:nvSpPr>
              <p:spPr bwMode="auto">
                <a:xfrm flipH="1">
                  <a:off x="2304" y="340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4306" name="Line 55"/>
                <p:cNvSpPr>
                  <a:spLocks noChangeAspect="1" noChangeShapeType="1"/>
                </p:cNvSpPr>
                <p:nvPr/>
              </p:nvSpPr>
              <p:spPr bwMode="auto">
                <a:xfrm>
                  <a:off x="2448" y="340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54294" name="Rectangle 56"/>
              <p:cNvSpPr>
                <a:spLocks noChangeAspect="1" noChangeArrowheads="1"/>
              </p:cNvSpPr>
              <p:nvPr/>
            </p:nvSpPr>
            <p:spPr bwMode="auto">
              <a:xfrm>
                <a:off x="3421" y="3198"/>
                <a:ext cx="44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CP</a:t>
                </a:r>
                <a:endParaRPr lang="en-US" altLang="zh-CN" sz="2800">
                  <a:cs typeface="Times New Roman" panose="02020603050405020304" pitchFamily="18" charset="0"/>
                </a:endParaRPr>
              </a:p>
            </p:txBody>
          </p:sp>
          <p:sp>
            <p:nvSpPr>
              <p:cNvPr id="54295" name="Rectangle 57"/>
              <p:cNvSpPr>
                <a:spLocks noChangeAspect="1" noChangeArrowheads="1"/>
              </p:cNvSpPr>
              <p:nvPr/>
            </p:nvSpPr>
            <p:spPr bwMode="auto">
              <a:xfrm>
                <a:off x="3158" y="1518"/>
                <a:ext cx="30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Q</a:t>
                </a:r>
                <a:endParaRPr lang="en-US" altLang="zh-CN" sz="2800" baseline="-25000">
                  <a:cs typeface="Times New Roman" panose="02020603050405020304" pitchFamily="18" charset="0"/>
                </a:endParaRPr>
              </a:p>
            </p:txBody>
          </p:sp>
          <p:grpSp>
            <p:nvGrpSpPr>
              <p:cNvPr id="54296" name="Group 58"/>
              <p:cNvGrpSpPr>
                <a:grpSpLocks noChangeAspect="1"/>
              </p:cNvGrpSpPr>
              <p:nvPr/>
            </p:nvGrpSpPr>
            <p:grpSpPr bwMode="auto">
              <a:xfrm>
                <a:off x="3639" y="1518"/>
                <a:ext cx="309" cy="363"/>
                <a:chOff x="2535" y="2286"/>
                <a:chExt cx="309" cy="363"/>
              </a:xfrm>
            </p:grpSpPr>
            <p:sp>
              <p:nvSpPr>
                <p:cNvPr id="54303" name="Rectangle 59"/>
                <p:cNvSpPr>
                  <a:spLocks noChangeAspect="1" noChangeArrowheads="1"/>
                </p:cNvSpPr>
                <p:nvPr/>
              </p:nvSpPr>
              <p:spPr bwMode="auto">
                <a:xfrm>
                  <a:off x="2535" y="2286"/>
                  <a:ext cx="30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Q</a:t>
                  </a:r>
                  <a:endParaRPr lang="en-US" altLang="zh-CN" sz="2800">
                    <a:cs typeface="Times New Roman" panose="02020603050405020304" pitchFamily="18" charset="0"/>
                  </a:endParaRPr>
                </a:p>
              </p:txBody>
            </p:sp>
            <p:sp>
              <p:nvSpPr>
                <p:cNvPr id="54304" name="Line 60"/>
                <p:cNvSpPr>
                  <a:spLocks noChangeAspect="1" noChangeShapeType="1"/>
                </p:cNvSpPr>
                <p:nvPr/>
              </p:nvSpPr>
              <p:spPr bwMode="auto">
                <a:xfrm>
                  <a:off x="2592" y="235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4297" name="Group 61"/>
              <p:cNvGrpSpPr>
                <a:grpSpLocks noChangeAspect="1"/>
              </p:cNvGrpSpPr>
              <p:nvPr/>
            </p:nvGrpSpPr>
            <p:grpSpPr bwMode="auto">
              <a:xfrm>
                <a:off x="3791" y="3198"/>
                <a:ext cx="438" cy="363"/>
                <a:chOff x="4751" y="1710"/>
                <a:chExt cx="438" cy="363"/>
              </a:xfrm>
            </p:grpSpPr>
            <p:sp>
              <p:nvSpPr>
                <p:cNvPr id="54301" name="Text Box 62"/>
                <p:cNvSpPr txBox="1">
                  <a:spLocks noChangeAspect="1" noChangeArrowheads="1"/>
                </p:cNvSpPr>
                <p:nvPr/>
              </p:nvSpPr>
              <p:spPr bwMode="auto">
                <a:xfrm>
                  <a:off x="4751" y="1710"/>
                  <a:ext cx="43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D</a:t>
                  </a:r>
                  <a:endParaRPr lang="en-US" altLang="zh-CN" sz="2800">
                    <a:cs typeface="Times New Roman" panose="02020603050405020304" pitchFamily="18" charset="0"/>
                  </a:endParaRPr>
                </a:p>
              </p:txBody>
            </p:sp>
            <p:sp>
              <p:nvSpPr>
                <p:cNvPr id="54302" name="Line 63"/>
                <p:cNvSpPr>
                  <a:spLocks noChangeAspect="1" noChangeShapeType="1"/>
                </p:cNvSpPr>
                <p:nvPr/>
              </p:nvSpPr>
              <p:spPr bwMode="auto">
                <a:xfrm>
                  <a:off x="4800" y="1776"/>
                  <a:ext cx="19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4298" name="Group 64"/>
              <p:cNvGrpSpPr>
                <a:grpSpLocks noChangeAspect="1"/>
              </p:cNvGrpSpPr>
              <p:nvPr/>
            </p:nvGrpSpPr>
            <p:grpSpPr bwMode="auto">
              <a:xfrm>
                <a:off x="2832" y="3198"/>
                <a:ext cx="413" cy="363"/>
                <a:chOff x="2832" y="1950"/>
                <a:chExt cx="413" cy="363"/>
              </a:xfrm>
            </p:grpSpPr>
            <p:sp>
              <p:nvSpPr>
                <p:cNvPr id="54299" name="Rectangle 65"/>
                <p:cNvSpPr>
                  <a:spLocks noChangeAspect="1" noChangeArrowheads="1"/>
                </p:cNvSpPr>
                <p:nvPr/>
              </p:nvSpPr>
              <p:spPr bwMode="auto">
                <a:xfrm>
                  <a:off x="2832" y="1950"/>
                  <a:ext cx="41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S</a:t>
                  </a:r>
                  <a:r>
                    <a:rPr lang="en-US" altLang="zh-CN" sz="2800" baseline="-25000">
                      <a:cs typeface="Times New Roman" panose="02020603050405020304" pitchFamily="18" charset="0"/>
                    </a:rPr>
                    <a:t>D</a:t>
                  </a:r>
                </a:p>
              </p:txBody>
            </p:sp>
            <p:sp>
              <p:nvSpPr>
                <p:cNvPr id="54300" name="Line 66"/>
                <p:cNvSpPr>
                  <a:spLocks noChangeAspect="1" noChangeShapeType="1"/>
                </p:cNvSpPr>
                <p:nvPr/>
              </p:nvSpPr>
              <p:spPr bwMode="auto">
                <a:xfrm>
                  <a:off x="2928" y="2016"/>
                  <a:ext cx="19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pic>
        <p:nvPicPr>
          <p:cNvPr id="164931" name="Picture 67" descr="图片74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1069771"/>
            <a:ext cx="4179887"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09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wipe(up)">
                                      <p:cBhvr>
                                        <p:cTn id="7" dur="500"/>
                                        <p:tgtEl>
                                          <p:spTgt spid="164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64931"/>
                                        </p:tgtEl>
                                        <p:attrNameLst>
                                          <p:attrName>style.visibility</p:attrName>
                                        </p:attrNameLst>
                                      </p:cBhvr>
                                      <p:to>
                                        <p:strVal val="visible"/>
                                      </p:to>
                                    </p:set>
                                    <p:animEffect transition="in" filter="wipe(up)">
                                      <p:cBhvr>
                                        <p:cTn id="12" dur="500"/>
                                        <p:tgtEl>
                                          <p:spTgt spid="164931"/>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64867"/>
                                        </p:tgtEl>
                                        <p:attrNameLst>
                                          <p:attrName>style.visibility</p:attrName>
                                        </p:attrNameLst>
                                      </p:cBhvr>
                                      <p:to>
                                        <p:strVal val="visible"/>
                                      </p:to>
                                    </p:set>
                                    <p:animEffect transition="in" filter="wipe(up)">
                                      <p:cBhvr>
                                        <p:cTn id="16" dur="500"/>
                                        <p:tgtEl>
                                          <p:spTgt spid="16486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4893">
                                            <p:txEl>
                                              <p:pRg st="0" end="0"/>
                                            </p:txEl>
                                          </p:spTgt>
                                        </p:tgtEl>
                                        <p:attrNameLst>
                                          <p:attrName>style.visibility</p:attrName>
                                        </p:attrNameLst>
                                      </p:cBhvr>
                                      <p:to>
                                        <p:strVal val="visible"/>
                                      </p:to>
                                    </p:set>
                                    <p:animEffect transition="in" filter="blinds(horizontal)">
                                      <p:cBhvr>
                                        <p:cTn id="21" dur="500"/>
                                        <p:tgtEl>
                                          <p:spTgt spid="164893">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4894"/>
                                        </p:tgtEl>
                                        <p:attrNameLst>
                                          <p:attrName>style.visibility</p:attrName>
                                        </p:attrNameLst>
                                      </p:cBhvr>
                                      <p:to>
                                        <p:strVal val="visible"/>
                                      </p:to>
                                    </p:set>
                                    <p:animEffect transition="in" filter="blinds(horizontal)">
                                      <p:cBhvr>
                                        <p:cTn id="26" dur="500"/>
                                        <p:tgtEl>
                                          <p:spTgt spid="164894"/>
                                        </p:tgtEl>
                                      </p:cBhvr>
                                    </p:animEffec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4895">
                                            <p:txEl>
                                              <p:pRg st="0" end="0"/>
                                            </p:txEl>
                                          </p:spTgt>
                                        </p:tgtEl>
                                        <p:attrNameLst>
                                          <p:attrName>style.visibility</p:attrName>
                                        </p:attrNameLst>
                                      </p:cBhvr>
                                      <p:to>
                                        <p:strVal val="visible"/>
                                      </p:to>
                                    </p:set>
                                    <p:animEffect transition="in" filter="blinds(horizontal)">
                                      <p:cBhvr>
                                        <p:cTn id="34" dur="500"/>
                                        <p:tgtEl>
                                          <p:spTgt spid="164895">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4895">
                                            <p:txEl>
                                              <p:pRg st="1" end="1"/>
                                            </p:txEl>
                                          </p:spTgt>
                                        </p:tgtEl>
                                        <p:attrNameLst>
                                          <p:attrName>style.visibility</p:attrName>
                                        </p:attrNameLst>
                                      </p:cBhvr>
                                      <p:to>
                                        <p:strVal val="visible"/>
                                      </p:to>
                                    </p:set>
                                    <p:animEffect transition="in" filter="blinds(horizontal)">
                                      <p:cBhvr>
                                        <p:cTn id="39" dur="500"/>
                                        <p:tgtEl>
                                          <p:spTgt spid="1648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7" grpId="0" autoUpdateAnimBg="0"/>
      <p:bldP spid="164893" grpId="0" build="p" autoUpdateAnimBg="0"/>
      <p:bldP spid="164894" grpId="0" autoUpdateAnimBg="0"/>
      <p:bldP spid="16489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
          <p:cNvSpPr txBox="1">
            <a:spLocks noChangeArrowheads="1"/>
          </p:cNvSpPr>
          <p:nvPr/>
        </p:nvSpPr>
        <p:spPr bwMode="auto">
          <a:xfrm>
            <a:off x="798513" y="826113"/>
            <a:ext cx="4102100" cy="519112"/>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i="1">
                <a:solidFill>
                  <a:schemeClr val="accent2"/>
                </a:solidFill>
                <a:latin typeface="Times New Roman" panose="02020603050405020304" pitchFamily="18" charset="0"/>
                <a:cs typeface="Times New Roman" panose="02020603050405020304" pitchFamily="18" charset="0"/>
              </a:rPr>
              <a:t>D</a:t>
            </a: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chemeClr val="accent2"/>
                </a:solidFill>
                <a:latin typeface="Times New Roman" panose="02020603050405020304" pitchFamily="18" charset="0"/>
                <a:cs typeface="Times New Roman" panose="02020603050405020304" pitchFamily="18" charset="0"/>
              </a:rPr>
              <a:t>触发器工作波形图</a:t>
            </a:r>
          </a:p>
        </p:txBody>
      </p:sp>
      <p:grpSp>
        <p:nvGrpSpPr>
          <p:cNvPr id="2" name="Group 3"/>
          <p:cNvGrpSpPr>
            <a:grpSpLocks/>
          </p:cNvGrpSpPr>
          <p:nvPr/>
        </p:nvGrpSpPr>
        <p:grpSpPr bwMode="auto">
          <a:xfrm>
            <a:off x="1925638" y="2843825"/>
            <a:ext cx="5075237" cy="2378075"/>
            <a:chOff x="547" y="1248"/>
            <a:chExt cx="3197" cy="1498"/>
          </a:xfrm>
        </p:grpSpPr>
        <p:sp>
          <p:nvSpPr>
            <p:cNvPr id="11372" name="Line 4"/>
            <p:cNvSpPr>
              <a:spLocks noChangeShapeType="1"/>
            </p:cNvSpPr>
            <p:nvPr/>
          </p:nvSpPr>
          <p:spPr bwMode="auto">
            <a:xfrm>
              <a:off x="1056" y="2688"/>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1373" name="Group 5"/>
            <p:cNvGrpSpPr>
              <a:grpSpLocks/>
            </p:cNvGrpSpPr>
            <p:nvPr/>
          </p:nvGrpSpPr>
          <p:grpSpPr bwMode="auto">
            <a:xfrm>
              <a:off x="547" y="1248"/>
              <a:ext cx="3197" cy="912"/>
              <a:chOff x="547" y="1248"/>
              <a:chExt cx="3197" cy="912"/>
            </a:xfrm>
          </p:grpSpPr>
          <p:grpSp>
            <p:nvGrpSpPr>
              <p:cNvPr id="11375" name="Group 6"/>
              <p:cNvGrpSpPr>
                <a:grpSpLocks/>
              </p:cNvGrpSpPr>
              <p:nvPr/>
            </p:nvGrpSpPr>
            <p:grpSpPr bwMode="auto">
              <a:xfrm>
                <a:off x="1104" y="1248"/>
                <a:ext cx="2640" cy="288"/>
                <a:chOff x="768" y="1056"/>
                <a:chExt cx="2640" cy="288"/>
              </a:xfrm>
            </p:grpSpPr>
            <p:grpSp>
              <p:nvGrpSpPr>
                <p:cNvPr id="11386" name="Group 7"/>
                <p:cNvGrpSpPr>
                  <a:grpSpLocks/>
                </p:cNvGrpSpPr>
                <p:nvPr/>
              </p:nvGrpSpPr>
              <p:grpSpPr bwMode="auto">
                <a:xfrm>
                  <a:off x="768" y="1056"/>
                  <a:ext cx="480" cy="288"/>
                  <a:chOff x="768" y="1056"/>
                  <a:chExt cx="480" cy="288"/>
                </a:xfrm>
              </p:grpSpPr>
              <p:sp>
                <p:nvSpPr>
                  <p:cNvPr id="11408" name="Line 8"/>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9" name="Line 9"/>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10" name="Line 10"/>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11" name="Line 11"/>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387" name="Group 12"/>
                <p:cNvGrpSpPr>
                  <a:grpSpLocks/>
                </p:cNvGrpSpPr>
                <p:nvPr/>
              </p:nvGrpSpPr>
              <p:grpSpPr bwMode="auto">
                <a:xfrm>
                  <a:off x="1248" y="1056"/>
                  <a:ext cx="480" cy="288"/>
                  <a:chOff x="768" y="1056"/>
                  <a:chExt cx="480" cy="288"/>
                </a:xfrm>
              </p:grpSpPr>
              <p:sp>
                <p:nvSpPr>
                  <p:cNvPr id="11404" name="Line 13"/>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5" name="Line 14"/>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6" name="Line 15"/>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7" name="Line 16"/>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388" name="Group 17"/>
                <p:cNvGrpSpPr>
                  <a:grpSpLocks/>
                </p:cNvGrpSpPr>
                <p:nvPr/>
              </p:nvGrpSpPr>
              <p:grpSpPr bwMode="auto">
                <a:xfrm>
                  <a:off x="1728" y="1056"/>
                  <a:ext cx="480" cy="288"/>
                  <a:chOff x="768" y="1056"/>
                  <a:chExt cx="480" cy="288"/>
                </a:xfrm>
              </p:grpSpPr>
              <p:sp>
                <p:nvSpPr>
                  <p:cNvPr id="11400" name="Line 18"/>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1" name="Line 19"/>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2" name="Line 20"/>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403" name="Line 21"/>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1389" name="Line 22"/>
                <p:cNvSpPr>
                  <a:spLocks noChangeShapeType="1"/>
                </p:cNvSpPr>
                <p:nvPr/>
              </p:nvSpPr>
              <p:spPr bwMode="auto">
                <a:xfrm>
                  <a:off x="31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1390" name="Group 23"/>
                <p:cNvGrpSpPr>
                  <a:grpSpLocks/>
                </p:cNvGrpSpPr>
                <p:nvPr/>
              </p:nvGrpSpPr>
              <p:grpSpPr bwMode="auto">
                <a:xfrm>
                  <a:off x="2208" y="1056"/>
                  <a:ext cx="480" cy="288"/>
                  <a:chOff x="768" y="1056"/>
                  <a:chExt cx="480" cy="288"/>
                </a:xfrm>
              </p:grpSpPr>
              <p:sp>
                <p:nvSpPr>
                  <p:cNvPr id="11396" name="Line 24"/>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7" name="Line 25"/>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8" name="Line 26"/>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9" name="Line 27"/>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391" name="Group 28"/>
                <p:cNvGrpSpPr>
                  <a:grpSpLocks/>
                </p:cNvGrpSpPr>
                <p:nvPr/>
              </p:nvGrpSpPr>
              <p:grpSpPr bwMode="auto">
                <a:xfrm>
                  <a:off x="2688" y="1056"/>
                  <a:ext cx="480" cy="288"/>
                  <a:chOff x="768" y="1056"/>
                  <a:chExt cx="480" cy="288"/>
                </a:xfrm>
              </p:grpSpPr>
              <p:sp>
                <p:nvSpPr>
                  <p:cNvPr id="11392" name="Line 29"/>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3" name="Line 30"/>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4" name="Line 31"/>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95" name="Line 32"/>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1376" name="Group 33"/>
              <p:cNvGrpSpPr>
                <a:grpSpLocks/>
              </p:cNvGrpSpPr>
              <p:nvPr/>
            </p:nvGrpSpPr>
            <p:grpSpPr bwMode="auto">
              <a:xfrm>
                <a:off x="1152" y="1872"/>
                <a:ext cx="2496" cy="288"/>
                <a:chOff x="1152" y="1872"/>
                <a:chExt cx="2496" cy="288"/>
              </a:xfrm>
            </p:grpSpPr>
            <p:sp>
              <p:nvSpPr>
                <p:cNvPr id="11379" name="Line 34"/>
                <p:cNvSpPr>
                  <a:spLocks noChangeShapeType="1"/>
                </p:cNvSpPr>
                <p:nvPr/>
              </p:nvSpPr>
              <p:spPr bwMode="auto">
                <a:xfrm>
                  <a:off x="1152" y="1872"/>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0" name="Line 35"/>
                <p:cNvSpPr>
                  <a:spLocks noChangeShapeType="1"/>
                </p:cNvSpPr>
                <p:nvPr/>
              </p:nvSpPr>
              <p:spPr bwMode="auto">
                <a:xfrm flipV="1">
                  <a:off x="1488" y="187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1" name="Line 36"/>
                <p:cNvSpPr>
                  <a:spLocks noChangeShapeType="1"/>
                </p:cNvSpPr>
                <p:nvPr/>
              </p:nvSpPr>
              <p:spPr bwMode="auto">
                <a:xfrm>
                  <a:off x="1488" y="2160"/>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2" name="Line 37"/>
                <p:cNvSpPr>
                  <a:spLocks noChangeShapeType="1"/>
                </p:cNvSpPr>
                <p:nvPr/>
              </p:nvSpPr>
              <p:spPr bwMode="auto">
                <a:xfrm flipV="1">
                  <a:off x="2016" y="187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3" name="Line 38"/>
                <p:cNvSpPr>
                  <a:spLocks noChangeShapeType="1"/>
                </p:cNvSpPr>
                <p:nvPr/>
              </p:nvSpPr>
              <p:spPr bwMode="auto">
                <a:xfrm>
                  <a:off x="2016" y="1872"/>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4" name="Line 39"/>
                <p:cNvSpPr>
                  <a:spLocks noChangeShapeType="1"/>
                </p:cNvSpPr>
                <p:nvPr/>
              </p:nvSpPr>
              <p:spPr bwMode="auto">
                <a:xfrm>
                  <a:off x="2640" y="216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85" name="Line 40"/>
                <p:cNvSpPr>
                  <a:spLocks noChangeShapeType="1"/>
                </p:cNvSpPr>
                <p:nvPr/>
              </p:nvSpPr>
              <p:spPr bwMode="auto">
                <a:xfrm flipV="1">
                  <a:off x="2640" y="187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1377" name="Text Box 41"/>
              <p:cNvSpPr txBox="1">
                <a:spLocks noChangeArrowheads="1"/>
              </p:cNvSpPr>
              <p:nvPr/>
            </p:nvSpPr>
            <p:spPr bwMode="auto">
              <a:xfrm>
                <a:off x="547" y="1267"/>
                <a:ext cx="5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  CP</a:t>
                </a:r>
                <a:endParaRPr lang="en-US" altLang="zh-CN">
                  <a:cs typeface="Times New Roman" panose="02020603050405020304" pitchFamily="18" charset="0"/>
                </a:endParaRPr>
              </a:p>
            </p:txBody>
          </p:sp>
          <p:sp>
            <p:nvSpPr>
              <p:cNvPr id="11378" name="Rectangle 42"/>
              <p:cNvSpPr>
                <a:spLocks noChangeArrowheads="1"/>
              </p:cNvSpPr>
              <p:nvPr/>
            </p:nvSpPr>
            <p:spPr bwMode="auto">
              <a:xfrm>
                <a:off x="683" y="169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D</a:t>
                </a:r>
                <a:endParaRPr lang="en-US" altLang="zh-CN" sz="3200">
                  <a:cs typeface="Times New Roman" panose="02020603050405020304" pitchFamily="18" charset="0"/>
                </a:endParaRPr>
              </a:p>
            </p:txBody>
          </p:sp>
        </p:grpSp>
        <p:sp>
          <p:nvSpPr>
            <p:cNvPr id="11374" name="Rectangle 43"/>
            <p:cNvSpPr>
              <a:spLocks noChangeArrowheads="1"/>
            </p:cNvSpPr>
            <p:nvPr/>
          </p:nvSpPr>
          <p:spPr bwMode="auto">
            <a:xfrm>
              <a:off x="738" y="241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Q</a:t>
              </a:r>
              <a:endParaRPr lang="en-US" altLang="zh-CN" sz="3200">
                <a:cs typeface="Times New Roman" panose="02020603050405020304" pitchFamily="18" charset="0"/>
              </a:endParaRPr>
            </a:p>
          </p:txBody>
        </p:sp>
      </p:grpSp>
      <p:grpSp>
        <p:nvGrpSpPr>
          <p:cNvPr id="11" name="Group 44"/>
          <p:cNvGrpSpPr>
            <a:grpSpLocks/>
          </p:cNvGrpSpPr>
          <p:nvPr/>
        </p:nvGrpSpPr>
        <p:grpSpPr bwMode="auto">
          <a:xfrm>
            <a:off x="3190875" y="3301025"/>
            <a:ext cx="3048000" cy="1905000"/>
            <a:chOff x="1344" y="1536"/>
            <a:chExt cx="1920" cy="1200"/>
          </a:xfrm>
        </p:grpSpPr>
        <p:sp>
          <p:nvSpPr>
            <p:cNvPr id="11367" name="Line 45"/>
            <p:cNvSpPr>
              <a:spLocks noChangeShapeType="1"/>
            </p:cNvSpPr>
            <p:nvPr/>
          </p:nvSpPr>
          <p:spPr bwMode="auto">
            <a:xfrm>
              <a:off x="1344" y="1536"/>
              <a:ext cx="0" cy="12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68" name="Line 46"/>
            <p:cNvSpPr>
              <a:spLocks noChangeShapeType="1"/>
            </p:cNvSpPr>
            <p:nvPr/>
          </p:nvSpPr>
          <p:spPr bwMode="auto">
            <a:xfrm>
              <a:off x="1824" y="1536"/>
              <a:ext cx="0" cy="12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69" name="Line 47"/>
            <p:cNvSpPr>
              <a:spLocks noChangeShapeType="1"/>
            </p:cNvSpPr>
            <p:nvPr/>
          </p:nvSpPr>
          <p:spPr bwMode="auto">
            <a:xfrm>
              <a:off x="2304" y="1536"/>
              <a:ext cx="0" cy="12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70" name="Line 48"/>
            <p:cNvSpPr>
              <a:spLocks noChangeShapeType="1"/>
            </p:cNvSpPr>
            <p:nvPr/>
          </p:nvSpPr>
          <p:spPr bwMode="auto">
            <a:xfrm>
              <a:off x="2784" y="1536"/>
              <a:ext cx="0" cy="12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71" name="Line 49"/>
            <p:cNvSpPr>
              <a:spLocks noChangeShapeType="1"/>
            </p:cNvSpPr>
            <p:nvPr/>
          </p:nvSpPr>
          <p:spPr bwMode="auto">
            <a:xfrm>
              <a:off x="3264" y="1536"/>
              <a:ext cx="0" cy="12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 name="Group 50"/>
          <p:cNvGrpSpPr>
            <a:grpSpLocks/>
          </p:cNvGrpSpPr>
          <p:nvPr/>
        </p:nvGrpSpPr>
        <p:grpSpPr bwMode="auto">
          <a:xfrm>
            <a:off x="3649663" y="1634150"/>
            <a:ext cx="2827337" cy="676275"/>
            <a:chOff x="2208" y="912"/>
            <a:chExt cx="1440" cy="288"/>
          </a:xfrm>
        </p:grpSpPr>
        <p:sp>
          <p:nvSpPr>
            <p:cNvPr id="11365" name="AutoShape 51" descr="40%"/>
            <p:cNvSpPr>
              <a:spLocks noChangeArrowheads="1"/>
            </p:cNvSpPr>
            <p:nvPr/>
          </p:nvSpPr>
          <p:spPr bwMode="auto">
            <a:xfrm>
              <a:off x="2208" y="912"/>
              <a:ext cx="1440" cy="288"/>
            </a:xfrm>
            <a:prstGeom prst="wedgeRoundRectCallout">
              <a:avLst>
                <a:gd name="adj1" fmla="val -64653"/>
                <a:gd name="adj2" fmla="val 172917"/>
                <a:gd name="adj3" fmla="val 16667"/>
              </a:avLst>
            </a:prstGeom>
            <a:pattFill prst="pct40">
              <a:fgClr>
                <a:srgbClr val="FFCCCC"/>
              </a:fgClr>
              <a:bgClr>
                <a:srgbClr val="FFFFFF"/>
              </a:bgClr>
            </a:pattFill>
            <a:ln w="28575">
              <a:solidFill>
                <a:srgbClr val="0078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cs typeface="Times New Roman" panose="02020603050405020304" pitchFamily="18" charset="0"/>
              </a:endParaRPr>
            </a:p>
          </p:txBody>
        </p:sp>
        <p:sp>
          <p:nvSpPr>
            <p:cNvPr id="166964" name="Rectangle 52" descr="40%"/>
            <p:cNvSpPr>
              <a:spLocks noChangeArrowheads="1"/>
            </p:cNvSpPr>
            <p:nvPr/>
          </p:nvSpPr>
          <p:spPr bwMode="auto">
            <a:xfrm>
              <a:off x="2345" y="957"/>
              <a:ext cx="1197" cy="197"/>
            </a:xfrm>
            <a:prstGeom prst="rect">
              <a:avLst/>
            </a:prstGeom>
            <a:noFill/>
            <a:ln w="28575">
              <a:noFill/>
              <a:miter lim="800000"/>
              <a:headEnd/>
              <a:tailEnd/>
            </a:ln>
            <a:effectLst/>
          </p:spPr>
          <p:txBody>
            <a:bodyPr wrap="none" anchor="ctr">
              <a:spAutoFit/>
            </a:bodyP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上升沿触发翻转</a:t>
              </a:r>
              <a:endParaRPr lang="zh-CN" altLang="en-US" sz="2400" b="1">
                <a:latin typeface="Times New Roman" panose="02020603050405020304" pitchFamily="18" charset="0"/>
                <a:cs typeface="Times New Roman" panose="02020603050405020304" pitchFamily="18" charset="0"/>
              </a:endParaRPr>
            </a:p>
          </p:txBody>
        </p:sp>
      </p:grpSp>
      <p:grpSp>
        <p:nvGrpSpPr>
          <p:cNvPr id="13" name="Group 53"/>
          <p:cNvGrpSpPr>
            <a:grpSpLocks/>
          </p:cNvGrpSpPr>
          <p:nvPr/>
        </p:nvGrpSpPr>
        <p:grpSpPr bwMode="auto">
          <a:xfrm>
            <a:off x="3190875" y="4672625"/>
            <a:ext cx="762000" cy="457200"/>
            <a:chOff x="1344" y="2400"/>
            <a:chExt cx="480" cy="288"/>
          </a:xfrm>
        </p:grpSpPr>
        <p:sp>
          <p:nvSpPr>
            <p:cNvPr id="11363" name="Line 54"/>
            <p:cNvSpPr>
              <a:spLocks noChangeShapeType="1"/>
            </p:cNvSpPr>
            <p:nvPr/>
          </p:nvSpPr>
          <p:spPr bwMode="auto">
            <a:xfrm>
              <a:off x="1344" y="2400"/>
              <a:ext cx="48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64" name="Line 55"/>
            <p:cNvSpPr>
              <a:spLocks noChangeShapeType="1"/>
            </p:cNvSpPr>
            <p:nvPr/>
          </p:nvSpPr>
          <p:spPr bwMode="auto">
            <a:xfrm flipV="1">
              <a:off x="1344" y="2400"/>
              <a:ext cx="0" cy="2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4" name="Group 56"/>
          <p:cNvGrpSpPr>
            <a:grpSpLocks/>
          </p:cNvGrpSpPr>
          <p:nvPr/>
        </p:nvGrpSpPr>
        <p:grpSpPr bwMode="auto">
          <a:xfrm>
            <a:off x="3952875" y="4672625"/>
            <a:ext cx="762000" cy="457200"/>
            <a:chOff x="1824" y="2400"/>
            <a:chExt cx="480" cy="288"/>
          </a:xfrm>
        </p:grpSpPr>
        <p:sp>
          <p:nvSpPr>
            <p:cNvPr id="11361" name="Line 57"/>
            <p:cNvSpPr>
              <a:spLocks noChangeShapeType="1"/>
            </p:cNvSpPr>
            <p:nvPr/>
          </p:nvSpPr>
          <p:spPr bwMode="auto">
            <a:xfrm>
              <a:off x="1824" y="2688"/>
              <a:ext cx="48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62" name="Line 58"/>
            <p:cNvSpPr>
              <a:spLocks noChangeShapeType="1"/>
            </p:cNvSpPr>
            <p:nvPr/>
          </p:nvSpPr>
          <p:spPr bwMode="auto">
            <a:xfrm flipV="1">
              <a:off x="1824" y="2400"/>
              <a:ext cx="0" cy="2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5" name="Group 59"/>
          <p:cNvGrpSpPr>
            <a:grpSpLocks/>
          </p:cNvGrpSpPr>
          <p:nvPr/>
        </p:nvGrpSpPr>
        <p:grpSpPr bwMode="auto">
          <a:xfrm>
            <a:off x="4714875" y="4672625"/>
            <a:ext cx="762000" cy="457200"/>
            <a:chOff x="2304" y="2400"/>
            <a:chExt cx="480" cy="288"/>
          </a:xfrm>
        </p:grpSpPr>
        <p:sp>
          <p:nvSpPr>
            <p:cNvPr id="11359" name="Line 60"/>
            <p:cNvSpPr>
              <a:spLocks noChangeShapeType="1"/>
            </p:cNvSpPr>
            <p:nvPr/>
          </p:nvSpPr>
          <p:spPr bwMode="auto">
            <a:xfrm>
              <a:off x="2304" y="2400"/>
              <a:ext cx="48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60" name="Line 61"/>
            <p:cNvSpPr>
              <a:spLocks noChangeShapeType="1"/>
            </p:cNvSpPr>
            <p:nvPr/>
          </p:nvSpPr>
          <p:spPr bwMode="auto">
            <a:xfrm flipV="1">
              <a:off x="2304" y="2400"/>
              <a:ext cx="0" cy="2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6" name="Group 62"/>
          <p:cNvGrpSpPr>
            <a:grpSpLocks/>
          </p:cNvGrpSpPr>
          <p:nvPr/>
        </p:nvGrpSpPr>
        <p:grpSpPr bwMode="auto">
          <a:xfrm>
            <a:off x="5476875" y="4672625"/>
            <a:ext cx="1447800" cy="457200"/>
            <a:chOff x="2784" y="2400"/>
            <a:chExt cx="912" cy="288"/>
          </a:xfrm>
        </p:grpSpPr>
        <p:sp>
          <p:nvSpPr>
            <p:cNvPr id="11357" name="Line 63"/>
            <p:cNvSpPr>
              <a:spLocks noChangeShapeType="1"/>
            </p:cNvSpPr>
            <p:nvPr/>
          </p:nvSpPr>
          <p:spPr bwMode="auto">
            <a:xfrm>
              <a:off x="2784" y="2688"/>
              <a:ext cx="91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1358" name="Line 64"/>
            <p:cNvSpPr>
              <a:spLocks noChangeShapeType="1"/>
            </p:cNvSpPr>
            <p:nvPr/>
          </p:nvSpPr>
          <p:spPr bwMode="auto">
            <a:xfrm flipV="1">
              <a:off x="2784" y="2400"/>
              <a:ext cx="0" cy="2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275" name="Group 65"/>
          <p:cNvGrpSpPr>
            <a:grpSpLocks/>
          </p:cNvGrpSpPr>
          <p:nvPr/>
        </p:nvGrpSpPr>
        <p:grpSpPr bwMode="auto">
          <a:xfrm>
            <a:off x="6858000" y="719750"/>
            <a:ext cx="1905000" cy="1524000"/>
            <a:chOff x="4032" y="144"/>
            <a:chExt cx="1200" cy="960"/>
          </a:xfrm>
        </p:grpSpPr>
        <p:sp>
          <p:nvSpPr>
            <p:cNvPr id="11355" name="AutoShape 66"/>
            <p:cNvSpPr>
              <a:spLocks noChangeArrowheads="1"/>
            </p:cNvSpPr>
            <p:nvPr/>
          </p:nvSpPr>
          <p:spPr bwMode="auto">
            <a:xfrm>
              <a:off x="4032" y="144"/>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1356" name="AutoShape 67"/>
            <p:cNvSpPr>
              <a:spLocks noChangeArrowheads="1"/>
            </p:cNvSpPr>
            <p:nvPr/>
          </p:nvSpPr>
          <p:spPr bwMode="auto">
            <a:xfrm>
              <a:off x="4752" y="62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11276" name="Group 68"/>
          <p:cNvGrpSpPr>
            <a:grpSpLocks/>
          </p:cNvGrpSpPr>
          <p:nvPr/>
        </p:nvGrpSpPr>
        <p:grpSpPr bwMode="auto">
          <a:xfrm>
            <a:off x="533400" y="1329350"/>
            <a:ext cx="4876800" cy="161925"/>
            <a:chOff x="0" y="912"/>
            <a:chExt cx="3072" cy="102"/>
          </a:xfrm>
        </p:grpSpPr>
        <p:pic>
          <p:nvPicPr>
            <p:cNvPr id="11323" name="Picture 6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4" name="Picture 7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5" name="Picture 7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6" name="Picture 7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7" name="Picture 7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8" name="Picture 7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9" name="Picture 7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0" name="Picture 7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1" name="Picture 7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2" name="Picture 7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3" name="Picture 7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4" name="Picture 8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5" name="Picture 8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6" name="Picture 8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7" name="Picture 8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8" name="Picture 8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9" name="Picture 8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0" name="Picture 8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1" name="Picture 8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2" name="Picture 8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3" name="Picture 8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4" name="Picture 9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5" name="Picture 9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6" name="Picture 9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7" name="Picture 9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8" name="Picture 9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9" name="Picture 9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0" name="Picture 9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1" name="Picture 9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2" name="Picture 9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3" name="Picture 9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4" name="Picture 10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7" name="Group 101"/>
          <p:cNvGrpSpPr>
            <a:grpSpLocks/>
          </p:cNvGrpSpPr>
          <p:nvPr/>
        </p:nvGrpSpPr>
        <p:grpSpPr bwMode="auto">
          <a:xfrm>
            <a:off x="295275" y="5663225"/>
            <a:ext cx="6867525" cy="161925"/>
            <a:chOff x="912" y="912"/>
            <a:chExt cx="4326" cy="102"/>
          </a:xfrm>
        </p:grpSpPr>
        <p:pic>
          <p:nvPicPr>
            <p:cNvPr id="11278" name="Picture 10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0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0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0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2" name="Picture 10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10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4" name="Picture 10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10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11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7" name="Picture 11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8" name="Picture 11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Picture 11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0" name="Picture 11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1" name="Picture 11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2" name="Picture 11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11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11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5" name="Picture 11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12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Picture 12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Picture 12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Picture 12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Picture 12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1" name="Picture 12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2" name="Picture 12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3" name="Picture 12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4" name="Picture 12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5" name="Picture 12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6" name="Picture 13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7" name="Picture 13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8" name="Picture 13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9" name="Picture 13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0" name="Picture 13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1" name="Picture 13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2" name="Picture 13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3" name="Picture 13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4" name="Picture 13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5" name="Picture 13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6" name="Picture 14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7" name="Picture 14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8" name="Picture 14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9" name="Picture 14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0" name="Picture 14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1" name="Picture 14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2" name="Picture 14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61524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9069" name="Picture 109" descr="图片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2632" y="2251295"/>
            <a:ext cx="26797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2"/>
          <p:cNvSpPr>
            <a:spLocks noGrp="1" noChangeArrowheads="1"/>
          </p:cNvSpPr>
          <p:nvPr>
            <p:ph type="subTitle" idx="1"/>
          </p:nvPr>
        </p:nvSpPr>
        <p:spPr bwMode="auto">
          <a:xfrm>
            <a:off x="551507" y="643158"/>
            <a:ext cx="6702425"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21.1.4   </a:t>
            </a:r>
            <a:r>
              <a:rPr lang="zh-CN" altLang="en-US" sz="2800" b="1" smtClean="0">
                <a:solidFill>
                  <a:srgbClr val="000099"/>
                </a:solidFill>
                <a:latin typeface="Times New Roman" panose="02020603050405020304" pitchFamily="18" charset="0"/>
                <a:cs typeface="Times New Roman" panose="02020603050405020304" pitchFamily="18" charset="0"/>
              </a:rPr>
              <a:t>触发器逻辑功能的转换</a:t>
            </a:r>
          </a:p>
        </p:txBody>
      </p:sp>
      <p:sp>
        <p:nvSpPr>
          <p:cNvPr id="168963" name="Text Box 3"/>
          <p:cNvSpPr txBox="1">
            <a:spLocks noChangeArrowheads="1"/>
          </p:cNvSpPr>
          <p:nvPr/>
        </p:nvSpPr>
        <p:spPr bwMode="auto">
          <a:xfrm>
            <a:off x="341957" y="1405158"/>
            <a:ext cx="5365750" cy="519112"/>
          </a:xfrm>
          <a:prstGeom prst="rect">
            <a:avLst/>
          </a:prstGeom>
          <a:noFill/>
          <a:ln w="28575">
            <a:noFill/>
            <a:miter lim="800000"/>
            <a:headEnd/>
            <a:tailEnd/>
          </a:ln>
          <a:effectLst/>
        </p:spPr>
        <p:txBody>
          <a:bodyPr anchor="ctr">
            <a:spAutoFit/>
          </a:bodyPr>
          <a:lstStyle/>
          <a:p>
            <a:pPr algn="ct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1. </a:t>
            </a:r>
            <a:r>
              <a:rPr lang="zh-CN" altLang="en-US" sz="2800" b="1">
                <a:solidFill>
                  <a:srgbClr val="FF0000"/>
                </a:solidFill>
                <a:latin typeface="Times New Roman" panose="02020603050405020304" pitchFamily="18" charset="0"/>
                <a:cs typeface="Times New Roman" panose="02020603050405020304" pitchFamily="18" charset="0"/>
              </a:rPr>
              <a:t>将</a:t>
            </a:r>
            <a:r>
              <a:rPr lang="en-US" altLang="zh-CN" sz="2800" b="1" i="1">
                <a:solidFill>
                  <a:srgbClr val="FF0000"/>
                </a:solidFill>
                <a:latin typeface="Times New Roman" panose="02020603050405020304" pitchFamily="18" charset="0"/>
                <a:cs typeface="Times New Roman" panose="02020603050405020304" pitchFamily="18" charset="0"/>
              </a:rPr>
              <a:t>JK</a:t>
            </a:r>
            <a:r>
              <a:rPr lang="zh-CN" altLang="en-US" sz="2800" b="1">
                <a:solidFill>
                  <a:srgbClr val="FF0000"/>
                </a:solidFill>
                <a:latin typeface="Times New Roman" panose="02020603050405020304" pitchFamily="18" charset="0"/>
                <a:cs typeface="Times New Roman" panose="02020603050405020304" pitchFamily="18" charset="0"/>
              </a:rPr>
              <a:t>触发器转换为 </a:t>
            </a:r>
            <a:r>
              <a:rPr lang="en-US" altLang="zh-CN" sz="2800" b="1" i="1">
                <a:solidFill>
                  <a:srgbClr val="FF0000"/>
                </a:solidFill>
                <a:latin typeface="Times New Roman" panose="02020603050405020304" pitchFamily="18" charset="0"/>
                <a:cs typeface="Times New Roman" panose="02020603050405020304" pitchFamily="18" charset="0"/>
              </a:rPr>
              <a:t>D</a:t>
            </a:r>
            <a:r>
              <a:rPr lang="en-US" altLang="zh-CN" sz="2800" b="1">
                <a:solidFill>
                  <a:srgbClr val="FF0000"/>
                </a:solidFill>
                <a:latin typeface="Times New Roman" panose="02020603050405020304" pitchFamily="18" charset="0"/>
                <a:cs typeface="Times New Roman" panose="02020603050405020304" pitchFamily="18" charset="0"/>
              </a:rPr>
              <a:t> </a:t>
            </a:r>
            <a:r>
              <a:rPr lang="zh-CN" altLang="en-US" sz="2800" b="1">
                <a:solidFill>
                  <a:srgbClr val="FF0000"/>
                </a:solidFill>
                <a:latin typeface="Times New Roman" panose="02020603050405020304" pitchFamily="18" charset="0"/>
                <a:cs typeface="Times New Roman" panose="02020603050405020304" pitchFamily="18" charset="0"/>
              </a:rPr>
              <a:t>触发器</a:t>
            </a:r>
          </a:p>
        </p:txBody>
      </p:sp>
      <p:grpSp>
        <p:nvGrpSpPr>
          <p:cNvPr id="2" name="Group 4"/>
          <p:cNvGrpSpPr>
            <a:grpSpLocks/>
          </p:cNvGrpSpPr>
          <p:nvPr/>
        </p:nvGrpSpPr>
        <p:grpSpPr bwMode="auto">
          <a:xfrm>
            <a:off x="5526732" y="1098770"/>
            <a:ext cx="3384550" cy="974725"/>
            <a:chOff x="0" y="2549"/>
            <a:chExt cx="2064" cy="614"/>
          </a:xfrm>
        </p:grpSpPr>
        <p:sp>
          <p:nvSpPr>
            <p:cNvPr id="168965" name="Rectangle 5"/>
            <p:cNvSpPr>
              <a:spLocks noChangeArrowheads="1"/>
            </p:cNvSpPr>
            <p:nvPr/>
          </p:nvSpPr>
          <p:spPr bwMode="auto">
            <a:xfrm>
              <a:off x="0" y="2549"/>
              <a:ext cx="2064" cy="614"/>
            </a:xfrm>
            <a:prstGeom prst="rect">
              <a:avLst/>
            </a:prstGeom>
            <a:solidFill>
              <a:srgbClr val="FFFFCC"/>
            </a:solidFill>
            <a:ln w="28575">
              <a:solidFill>
                <a:srgbClr val="007800"/>
              </a:solidFill>
              <a:miter lim="800000"/>
              <a:headEnd/>
              <a:tailEnd/>
            </a:ln>
            <a:effectLst/>
          </p:spPr>
          <p:txBody>
            <a:bodyPr anchor="ctr">
              <a:spAutoFit/>
            </a:bodyPr>
            <a:lstStyle/>
            <a:p>
              <a:pPr>
                <a:defRPr/>
              </a:pP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当</a:t>
              </a:r>
              <a:r>
                <a:rPr lang="en-US" altLang="zh-CN" sz="2800" b="1" i="1">
                  <a:solidFill>
                    <a:srgbClr val="FF3300"/>
                  </a:solidFill>
                  <a:latin typeface="Times New Roman" panose="02020603050405020304" pitchFamily="18" charset="0"/>
                  <a:cs typeface="Times New Roman" panose="02020603050405020304" pitchFamily="18" charset="0"/>
                </a:rPr>
                <a:t>J=D</a:t>
              </a:r>
              <a:r>
                <a:rPr lang="zh-CN" altLang="en-US"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K</a:t>
              </a:r>
              <a:r>
                <a:rPr lang="en-US" altLang="zh-CN"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D</a:t>
              </a:r>
              <a:r>
                <a:rPr lang="zh-CN" altLang="en-US" sz="2800" b="1">
                  <a:solidFill>
                    <a:srgbClr val="FF3300"/>
                  </a:solidFill>
                  <a:latin typeface="Times New Roman" panose="02020603050405020304" pitchFamily="18" charset="0"/>
                  <a:cs typeface="Times New Roman" panose="02020603050405020304" pitchFamily="18" charset="0"/>
                </a:rPr>
                <a:t>时，两触发器状态相同</a:t>
              </a:r>
              <a:endParaRPr lang="zh-CN" altLang="en-US" sz="2800" b="1">
                <a:latin typeface="Times New Roman" panose="02020603050405020304" pitchFamily="18" charset="0"/>
                <a:cs typeface="Times New Roman" panose="02020603050405020304" pitchFamily="18" charset="0"/>
              </a:endParaRPr>
            </a:p>
          </p:txBody>
        </p:sp>
        <p:sp>
          <p:nvSpPr>
            <p:cNvPr id="55366" name="Line 6" descr="40%"/>
            <p:cNvSpPr>
              <a:spLocks noChangeShapeType="1"/>
            </p:cNvSpPr>
            <p:nvPr/>
          </p:nvSpPr>
          <p:spPr bwMode="auto">
            <a:xfrm>
              <a:off x="1152" y="2592"/>
              <a:ext cx="192" cy="0"/>
            </a:xfrm>
            <a:prstGeom prst="line">
              <a:avLst/>
            </a:prstGeom>
            <a:noFill/>
            <a:ln w="28575">
              <a:solidFill>
                <a:srgbClr val="0078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5302" name="Group 7"/>
          <p:cNvGrpSpPr>
            <a:grpSpLocks/>
          </p:cNvGrpSpPr>
          <p:nvPr/>
        </p:nvGrpSpPr>
        <p:grpSpPr bwMode="auto">
          <a:xfrm>
            <a:off x="475307" y="1176558"/>
            <a:ext cx="4876800" cy="161925"/>
            <a:chOff x="192" y="570"/>
            <a:chExt cx="3072" cy="102"/>
          </a:xfrm>
        </p:grpSpPr>
        <p:pic>
          <p:nvPicPr>
            <p:cNvPr id="55332" name="Picture 8"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3" name="Picture 9"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4" name="Picture 10"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5" name="Picture 11"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6" name="Picture 12"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7" name="Picture 13"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8" name="Picture 14"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9" name="Picture 15"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0" name="Picture 16"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1" name="Picture 17"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2" name="Picture 18"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3" name="Picture 19"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4" name="Picture 20"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5" name="Picture 21"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6" name="Picture 22"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7" name="Picture 23"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8" name="Picture 24"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9" name="Picture 25"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0" name="Picture 26"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1" name="Picture 27"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2" name="Picture 28"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3" name="Picture 29"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4" name="Picture 30"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5" name="Picture 31"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56" name="Group 32"/>
            <p:cNvGrpSpPr>
              <a:grpSpLocks/>
            </p:cNvGrpSpPr>
            <p:nvPr/>
          </p:nvGrpSpPr>
          <p:grpSpPr bwMode="auto">
            <a:xfrm>
              <a:off x="2496" y="570"/>
              <a:ext cx="768" cy="102"/>
              <a:chOff x="2496" y="570"/>
              <a:chExt cx="768" cy="102"/>
            </a:xfrm>
          </p:grpSpPr>
          <p:pic>
            <p:nvPicPr>
              <p:cNvPr id="55357" name="Picture 33"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8" name="Picture 34"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9" name="Picture 35"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0" name="Picture 36"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1" name="Picture 37"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2" name="Picture 38"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3" name="Picture 39"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4" name="Picture 40" descr="Green and Black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1"/>
          <p:cNvGrpSpPr>
            <a:grpSpLocks/>
          </p:cNvGrpSpPr>
          <p:nvPr/>
        </p:nvGrpSpPr>
        <p:grpSpPr bwMode="auto">
          <a:xfrm>
            <a:off x="1218257" y="1938558"/>
            <a:ext cx="2584450" cy="1787525"/>
            <a:chOff x="2738" y="276"/>
            <a:chExt cx="1628" cy="1210"/>
          </a:xfrm>
        </p:grpSpPr>
        <p:sp>
          <p:nvSpPr>
            <p:cNvPr id="169002" name="Text Box 42"/>
            <p:cNvSpPr txBox="1">
              <a:spLocks noChangeArrowheads="1"/>
            </p:cNvSpPr>
            <p:nvPr/>
          </p:nvSpPr>
          <p:spPr bwMode="auto">
            <a:xfrm>
              <a:off x="2738" y="276"/>
              <a:ext cx="1628" cy="351"/>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006600"/>
                  </a:solidFill>
                  <a:latin typeface="Times New Roman" panose="02020603050405020304" pitchFamily="18" charset="0"/>
                  <a:cs typeface="Times New Roman" panose="02020603050405020304" pitchFamily="18" charset="0"/>
                </a:rPr>
                <a:t>D</a:t>
              </a:r>
              <a:r>
                <a:rPr lang="zh-CN" altLang="en-US" sz="2800" b="1">
                  <a:solidFill>
                    <a:srgbClr val="006600"/>
                  </a:solidFill>
                  <a:latin typeface="Times New Roman" panose="02020603050405020304" pitchFamily="18" charset="0"/>
                  <a:cs typeface="Times New Roman" panose="02020603050405020304" pitchFamily="18" charset="0"/>
                </a:rPr>
                <a:t>触发器状态表</a:t>
              </a:r>
            </a:p>
          </p:txBody>
        </p:sp>
        <p:sp>
          <p:nvSpPr>
            <p:cNvPr id="55321" name="Line 43"/>
            <p:cNvSpPr>
              <a:spLocks noChangeShapeType="1"/>
            </p:cNvSpPr>
            <p:nvPr/>
          </p:nvSpPr>
          <p:spPr bwMode="auto">
            <a:xfrm>
              <a:off x="2953" y="593"/>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22" name="Line 44"/>
            <p:cNvSpPr>
              <a:spLocks noChangeShapeType="1"/>
            </p:cNvSpPr>
            <p:nvPr/>
          </p:nvSpPr>
          <p:spPr bwMode="auto">
            <a:xfrm>
              <a:off x="2928" y="864"/>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23" name="Line 45"/>
            <p:cNvSpPr>
              <a:spLocks noChangeShapeType="1"/>
            </p:cNvSpPr>
            <p:nvPr/>
          </p:nvSpPr>
          <p:spPr bwMode="auto">
            <a:xfrm>
              <a:off x="2953" y="1459"/>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24" name="Line 46"/>
            <p:cNvSpPr>
              <a:spLocks noChangeShapeType="1"/>
            </p:cNvSpPr>
            <p:nvPr/>
          </p:nvSpPr>
          <p:spPr bwMode="auto">
            <a:xfrm>
              <a:off x="3550" y="593"/>
              <a:ext cx="0" cy="8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25" name="Text Box 47"/>
            <p:cNvSpPr txBox="1">
              <a:spLocks noChangeArrowheads="1"/>
            </p:cNvSpPr>
            <p:nvPr/>
          </p:nvSpPr>
          <p:spPr bwMode="auto">
            <a:xfrm>
              <a:off x="3107" y="529"/>
              <a:ext cx="113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D</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r>
                <a:rPr lang="en-US" altLang="zh-CN" sz="2800">
                  <a:cs typeface="Times New Roman" panose="02020603050405020304" pitchFamily="18" charset="0"/>
                </a:rPr>
                <a:t> </a:t>
              </a:r>
            </a:p>
          </p:txBody>
        </p:sp>
        <p:grpSp>
          <p:nvGrpSpPr>
            <p:cNvPr id="55326" name="Group 48"/>
            <p:cNvGrpSpPr>
              <a:grpSpLocks/>
            </p:cNvGrpSpPr>
            <p:nvPr/>
          </p:nvGrpSpPr>
          <p:grpSpPr bwMode="auto">
            <a:xfrm>
              <a:off x="3094" y="860"/>
              <a:ext cx="228" cy="626"/>
              <a:chOff x="771" y="1267"/>
              <a:chExt cx="239" cy="763"/>
            </a:xfrm>
          </p:grpSpPr>
          <p:sp>
            <p:nvSpPr>
              <p:cNvPr id="55330" name="Text Box 49"/>
              <p:cNvSpPr txBox="1">
                <a:spLocks noChangeArrowheads="1"/>
              </p:cNvSpPr>
              <p:nvPr/>
            </p:nvSpPr>
            <p:spPr bwMode="auto">
              <a:xfrm>
                <a:off x="771" y="1267"/>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55331" name="Rectangle 50"/>
              <p:cNvSpPr>
                <a:spLocks noChangeArrowheads="1"/>
              </p:cNvSpPr>
              <p:nvPr/>
            </p:nvSpPr>
            <p:spPr bwMode="auto">
              <a:xfrm>
                <a:off x="771" y="1602"/>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nvGrpSpPr>
            <p:cNvPr id="55327" name="Group 51"/>
            <p:cNvGrpSpPr>
              <a:grpSpLocks/>
            </p:cNvGrpSpPr>
            <p:nvPr/>
          </p:nvGrpSpPr>
          <p:grpSpPr bwMode="auto">
            <a:xfrm>
              <a:off x="3737" y="843"/>
              <a:ext cx="228" cy="627"/>
              <a:chOff x="1443" y="1265"/>
              <a:chExt cx="239" cy="765"/>
            </a:xfrm>
          </p:grpSpPr>
          <p:sp>
            <p:nvSpPr>
              <p:cNvPr id="55328" name="Rectangle 52"/>
              <p:cNvSpPr>
                <a:spLocks noChangeArrowheads="1"/>
              </p:cNvSpPr>
              <p:nvPr/>
            </p:nvSpPr>
            <p:spPr bwMode="auto">
              <a:xfrm>
                <a:off x="1443" y="1265"/>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a:t>
                </a:r>
              </a:p>
            </p:txBody>
          </p:sp>
          <p:sp>
            <p:nvSpPr>
              <p:cNvPr id="55329" name="Rectangle 53"/>
              <p:cNvSpPr>
                <a:spLocks noChangeArrowheads="1"/>
              </p:cNvSpPr>
              <p:nvPr/>
            </p:nvSpPr>
            <p:spPr bwMode="auto">
              <a:xfrm>
                <a:off x="1443" y="1601"/>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grpSp>
        <p:nvGrpSpPr>
          <p:cNvPr id="8" name="Group 54"/>
          <p:cNvGrpSpPr>
            <a:grpSpLocks/>
          </p:cNvGrpSpPr>
          <p:nvPr/>
        </p:nvGrpSpPr>
        <p:grpSpPr bwMode="auto">
          <a:xfrm>
            <a:off x="975370" y="3765100"/>
            <a:ext cx="2954338" cy="2624808"/>
            <a:chOff x="491" y="316"/>
            <a:chExt cx="1861" cy="2325"/>
          </a:xfrm>
        </p:grpSpPr>
        <p:sp>
          <p:nvSpPr>
            <p:cNvPr id="55306" name="Line 55"/>
            <p:cNvSpPr>
              <a:spLocks noChangeShapeType="1"/>
            </p:cNvSpPr>
            <p:nvPr/>
          </p:nvSpPr>
          <p:spPr bwMode="auto">
            <a:xfrm>
              <a:off x="576" y="768"/>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07" name="Line 56"/>
            <p:cNvSpPr>
              <a:spLocks noChangeShapeType="1"/>
            </p:cNvSpPr>
            <p:nvPr/>
          </p:nvSpPr>
          <p:spPr bwMode="auto">
            <a:xfrm>
              <a:off x="576" y="1152"/>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55308" name="Group 57"/>
            <p:cNvGrpSpPr>
              <a:grpSpLocks/>
            </p:cNvGrpSpPr>
            <p:nvPr/>
          </p:nvGrpSpPr>
          <p:grpSpPr bwMode="auto">
            <a:xfrm>
              <a:off x="491" y="316"/>
              <a:ext cx="1861" cy="2325"/>
              <a:chOff x="491" y="316"/>
              <a:chExt cx="1861" cy="2325"/>
            </a:xfrm>
          </p:grpSpPr>
          <p:sp>
            <p:nvSpPr>
              <p:cNvPr id="55309" name="Line 58"/>
              <p:cNvSpPr>
                <a:spLocks noChangeShapeType="1"/>
              </p:cNvSpPr>
              <p:nvPr/>
            </p:nvSpPr>
            <p:spPr bwMode="auto">
              <a:xfrm>
                <a:off x="1008" y="768"/>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10" name="Line 59"/>
              <p:cNvSpPr>
                <a:spLocks noChangeShapeType="1"/>
              </p:cNvSpPr>
              <p:nvPr/>
            </p:nvSpPr>
            <p:spPr bwMode="auto">
              <a:xfrm>
                <a:off x="1680" y="769"/>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11" name="Line 60"/>
              <p:cNvSpPr>
                <a:spLocks noChangeShapeType="1"/>
              </p:cNvSpPr>
              <p:nvPr/>
            </p:nvSpPr>
            <p:spPr bwMode="auto">
              <a:xfrm>
                <a:off x="576" y="2640"/>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5312" name="Text Box 61"/>
              <p:cNvSpPr txBox="1">
                <a:spLocks noChangeArrowheads="1"/>
              </p:cNvSpPr>
              <p:nvPr/>
            </p:nvSpPr>
            <p:spPr bwMode="auto">
              <a:xfrm>
                <a:off x="623" y="723"/>
                <a:ext cx="16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J </a:t>
                </a:r>
                <a:r>
                  <a:rPr lang="en-US" altLang="zh-CN" sz="2800">
                    <a:cs typeface="Times New Roman" panose="02020603050405020304" pitchFamily="18" charset="0"/>
                  </a:rPr>
                  <a:t>       </a:t>
                </a:r>
                <a:r>
                  <a:rPr lang="en-US" altLang="zh-CN" sz="2800" i="1">
                    <a:cs typeface="Times New Roman" panose="02020603050405020304" pitchFamily="18" charset="0"/>
                  </a:rPr>
                  <a:t>K</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55313" name="Rectangle 62"/>
              <p:cNvSpPr>
                <a:spLocks noChangeArrowheads="1"/>
              </p:cNvSpPr>
              <p:nvPr/>
            </p:nvSpPr>
            <p:spPr bwMode="auto">
              <a:xfrm>
                <a:off x="546" y="1155"/>
                <a:ext cx="1651"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0        0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p>
            </p:txBody>
          </p:sp>
          <p:sp>
            <p:nvSpPr>
              <p:cNvPr id="55314" name="Rectangle 63"/>
              <p:cNvSpPr>
                <a:spLocks noChangeArrowheads="1"/>
              </p:cNvSpPr>
              <p:nvPr/>
            </p:nvSpPr>
            <p:spPr bwMode="auto">
              <a:xfrm>
                <a:off x="520" y="1491"/>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FF"/>
                    </a:solidFill>
                    <a:cs typeface="Times New Roman" panose="02020603050405020304" pitchFamily="18" charset="0"/>
                  </a:rPr>
                  <a:t>  </a:t>
                </a:r>
                <a:r>
                  <a:rPr lang="en-US" altLang="zh-CN" sz="2800">
                    <a:solidFill>
                      <a:srgbClr val="000099"/>
                    </a:solidFill>
                    <a:cs typeface="Times New Roman" panose="02020603050405020304" pitchFamily="18" charset="0"/>
                  </a:rPr>
                  <a:t>0        1          0</a:t>
                </a:r>
                <a:endParaRPr lang="en-US" altLang="zh-CN" sz="2800" baseline="-25000">
                  <a:cs typeface="Times New Roman" panose="02020603050405020304" pitchFamily="18" charset="0"/>
                </a:endParaRPr>
              </a:p>
            </p:txBody>
          </p:sp>
          <p:sp>
            <p:nvSpPr>
              <p:cNvPr id="55315" name="Rectangle 64"/>
              <p:cNvSpPr>
                <a:spLocks noChangeArrowheads="1"/>
              </p:cNvSpPr>
              <p:nvPr/>
            </p:nvSpPr>
            <p:spPr bwMode="auto">
              <a:xfrm>
                <a:off x="520" y="1827"/>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  1        0          1</a:t>
                </a:r>
                <a:endParaRPr lang="en-US" altLang="zh-CN" sz="2800">
                  <a:cs typeface="Times New Roman" panose="02020603050405020304" pitchFamily="18" charset="0"/>
                </a:endParaRPr>
              </a:p>
            </p:txBody>
          </p:sp>
          <p:grpSp>
            <p:nvGrpSpPr>
              <p:cNvPr id="55316" name="Group 65"/>
              <p:cNvGrpSpPr>
                <a:grpSpLocks/>
              </p:cNvGrpSpPr>
              <p:nvPr/>
            </p:nvGrpSpPr>
            <p:grpSpPr bwMode="auto">
              <a:xfrm>
                <a:off x="530" y="2163"/>
                <a:ext cx="1651" cy="460"/>
                <a:chOff x="866" y="2402"/>
                <a:chExt cx="1651" cy="460"/>
              </a:xfrm>
            </p:grpSpPr>
            <p:sp>
              <p:nvSpPr>
                <p:cNvPr id="55318" name="Rectangle 66"/>
                <p:cNvSpPr>
                  <a:spLocks noChangeArrowheads="1"/>
                </p:cNvSpPr>
                <p:nvPr/>
              </p:nvSpPr>
              <p:spPr bwMode="auto">
                <a:xfrm>
                  <a:off x="866" y="2402"/>
                  <a:ext cx="165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1        1        </a:t>
                  </a:r>
                  <a:r>
                    <a:rPr lang="en-US" altLang="zh-CN" sz="2800" i="1">
                      <a:cs typeface="Times New Roman" panose="02020603050405020304" pitchFamily="18" charset="0"/>
                    </a:rPr>
                    <a:t> Q</a:t>
                  </a:r>
                  <a:r>
                    <a:rPr lang="en-US" altLang="zh-CN" sz="2800" i="1" baseline="-25000">
                      <a:cs typeface="Times New Roman" panose="02020603050405020304" pitchFamily="18" charset="0"/>
                    </a:rPr>
                    <a:t>n</a:t>
                  </a:r>
                </a:p>
              </p:txBody>
            </p:sp>
            <p:sp>
              <p:nvSpPr>
                <p:cNvPr id="55319" name="Line 67"/>
                <p:cNvSpPr>
                  <a:spLocks noChangeShapeType="1"/>
                </p:cNvSpPr>
                <p:nvPr/>
              </p:nvSpPr>
              <p:spPr bwMode="auto">
                <a:xfrm>
                  <a:off x="2208" y="249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69028" name="Text Box 68"/>
              <p:cNvSpPr txBox="1">
                <a:spLocks noChangeArrowheads="1"/>
              </p:cNvSpPr>
              <p:nvPr/>
            </p:nvSpPr>
            <p:spPr bwMode="auto">
              <a:xfrm>
                <a:off x="491" y="316"/>
                <a:ext cx="1856" cy="46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JK</a:t>
                </a:r>
                <a:r>
                  <a:rPr lang="zh-CN" altLang="en-US" sz="2800" b="1">
                    <a:latin typeface="Times New Roman" panose="02020603050405020304" pitchFamily="18" charset="0"/>
                    <a:cs typeface="Times New Roman" panose="02020603050405020304" pitchFamily="18" charset="0"/>
                  </a:rPr>
                  <a:t>触发器状态表</a:t>
                </a:r>
              </a:p>
            </p:txBody>
          </p:sp>
        </p:grpSp>
      </p:grpSp>
      <p:sp>
        <p:nvSpPr>
          <p:cNvPr id="169068" name="AutoShape 108" descr="40%"/>
          <p:cNvSpPr>
            <a:spLocks noChangeArrowheads="1"/>
          </p:cNvSpPr>
          <p:nvPr/>
        </p:nvSpPr>
        <p:spPr bwMode="auto">
          <a:xfrm>
            <a:off x="4437707" y="5154833"/>
            <a:ext cx="1676400" cy="1066800"/>
          </a:xfrm>
          <a:prstGeom prst="wedgeRoundRectCallout">
            <a:avLst>
              <a:gd name="adj1" fmla="val 94509"/>
              <a:gd name="adj2" fmla="val -136458"/>
              <a:gd name="adj3" fmla="val 16667"/>
            </a:avLst>
          </a:prstGeom>
          <a:pattFill prst="pct40">
            <a:fgClr>
              <a:srgbClr val="00FF00"/>
            </a:fgClr>
            <a:bgClr>
              <a:srgbClr val="FFFFFF"/>
            </a:bgClr>
          </a:pattFill>
          <a:ln w="28575">
            <a:solidFill>
              <a:srgbClr val="0066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3333CC"/>
                </a:solidFill>
                <a:cs typeface="Times New Roman" panose="02020603050405020304" pitchFamily="18" charset="0"/>
              </a:rPr>
              <a:t>仍为下降沿</a:t>
            </a:r>
          </a:p>
          <a:p>
            <a:pPr algn="ctr" eaLnBrk="1" hangingPunct="1"/>
            <a:r>
              <a:rPr lang="zh-CN" altLang="en-US">
                <a:solidFill>
                  <a:srgbClr val="3333CC"/>
                </a:solidFill>
                <a:cs typeface="Times New Roman" panose="02020603050405020304" pitchFamily="18" charset="0"/>
              </a:rPr>
              <a:t>触发翻转</a:t>
            </a:r>
            <a:endParaRPr lang="zh-CN" altLang="en-US">
              <a:cs typeface="Times New Roman" panose="02020603050405020304" pitchFamily="18" charset="0"/>
            </a:endParaRPr>
          </a:p>
        </p:txBody>
      </p:sp>
    </p:spTree>
    <p:extLst>
      <p:ext uri="{BB962C8B-B14F-4D97-AF65-F5344CB8AC3E}">
        <p14:creationId xmlns:p14="http://schemas.microsoft.com/office/powerpoint/2010/main" val="2996406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8963"/>
                                        </p:tgtEl>
                                        <p:attrNameLst>
                                          <p:attrName>style.visibility</p:attrName>
                                        </p:attrNameLst>
                                      </p:cBhvr>
                                      <p:to>
                                        <p:strVal val="visible"/>
                                      </p:to>
                                    </p:set>
                                    <p:animEffect transition="in" filter="blinds(horizontal)">
                                      <p:cBhvr>
                                        <p:cTn id="7" dur="500"/>
                                        <p:tgtEl>
                                          <p:spTgt spid="168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9069"/>
                                        </p:tgtEl>
                                        <p:attrNameLst>
                                          <p:attrName>style.visibility</p:attrName>
                                        </p:attrNameLst>
                                      </p:cBhvr>
                                      <p:to>
                                        <p:strVal val="visible"/>
                                      </p:to>
                                    </p:set>
                                    <p:animEffect transition="in" filter="wipe(left)">
                                      <p:cBhvr>
                                        <p:cTn id="27" dur="500"/>
                                        <p:tgtEl>
                                          <p:spTgt spid="1690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169068"/>
                                        </p:tgtEl>
                                        <p:attrNameLst>
                                          <p:attrName>style.visibility</p:attrName>
                                        </p:attrNameLst>
                                      </p:cBhvr>
                                      <p:to>
                                        <p:strVal val="visible"/>
                                      </p:to>
                                    </p:set>
                                    <p:animEffect transition="in" filter="strips(upRight)">
                                      <p:cBhvr>
                                        <p:cTn id="32" dur="500"/>
                                        <p:tgtEl>
                                          <p:spTgt spid="169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utoUpdateAnimBg="0"/>
      <p:bldP spid="169068"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441325" y="669202"/>
            <a:ext cx="4921250" cy="51911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将</a:t>
            </a:r>
            <a:r>
              <a:rPr lang="en-US" altLang="zh-CN" sz="2800" b="1" i="1">
                <a:solidFill>
                  <a:srgbClr val="E60000"/>
                </a:solidFill>
                <a:latin typeface="Times New Roman" panose="02020603050405020304" pitchFamily="18" charset="0"/>
                <a:cs typeface="Times New Roman" panose="02020603050405020304" pitchFamily="18" charset="0"/>
              </a:rPr>
              <a:t>JK</a:t>
            </a:r>
            <a:r>
              <a:rPr lang="zh-CN" altLang="en-US" sz="2800" b="1">
                <a:solidFill>
                  <a:srgbClr val="E60000"/>
                </a:solidFill>
                <a:latin typeface="Times New Roman" panose="02020603050405020304" pitchFamily="18" charset="0"/>
                <a:cs typeface="Times New Roman" panose="02020603050405020304" pitchFamily="18" charset="0"/>
              </a:rPr>
              <a:t>触发器转换为 </a:t>
            </a:r>
            <a:r>
              <a:rPr lang="en-US" altLang="zh-CN" sz="2800" b="1" i="1">
                <a:solidFill>
                  <a:srgbClr val="E60000"/>
                </a:solidFill>
                <a:latin typeface="Times New Roman" panose="02020603050405020304" pitchFamily="18" charset="0"/>
                <a:cs typeface="Times New Roman" panose="02020603050405020304" pitchFamily="18" charset="0"/>
              </a:rPr>
              <a:t>T</a:t>
            </a:r>
            <a:r>
              <a:rPr lang="en-US" altLang="zh-CN" sz="2800" b="1">
                <a:solidFill>
                  <a:srgbClr val="E60000"/>
                </a:solidFill>
                <a:latin typeface="Times New Roman" panose="02020603050405020304" pitchFamily="18" charset="0"/>
                <a:cs typeface="Times New Roman" panose="02020603050405020304" pitchFamily="18" charset="0"/>
              </a:rPr>
              <a:t> </a:t>
            </a:r>
            <a:r>
              <a:rPr lang="zh-CN" altLang="en-US" sz="2800" b="1">
                <a:solidFill>
                  <a:srgbClr val="E60000"/>
                </a:solidFill>
                <a:latin typeface="Times New Roman" panose="02020603050405020304" pitchFamily="18" charset="0"/>
                <a:cs typeface="Times New Roman" panose="02020603050405020304" pitchFamily="18" charset="0"/>
              </a:rPr>
              <a:t>触发器</a:t>
            </a:r>
          </a:p>
        </p:txBody>
      </p:sp>
      <p:grpSp>
        <p:nvGrpSpPr>
          <p:cNvPr id="2" name="Group 37"/>
          <p:cNvGrpSpPr>
            <a:grpSpLocks/>
          </p:cNvGrpSpPr>
          <p:nvPr/>
        </p:nvGrpSpPr>
        <p:grpSpPr bwMode="auto">
          <a:xfrm>
            <a:off x="831850" y="1278802"/>
            <a:ext cx="2544763" cy="2225675"/>
            <a:chOff x="486" y="902"/>
            <a:chExt cx="1603" cy="1402"/>
          </a:xfrm>
        </p:grpSpPr>
        <p:sp>
          <p:nvSpPr>
            <p:cNvPr id="171046" name="Text Box 38"/>
            <p:cNvSpPr txBox="1">
              <a:spLocks noChangeArrowheads="1"/>
            </p:cNvSpPr>
            <p:nvPr/>
          </p:nvSpPr>
          <p:spPr bwMode="auto">
            <a:xfrm>
              <a:off x="486" y="902"/>
              <a:ext cx="1603" cy="327"/>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006600"/>
                  </a:solidFill>
                  <a:latin typeface="Times New Roman" panose="02020603050405020304" pitchFamily="18" charset="0"/>
                  <a:cs typeface="Times New Roman" panose="02020603050405020304" pitchFamily="18" charset="0"/>
                </a:rPr>
                <a:t>T</a:t>
              </a:r>
              <a:r>
                <a:rPr lang="zh-CN" altLang="en-US" sz="2800" b="1">
                  <a:solidFill>
                    <a:srgbClr val="006600"/>
                  </a:solidFill>
                  <a:latin typeface="Times New Roman" panose="02020603050405020304" pitchFamily="18" charset="0"/>
                  <a:cs typeface="Times New Roman" panose="02020603050405020304" pitchFamily="18" charset="0"/>
                </a:rPr>
                <a:t>触发器状态表</a:t>
              </a:r>
            </a:p>
          </p:txBody>
        </p:sp>
        <p:sp>
          <p:nvSpPr>
            <p:cNvPr id="56345" name="Line 39"/>
            <p:cNvSpPr>
              <a:spLocks noChangeShapeType="1"/>
            </p:cNvSpPr>
            <p:nvPr/>
          </p:nvSpPr>
          <p:spPr bwMode="auto">
            <a:xfrm>
              <a:off x="649" y="1248"/>
              <a:ext cx="13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46" name="Line 40"/>
            <p:cNvSpPr>
              <a:spLocks noChangeShapeType="1"/>
            </p:cNvSpPr>
            <p:nvPr/>
          </p:nvSpPr>
          <p:spPr bwMode="auto">
            <a:xfrm>
              <a:off x="649" y="1536"/>
              <a:ext cx="13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47" name="Line 41"/>
            <p:cNvSpPr>
              <a:spLocks noChangeShapeType="1"/>
            </p:cNvSpPr>
            <p:nvPr/>
          </p:nvSpPr>
          <p:spPr bwMode="auto">
            <a:xfrm>
              <a:off x="649" y="2304"/>
              <a:ext cx="13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48" name="Line 42"/>
            <p:cNvSpPr>
              <a:spLocks noChangeShapeType="1"/>
            </p:cNvSpPr>
            <p:nvPr/>
          </p:nvSpPr>
          <p:spPr bwMode="auto">
            <a:xfrm>
              <a:off x="1273" y="1248"/>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1051" name="Text Box 43"/>
            <p:cNvSpPr txBox="1">
              <a:spLocks noChangeArrowheads="1"/>
            </p:cNvSpPr>
            <p:nvPr/>
          </p:nvSpPr>
          <p:spPr bwMode="auto">
            <a:xfrm>
              <a:off x="845" y="1218"/>
              <a:ext cx="1116" cy="330"/>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latin typeface="Times New Roman" panose="02020603050405020304" pitchFamily="18" charset="0"/>
                  <a:cs typeface="Times New Roman" panose="02020603050405020304" pitchFamily="18" charset="0"/>
                </a:rPr>
                <a:t>T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r>
                <a:rPr lang="en-US" altLang="zh-CN" sz="2800" b="1" baseline="-25000">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 </a:t>
              </a:r>
            </a:p>
          </p:txBody>
        </p:sp>
        <p:sp>
          <p:nvSpPr>
            <p:cNvPr id="171052" name="Text Box 44"/>
            <p:cNvSpPr txBox="1">
              <a:spLocks noChangeArrowheads="1"/>
            </p:cNvSpPr>
            <p:nvPr/>
          </p:nvSpPr>
          <p:spPr bwMode="auto">
            <a:xfrm>
              <a:off x="801" y="1555"/>
              <a:ext cx="228" cy="327"/>
            </a:xfrm>
            <a:prstGeom prst="rect">
              <a:avLst/>
            </a:prstGeom>
            <a:noFill/>
            <a:ln w="28575">
              <a:noFill/>
              <a:miter lim="800000"/>
              <a:headEnd/>
              <a:tailEnd/>
            </a:ln>
            <a:effec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171053" name="Rectangle 45"/>
            <p:cNvSpPr>
              <a:spLocks noChangeArrowheads="1"/>
            </p:cNvSpPr>
            <p:nvPr/>
          </p:nvSpPr>
          <p:spPr bwMode="auto">
            <a:xfrm>
              <a:off x="801" y="1939"/>
              <a:ext cx="228" cy="327"/>
            </a:xfrm>
            <a:prstGeom prst="rect">
              <a:avLst/>
            </a:prstGeom>
            <a:noFill/>
            <a:ln w="28575">
              <a:noFill/>
              <a:miter lim="800000"/>
              <a:headEnd/>
              <a:tailEnd/>
            </a:ln>
            <a:effec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sp>
          <p:nvSpPr>
            <p:cNvPr id="171054" name="Text Box 46"/>
            <p:cNvSpPr txBox="1">
              <a:spLocks noChangeArrowheads="1"/>
            </p:cNvSpPr>
            <p:nvPr/>
          </p:nvSpPr>
          <p:spPr bwMode="auto">
            <a:xfrm>
              <a:off x="1369" y="1555"/>
              <a:ext cx="479" cy="327"/>
            </a:xfrm>
            <a:prstGeom prst="rect">
              <a:avLst/>
            </a:prstGeom>
            <a:noFill/>
            <a:ln w="28575">
              <a:noFill/>
              <a:miter lim="800000"/>
              <a:headEnd/>
              <a:tailEnd/>
            </a:ln>
            <a:effectLst/>
          </p:spPr>
          <p:txBody>
            <a:bodyPr anchor="ctr">
              <a:spAutoFit/>
            </a:bodyPr>
            <a:lstStyle/>
            <a:p>
              <a:pPr algn="ctr">
                <a:spcBef>
                  <a:spcPct val="50000"/>
                </a:spcBef>
                <a:defRPr/>
              </a:pP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endParaRPr lang="en-US" altLang="zh-CN" sz="2800" b="1" i="1">
                <a:latin typeface="Times New Roman" panose="02020603050405020304" pitchFamily="18" charset="0"/>
                <a:cs typeface="Times New Roman" panose="02020603050405020304" pitchFamily="18" charset="0"/>
              </a:endParaRPr>
            </a:p>
          </p:txBody>
        </p:sp>
        <p:grpSp>
          <p:nvGrpSpPr>
            <p:cNvPr id="56353" name="Group 47"/>
            <p:cNvGrpSpPr>
              <a:grpSpLocks/>
            </p:cNvGrpSpPr>
            <p:nvPr/>
          </p:nvGrpSpPr>
          <p:grpSpPr bwMode="auto">
            <a:xfrm>
              <a:off x="1439" y="1938"/>
              <a:ext cx="364" cy="330"/>
              <a:chOff x="2698" y="1996"/>
              <a:chExt cx="364" cy="330"/>
            </a:xfrm>
          </p:grpSpPr>
          <p:sp>
            <p:nvSpPr>
              <p:cNvPr id="171056" name="Rectangle 48"/>
              <p:cNvSpPr>
                <a:spLocks noChangeArrowheads="1"/>
              </p:cNvSpPr>
              <p:nvPr/>
            </p:nvSpPr>
            <p:spPr bwMode="auto">
              <a:xfrm>
                <a:off x="2698" y="1996"/>
                <a:ext cx="364" cy="330"/>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latin typeface="Times New Roman" panose="02020603050405020304" pitchFamily="18" charset="0"/>
                    <a:cs typeface="Times New Roman" panose="02020603050405020304" pitchFamily="18" charset="0"/>
                  </a:rPr>
                  <a:t>Q</a:t>
                </a:r>
                <a:r>
                  <a:rPr lang="en-US" altLang="zh-CN" sz="2800" b="1" i="1" baseline="-25000">
                    <a:latin typeface="Times New Roman" panose="02020603050405020304" pitchFamily="18" charset="0"/>
                    <a:cs typeface="Times New Roman" panose="02020603050405020304" pitchFamily="18" charset="0"/>
                  </a:rPr>
                  <a:t>n</a:t>
                </a:r>
              </a:p>
            </p:txBody>
          </p:sp>
          <p:sp>
            <p:nvSpPr>
              <p:cNvPr id="56355" name="Line 49"/>
              <p:cNvSpPr>
                <a:spLocks noChangeShapeType="1"/>
              </p:cNvSpPr>
              <p:nvPr/>
            </p:nvSpPr>
            <p:spPr bwMode="auto">
              <a:xfrm>
                <a:off x="2736" y="2016"/>
                <a:ext cx="1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4" name="Group 50"/>
          <p:cNvGrpSpPr>
            <a:grpSpLocks/>
          </p:cNvGrpSpPr>
          <p:nvPr/>
        </p:nvGrpSpPr>
        <p:grpSpPr bwMode="auto">
          <a:xfrm>
            <a:off x="3041650" y="2345602"/>
            <a:ext cx="1851025" cy="1052513"/>
            <a:chOff x="4108" y="1939"/>
            <a:chExt cx="1166" cy="663"/>
          </a:xfrm>
        </p:grpSpPr>
        <p:sp>
          <p:nvSpPr>
            <p:cNvPr id="56342" name="Text Box 51"/>
            <p:cNvSpPr txBox="1">
              <a:spLocks noChangeArrowheads="1"/>
            </p:cNvSpPr>
            <p:nvPr/>
          </p:nvSpPr>
          <p:spPr bwMode="auto">
            <a:xfrm>
              <a:off x="4108" y="1939"/>
              <a:ext cx="11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a:t>
              </a:r>
              <a:r>
                <a:rPr lang="zh-CN" altLang="en-US" sz="2800">
                  <a:solidFill>
                    <a:schemeClr val="accent2"/>
                  </a:solidFill>
                  <a:cs typeface="Times New Roman" panose="02020603050405020304" pitchFamily="18" charset="0"/>
                </a:rPr>
                <a:t>保持功能</a:t>
              </a:r>
              <a:r>
                <a:rPr lang="en-US" altLang="zh-CN" sz="2800">
                  <a:solidFill>
                    <a:schemeClr val="accent2"/>
                  </a:solidFill>
                  <a:cs typeface="Times New Roman" panose="02020603050405020304" pitchFamily="18" charset="0"/>
                </a:rPr>
                <a:t>)</a:t>
              </a:r>
            </a:p>
          </p:txBody>
        </p:sp>
        <p:sp>
          <p:nvSpPr>
            <p:cNvPr id="56343" name="Rectangle 52"/>
            <p:cNvSpPr>
              <a:spLocks noChangeArrowheads="1"/>
            </p:cNvSpPr>
            <p:nvPr/>
          </p:nvSpPr>
          <p:spPr bwMode="auto">
            <a:xfrm>
              <a:off x="4108" y="2275"/>
              <a:ext cx="11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chemeClr val="accent2"/>
                  </a:solidFill>
                  <a:cs typeface="Times New Roman" panose="02020603050405020304" pitchFamily="18" charset="0"/>
                </a:rPr>
                <a:t>(</a:t>
              </a:r>
              <a:r>
                <a:rPr lang="zh-CN" altLang="en-US" sz="2800">
                  <a:solidFill>
                    <a:schemeClr val="accent2"/>
                  </a:solidFill>
                  <a:cs typeface="Times New Roman" panose="02020603050405020304" pitchFamily="18" charset="0"/>
                </a:rPr>
                <a:t>计数功能</a:t>
              </a:r>
              <a:r>
                <a:rPr lang="en-US" altLang="zh-CN" sz="2800">
                  <a:solidFill>
                    <a:schemeClr val="accent2"/>
                  </a:solidFill>
                  <a:cs typeface="Times New Roman" panose="02020603050405020304" pitchFamily="18" charset="0"/>
                </a:rPr>
                <a:t>)</a:t>
              </a:r>
            </a:p>
          </p:txBody>
        </p:sp>
      </p:grpSp>
      <p:grpSp>
        <p:nvGrpSpPr>
          <p:cNvPr id="5" name="Group 53"/>
          <p:cNvGrpSpPr>
            <a:grpSpLocks/>
          </p:cNvGrpSpPr>
          <p:nvPr/>
        </p:nvGrpSpPr>
        <p:grpSpPr bwMode="auto">
          <a:xfrm>
            <a:off x="893762" y="3714944"/>
            <a:ext cx="2952750" cy="2624808"/>
            <a:chOff x="492" y="316"/>
            <a:chExt cx="1860" cy="2325"/>
          </a:xfrm>
        </p:grpSpPr>
        <p:sp>
          <p:nvSpPr>
            <p:cNvPr id="56328" name="Line 54"/>
            <p:cNvSpPr>
              <a:spLocks noChangeShapeType="1"/>
            </p:cNvSpPr>
            <p:nvPr/>
          </p:nvSpPr>
          <p:spPr bwMode="auto">
            <a:xfrm>
              <a:off x="576" y="768"/>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29" name="Line 55"/>
            <p:cNvSpPr>
              <a:spLocks noChangeShapeType="1"/>
            </p:cNvSpPr>
            <p:nvPr/>
          </p:nvSpPr>
          <p:spPr bwMode="auto">
            <a:xfrm>
              <a:off x="576" y="1152"/>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56330" name="Group 56"/>
            <p:cNvGrpSpPr>
              <a:grpSpLocks/>
            </p:cNvGrpSpPr>
            <p:nvPr/>
          </p:nvGrpSpPr>
          <p:grpSpPr bwMode="auto">
            <a:xfrm>
              <a:off x="492" y="316"/>
              <a:ext cx="1860" cy="2325"/>
              <a:chOff x="492" y="316"/>
              <a:chExt cx="1860" cy="2325"/>
            </a:xfrm>
          </p:grpSpPr>
          <p:sp>
            <p:nvSpPr>
              <p:cNvPr id="56331" name="Line 57"/>
              <p:cNvSpPr>
                <a:spLocks noChangeShapeType="1"/>
              </p:cNvSpPr>
              <p:nvPr/>
            </p:nvSpPr>
            <p:spPr bwMode="auto">
              <a:xfrm>
                <a:off x="1008" y="768"/>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32" name="Line 58"/>
              <p:cNvSpPr>
                <a:spLocks noChangeShapeType="1"/>
              </p:cNvSpPr>
              <p:nvPr/>
            </p:nvSpPr>
            <p:spPr bwMode="auto">
              <a:xfrm>
                <a:off x="1680" y="769"/>
                <a:ext cx="0" cy="18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33" name="Line 59"/>
              <p:cNvSpPr>
                <a:spLocks noChangeShapeType="1"/>
              </p:cNvSpPr>
              <p:nvPr/>
            </p:nvSpPr>
            <p:spPr bwMode="auto">
              <a:xfrm>
                <a:off x="576" y="2640"/>
                <a:ext cx="1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6334" name="Text Box 60"/>
              <p:cNvSpPr txBox="1">
                <a:spLocks noChangeArrowheads="1"/>
              </p:cNvSpPr>
              <p:nvPr/>
            </p:nvSpPr>
            <p:spPr bwMode="auto">
              <a:xfrm>
                <a:off x="623" y="723"/>
                <a:ext cx="16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J </a:t>
                </a:r>
                <a:r>
                  <a:rPr lang="en-US" altLang="zh-CN" sz="2800">
                    <a:cs typeface="Times New Roman" panose="02020603050405020304" pitchFamily="18" charset="0"/>
                  </a:rPr>
                  <a:t>       </a:t>
                </a:r>
                <a:r>
                  <a:rPr lang="en-US" altLang="zh-CN" sz="2800" i="1">
                    <a:cs typeface="Times New Roman" panose="02020603050405020304" pitchFamily="18" charset="0"/>
                  </a:rPr>
                  <a:t>K</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56335" name="Rectangle 61"/>
              <p:cNvSpPr>
                <a:spLocks noChangeArrowheads="1"/>
              </p:cNvSpPr>
              <p:nvPr/>
            </p:nvSpPr>
            <p:spPr bwMode="auto">
              <a:xfrm>
                <a:off x="546" y="1155"/>
                <a:ext cx="1651"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0        0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p>
            </p:txBody>
          </p:sp>
          <p:sp>
            <p:nvSpPr>
              <p:cNvPr id="56336" name="Rectangle 62"/>
              <p:cNvSpPr>
                <a:spLocks noChangeArrowheads="1"/>
              </p:cNvSpPr>
              <p:nvPr/>
            </p:nvSpPr>
            <p:spPr bwMode="auto">
              <a:xfrm>
                <a:off x="520" y="1491"/>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0066FF"/>
                    </a:solidFill>
                    <a:cs typeface="Times New Roman" panose="02020603050405020304" pitchFamily="18" charset="0"/>
                  </a:rPr>
                  <a:t>  </a:t>
                </a:r>
                <a:r>
                  <a:rPr lang="en-US" altLang="zh-CN" sz="2800">
                    <a:solidFill>
                      <a:srgbClr val="000099"/>
                    </a:solidFill>
                    <a:cs typeface="Times New Roman" panose="02020603050405020304" pitchFamily="18" charset="0"/>
                  </a:rPr>
                  <a:t>0        1          0</a:t>
                </a:r>
                <a:endParaRPr lang="en-US" altLang="zh-CN" sz="2800" baseline="-25000">
                  <a:cs typeface="Times New Roman" panose="02020603050405020304" pitchFamily="18" charset="0"/>
                </a:endParaRPr>
              </a:p>
            </p:txBody>
          </p:sp>
          <p:sp>
            <p:nvSpPr>
              <p:cNvPr id="56337" name="Rectangle 63"/>
              <p:cNvSpPr>
                <a:spLocks noChangeArrowheads="1"/>
              </p:cNvSpPr>
              <p:nvPr/>
            </p:nvSpPr>
            <p:spPr bwMode="auto">
              <a:xfrm>
                <a:off x="520" y="1827"/>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FF3300"/>
                    </a:solidFill>
                    <a:cs typeface="Times New Roman" panose="02020603050405020304" pitchFamily="18" charset="0"/>
                  </a:rPr>
                  <a:t>  1        0          1</a:t>
                </a:r>
                <a:endParaRPr lang="en-US" altLang="zh-CN" sz="2800">
                  <a:cs typeface="Times New Roman" panose="02020603050405020304" pitchFamily="18" charset="0"/>
                </a:endParaRPr>
              </a:p>
            </p:txBody>
          </p:sp>
          <p:grpSp>
            <p:nvGrpSpPr>
              <p:cNvPr id="56338" name="Group 64"/>
              <p:cNvGrpSpPr>
                <a:grpSpLocks/>
              </p:cNvGrpSpPr>
              <p:nvPr/>
            </p:nvGrpSpPr>
            <p:grpSpPr bwMode="auto">
              <a:xfrm>
                <a:off x="530" y="2163"/>
                <a:ext cx="1651" cy="460"/>
                <a:chOff x="866" y="2402"/>
                <a:chExt cx="1651" cy="460"/>
              </a:xfrm>
            </p:grpSpPr>
            <p:sp>
              <p:nvSpPr>
                <p:cNvPr id="56340" name="Rectangle 65"/>
                <p:cNvSpPr>
                  <a:spLocks noChangeArrowheads="1"/>
                </p:cNvSpPr>
                <p:nvPr/>
              </p:nvSpPr>
              <p:spPr bwMode="auto">
                <a:xfrm>
                  <a:off x="866" y="2402"/>
                  <a:ext cx="165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  1        1        </a:t>
                  </a:r>
                  <a:r>
                    <a:rPr lang="en-US" altLang="zh-CN" sz="2800" i="1">
                      <a:cs typeface="Times New Roman" panose="02020603050405020304" pitchFamily="18" charset="0"/>
                    </a:rPr>
                    <a:t> Q</a:t>
                  </a:r>
                  <a:r>
                    <a:rPr lang="en-US" altLang="zh-CN" sz="2800" i="1" baseline="-25000">
                      <a:cs typeface="Times New Roman" panose="02020603050405020304" pitchFamily="18" charset="0"/>
                    </a:rPr>
                    <a:t>n</a:t>
                  </a:r>
                </a:p>
              </p:txBody>
            </p:sp>
            <p:sp>
              <p:nvSpPr>
                <p:cNvPr id="56341" name="Line 66"/>
                <p:cNvSpPr>
                  <a:spLocks noChangeShapeType="1"/>
                </p:cNvSpPr>
                <p:nvPr/>
              </p:nvSpPr>
              <p:spPr bwMode="auto">
                <a:xfrm>
                  <a:off x="2208" y="249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71075" name="Text Box 67"/>
              <p:cNvSpPr txBox="1">
                <a:spLocks noChangeArrowheads="1"/>
              </p:cNvSpPr>
              <p:nvPr/>
            </p:nvSpPr>
            <p:spPr bwMode="auto">
              <a:xfrm>
                <a:off x="492" y="316"/>
                <a:ext cx="1856" cy="46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JK</a:t>
                </a:r>
                <a:r>
                  <a:rPr lang="zh-CN" altLang="en-US" sz="2800" b="1">
                    <a:solidFill>
                      <a:srgbClr val="006600"/>
                    </a:solidFill>
                    <a:latin typeface="Times New Roman" panose="02020603050405020304" pitchFamily="18" charset="0"/>
                    <a:cs typeface="Times New Roman" panose="02020603050405020304" pitchFamily="18" charset="0"/>
                  </a:rPr>
                  <a:t>触发器状态表</a:t>
                </a:r>
              </a:p>
            </p:txBody>
          </p:sp>
        </p:grpSp>
      </p:grpSp>
      <p:sp>
        <p:nvSpPr>
          <p:cNvPr id="171076" name="Rectangle 68" descr="小棋盘"/>
          <p:cNvSpPr>
            <a:spLocks noChangeArrowheads="1"/>
          </p:cNvSpPr>
          <p:nvPr/>
        </p:nvSpPr>
        <p:spPr bwMode="auto">
          <a:xfrm>
            <a:off x="5340350" y="4933227"/>
            <a:ext cx="3048000" cy="974725"/>
          </a:xfrm>
          <a:prstGeom prst="rect">
            <a:avLst/>
          </a:prstGeom>
          <a:pattFill prst="smCheck">
            <a:fgClr>
              <a:srgbClr val="FFFF00"/>
            </a:fgClr>
            <a:bgClr>
              <a:srgbClr val="FFFFFF"/>
            </a:bgClr>
          </a:pattFill>
          <a:ln w="28575">
            <a:solidFill>
              <a:srgbClr val="006600"/>
            </a:solidFill>
            <a:miter lim="800000"/>
            <a:headEnd/>
            <a:tailEnd/>
          </a:ln>
          <a:effectLst/>
        </p:spPr>
        <p:txBody>
          <a:bodyPr anchor="ctr">
            <a:spAutoFit/>
          </a:bodyPr>
          <a:lstStyle/>
          <a:p>
            <a:pPr>
              <a:defRPr/>
            </a:pPr>
            <a:r>
              <a:rPr lang="zh-CN" altLang="en-US" sz="2800" b="1">
                <a:solidFill>
                  <a:srgbClr val="FF3300"/>
                </a:solidFill>
                <a:latin typeface="Times New Roman" panose="02020603050405020304" pitchFamily="18" charset="0"/>
                <a:cs typeface="Times New Roman" panose="02020603050405020304" pitchFamily="18" charset="0"/>
              </a:rPr>
              <a:t>当</a:t>
            </a:r>
            <a:r>
              <a:rPr lang="en-US" altLang="zh-CN" sz="2800" b="1" i="1">
                <a:solidFill>
                  <a:srgbClr val="FF3300"/>
                </a:solidFill>
                <a:latin typeface="Times New Roman" panose="02020603050405020304" pitchFamily="18" charset="0"/>
                <a:cs typeface="Times New Roman" panose="02020603050405020304" pitchFamily="18" charset="0"/>
              </a:rPr>
              <a:t>J=K</a:t>
            </a:r>
            <a:r>
              <a:rPr lang="zh-CN" altLang="en-US" sz="2800" b="1">
                <a:solidFill>
                  <a:srgbClr val="FF3300"/>
                </a:solidFill>
                <a:latin typeface="Times New Roman" panose="02020603050405020304" pitchFamily="18" charset="0"/>
                <a:cs typeface="Times New Roman" panose="02020603050405020304" pitchFamily="18" charset="0"/>
              </a:rPr>
              <a:t>时，两触发器状态相同</a:t>
            </a:r>
            <a:endParaRPr lang="zh-CN" altLang="en-US" sz="2800" b="1">
              <a:latin typeface="Times New Roman" panose="02020603050405020304" pitchFamily="18" charset="0"/>
              <a:cs typeface="Times New Roman" panose="02020603050405020304" pitchFamily="18" charset="0"/>
            </a:endParaRPr>
          </a:p>
        </p:txBody>
      </p:sp>
      <p:pic>
        <p:nvPicPr>
          <p:cNvPr id="171077" name="Picture 69" descr="图片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1188315"/>
            <a:ext cx="283210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155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blinds(horizontal)">
                                      <p:cBhvr>
                                        <p:cTn id="7" dur="500"/>
                                        <p:tgtEl>
                                          <p:spTgt spid="171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1076"/>
                                        </p:tgtEl>
                                        <p:attrNameLst>
                                          <p:attrName>style.visibility</p:attrName>
                                        </p:attrNameLst>
                                      </p:cBhvr>
                                      <p:to>
                                        <p:strVal val="visible"/>
                                      </p:to>
                                    </p:set>
                                    <p:animEffect transition="in" filter="wipe(left)">
                                      <p:cBhvr>
                                        <p:cTn id="27" dur="500"/>
                                        <p:tgtEl>
                                          <p:spTgt spid="171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1077"/>
                                        </p:tgtEl>
                                        <p:attrNameLst>
                                          <p:attrName>style.visibility</p:attrName>
                                        </p:attrNameLst>
                                      </p:cBhvr>
                                      <p:to>
                                        <p:strVal val="visible"/>
                                      </p:to>
                                    </p:set>
                                    <p:animEffect transition="in" filter="wipe(left)">
                                      <p:cBhvr>
                                        <p:cTn id="32" dur="500"/>
                                        <p:tgtEl>
                                          <p:spTgt spid="17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autoUpdateAnimBg="0"/>
      <p:bldP spid="17107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539750" y="650875"/>
            <a:ext cx="5032375"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将 </a:t>
            </a:r>
            <a:r>
              <a:rPr lang="en-US" altLang="zh-CN" sz="2800" b="1" i="1">
                <a:solidFill>
                  <a:srgbClr val="E60000"/>
                </a:solidFill>
                <a:latin typeface="Times New Roman" panose="02020603050405020304" pitchFamily="18" charset="0"/>
                <a:cs typeface="Times New Roman" panose="02020603050405020304" pitchFamily="18" charset="0"/>
              </a:rPr>
              <a:t>D</a:t>
            </a:r>
            <a:r>
              <a:rPr lang="en-US" altLang="zh-CN" sz="2800" b="1">
                <a:solidFill>
                  <a:srgbClr val="E60000"/>
                </a:solidFill>
                <a:latin typeface="Times New Roman" panose="02020603050405020304" pitchFamily="18" charset="0"/>
                <a:cs typeface="Times New Roman" panose="02020603050405020304" pitchFamily="18" charset="0"/>
              </a:rPr>
              <a:t> </a:t>
            </a:r>
            <a:r>
              <a:rPr lang="zh-CN" altLang="en-US" sz="2800" b="1">
                <a:solidFill>
                  <a:srgbClr val="E60000"/>
                </a:solidFill>
                <a:latin typeface="Times New Roman" panose="02020603050405020304" pitchFamily="18" charset="0"/>
                <a:cs typeface="Times New Roman" panose="02020603050405020304" pitchFamily="18" charset="0"/>
              </a:rPr>
              <a:t>触发器转换为 </a:t>
            </a:r>
            <a:r>
              <a:rPr lang="en-US" altLang="zh-CN" sz="2800" b="1" i="1">
                <a:solidFill>
                  <a:srgbClr val="E60000"/>
                </a:solidFill>
                <a:latin typeface="Times New Roman" panose="02020603050405020304" pitchFamily="18" charset="0"/>
                <a:cs typeface="Times New Roman" panose="02020603050405020304" pitchFamily="18" charset="0"/>
              </a:rPr>
              <a:t>T</a:t>
            </a:r>
            <a:r>
              <a:rPr lang="en-US" altLang="zh-CN" sz="2800" b="1">
                <a:solidFill>
                  <a:srgbClr val="E60000"/>
                </a:solidFill>
                <a:latin typeface="Times New Roman" panose="02020603050405020304" pitchFamily="18" charset="0"/>
                <a:cs typeface="Times New Roman" panose="02020603050405020304" pitchFamily="18" charset="0"/>
              </a:rPr>
              <a:t>´</a:t>
            </a:r>
            <a:r>
              <a:rPr lang="zh-CN" altLang="en-US" sz="2800" b="1">
                <a:solidFill>
                  <a:srgbClr val="E60000"/>
                </a:solidFill>
                <a:latin typeface="Times New Roman" panose="02020603050405020304" pitchFamily="18" charset="0"/>
                <a:cs typeface="Times New Roman" panose="02020603050405020304" pitchFamily="18" charset="0"/>
              </a:rPr>
              <a:t>触发器</a:t>
            </a:r>
          </a:p>
        </p:txBody>
      </p:sp>
      <p:grpSp>
        <p:nvGrpSpPr>
          <p:cNvPr id="2" name="Group 3"/>
          <p:cNvGrpSpPr>
            <a:grpSpLocks/>
          </p:cNvGrpSpPr>
          <p:nvPr/>
        </p:nvGrpSpPr>
        <p:grpSpPr bwMode="auto">
          <a:xfrm>
            <a:off x="990600" y="1260475"/>
            <a:ext cx="4125913" cy="519113"/>
            <a:chOff x="576" y="672"/>
            <a:chExt cx="2599" cy="327"/>
          </a:xfrm>
        </p:grpSpPr>
        <p:graphicFrame>
          <p:nvGraphicFramePr>
            <p:cNvPr id="12290" name="Object 4"/>
            <p:cNvGraphicFramePr>
              <a:graphicFrameLocks noChangeAspect="1"/>
            </p:cNvGraphicFramePr>
            <p:nvPr/>
          </p:nvGraphicFramePr>
          <p:xfrm>
            <a:off x="576" y="720"/>
            <a:ext cx="301" cy="279"/>
          </p:xfrm>
          <a:graphic>
            <a:graphicData uri="http://schemas.openxmlformats.org/presentationml/2006/ole">
              <mc:AlternateContent xmlns:mc="http://schemas.openxmlformats.org/markup-compatibility/2006">
                <mc:Choice xmlns:v="urn:schemas-microsoft-com:vml" Requires="v">
                  <p:oleObj spid="_x0000_s11267" name="公式" r:id="rId4" imgW="177480" imgH="164880" progId="Equation.3">
                    <p:embed/>
                  </p:oleObj>
                </mc:Choice>
                <mc:Fallback>
                  <p:oleObj name="公式" r:id="rId4" imgW="1774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720"/>
                          <a:ext cx="30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1" name="Text Box 5"/>
            <p:cNvSpPr txBox="1">
              <a:spLocks noChangeArrowheads="1"/>
            </p:cNvSpPr>
            <p:nvPr/>
          </p:nvSpPr>
          <p:spPr bwMode="auto">
            <a:xfrm>
              <a:off x="809" y="672"/>
              <a:ext cx="2366"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触发器仅具有计数功能</a:t>
              </a:r>
            </a:p>
          </p:txBody>
        </p:sp>
      </p:grpSp>
      <p:sp>
        <p:nvSpPr>
          <p:cNvPr id="173063" name="Text Box 7"/>
          <p:cNvSpPr txBox="1">
            <a:spLocks noChangeArrowheads="1"/>
          </p:cNvSpPr>
          <p:nvPr/>
        </p:nvSpPr>
        <p:spPr bwMode="auto">
          <a:xfrm>
            <a:off x="1066800" y="2098675"/>
            <a:ext cx="3576638" cy="1060450"/>
          </a:xfrm>
          <a:prstGeom prst="rect">
            <a:avLst/>
          </a:prstGeom>
          <a:solidFill>
            <a:srgbClr val="FFFFCC"/>
          </a:solidFill>
          <a:ln w="28575">
            <a:solidFill>
              <a:srgbClr val="006600"/>
            </a:solidFill>
            <a:miter lim="800000"/>
            <a:headEnd/>
            <a:tailEnd/>
          </a:ln>
          <a:effectLst/>
        </p:spPr>
        <p:txBody>
          <a:bodyPr anchor="ctr">
            <a:spAutoFit/>
          </a:bodyPr>
          <a:lstStyle/>
          <a:p>
            <a:pPr>
              <a:spcBef>
                <a:spcPct val="50000"/>
              </a:spcBef>
              <a:defRPr/>
            </a:pPr>
            <a:r>
              <a:rPr lang="en-US" altLang="zh-CN" sz="2800" b="1">
                <a:solidFill>
                  <a:srgbClr val="3333CC"/>
                </a:solidFill>
                <a:latin typeface="Times New Roman" panose="02020603050405020304" pitchFamily="18" charset="0"/>
                <a:cs typeface="Times New Roman" panose="02020603050405020304" pitchFamily="18" charset="0"/>
              </a:rPr>
              <a:t>  </a:t>
            </a:r>
            <a:r>
              <a:rPr lang="zh-CN" altLang="en-US" sz="2800" b="1">
                <a:solidFill>
                  <a:srgbClr val="3333CC"/>
                </a:solidFill>
                <a:latin typeface="Times New Roman" panose="02020603050405020304" pitchFamily="18" charset="0"/>
                <a:cs typeface="Times New Roman" panose="02020603050405020304" pitchFamily="18" charset="0"/>
              </a:rPr>
              <a:t>即要求来一个</a:t>
            </a:r>
            <a:r>
              <a:rPr lang="en-US" altLang="zh-CN" sz="2800" b="1" i="1">
                <a:solidFill>
                  <a:srgbClr val="3333CC"/>
                </a:solidFill>
                <a:latin typeface="Times New Roman" panose="02020603050405020304" pitchFamily="18" charset="0"/>
                <a:cs typeface="Times New Roman" panose="02020603050405020304" pitchFamily="18" charset="0"/>
              </a:rPr>
              <a:t>CP</a:t>
            </a:r>
            <a:r>
              <a:rPr lang="zh-CN" altLang="en-US" sz="2800" b="1">
                <a:solidFill>
                  <a:srgbClr val="3333CC"/>
                </a:solidFill>
                <a:latin typeface="Times New Roman" panose="02020603050405020304" pitchFamily="18" charset="0"/>
                <a:cs typeface="Times New Roman" panose="02020603050405020304" pitchFamily="18" charset="0"/>
              </a:rPr>
              <a:t>，</a:t>
            </a:r>
          </a:p>
          <a:p>
            <a:pPr>
              <a:spcBef>
                <a:spcPct val="20000"/>
              </a:spcBef>
              <a:defRPr/>
            </a:pPr>
            <a:r>
              <a:rPr lang="zh-CN" altLang="en-US" sz="2800" b="1">
                <a:solidFill>
                  <a:srgbClr val="3333CC"/>
                </a:solidFill>
                <a:latin typeface="Times New Roman" panose="02020603050405020304" pitchFamily="18" charset="0"/>
                <a:cs typeface="Times New Roman" panose="02020603050405020304" pitchFamily="18" charset="0"/>
              </a:rPr>
              <a:t> 触发器就翻转一次。</a:t>
            </a:r>
          </a:p>
        </p:txBody>
      </p:sp>
      <p:grpSp>
        <p:nvGrpSpPr>
          <p:cNvPr id="3" name="Group 8"/>
          <p:cNvGrpSpPr>
            <a:grpSpLocks/>
          </p:cNvGrpSpPr>
          <p:nvPr/>
        </p:nvGrpSpPr>
        <p:grpSpPr bwMode="auto">
          <a:xfrm>
            <a:off x="1985963" y="4064000"/>
            <a:ext cx="1554162" cy="1416050"/>
            <a:chOff x="3984" y="3072"/>
            <a:chExt cx="960" cy="1104"/>
          </a:xfrm>
        </p:grpSpPr>
        <p:sp>
          <p:nvSpPr>
            <p:cNvPr id="12357" name="Line 9"/>
            <p:cNvSpPr>
              <a:spLocks noChangeShapeType="1"/>
            </p:cNvSpPr>
            <p:nvPr/>
          </p:nvSpPr>
          <p:spPr bwMode="auto">
            <a:xfrm>
              <a:off x="3984" y="3072"/>
              <a:ext cx="0" cy="1104"/>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8" name="Line 10"/>
            <p:cNvSpPr>
              <a:spLocks noChangeShapeType="1"/>
            </p:cNvSpPr>
            <p:nvPr/>
          </p:nvSpPr>
          <p:spPr bwMode="auto">
            <a:xfrm>
              <a:off x="4944" y="3072"/>
              <a:ext cx="0" cy="1104"/>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9" name="Line 11"/>
            <p:cNvSpPr>
              <a:spLocks noChangeShapeType="1"/>
            </p:cNvSpPr>
            <p:nvPr/>
          </p:nvSpPr>
          <p:spPr bwMode="auto">
            <a:xfrm>
              <a:off x="4464" y="3072"/>
              <a:ext cx="0" cy="1104"/>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12"/>
          <p:cNvGrpSpPr>
            <a:grpSpLocks/>
          </p:cNvGrpSpPr>
          <p:nvPr/>
        </p:nvGrpSpPr>
        <p:grpSpPr bwMode="auto">
          <a:xfrm>
            <a:off x="528542" y="3606800"/>
            <a:ext cx="3819620" cy="2108200"/>
            <a:chOff x="3065" y="2784"/>
            <a:chExt cx="2359" cy="1303"/>
          </a:xfrm>
        </p:grpSpPr>
        <p:grpSp>
          <p:nvGrpSpPr>
            <p:cNvPr id="12331" name="Group 13"/>
            <p:cNvGrpSpPr>
              <a:grpSpLocks/>
            </p:cNvGrpSpPr>
            <p:nvPr/>
          </p:nvGrpSpPr>
          <p:grpSpPr bwMode="auto">
            <a:xfrm>
              <a:off x="3239" y="2784"/>
              <a:ext cx="2185" cy="344"/>
              <a:chOff x="3239" y="2784"/>
              <a:chExt cx="2185" cy="344"/>
            </a:xfrm>
          </p:grpSpPr>
          <p:grpSp>
            <p:nvGrpSpPr>
              <p:cNvPr id="12339" name="Group 14"/>
              <p:cNvGrpSpPr>
                <a:grpSpLocks/>
              </p:cNvGrpSpPr>
              <p:nvPr/>
            </p:nvGrpSpPr>
            <p:grpSpPr bwMode="auto">
              <a:xfrm>
                <a:off x="3744" y="2784"/>
                <a:ext cx="1680" cy="288"/>
                <a:chOff x="2928" y="2803"/>
                <a:chExt cx="1680" cy="288"/>
              </a:xfrm>
            </p:grpSpPr>
            <p:grpSp>
              <p:nvGrpSpPr>
                <p:cNvPr id="12341" name="Group 15"/>
                <p:cNvGrpSpPr>
                  <a:grpSpLocks/>
                </p:cNvGrpSpPr>
                <p:nvPr/>
              </p:nvGrpSpPr>
              <p:grpSpPr bwMode="auto">
                <a:xfrm>
                  <a:off x="2928" y="2803"/>
                  <a:ext cx="480" cy="288"/>
                  <a:chOff x="768" y="1056"/>
                  <a:chExt cx="480" cy="288"/>
                </a:xfrm>
              </p:grpSpPr>
              <p:sp>
                <p:nvSpPr>
                  <p:cNvPr id="12353" name="Line 16"/>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4" name="Line 17"/>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5" name="Line 18"/>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6" name="Line 19"/>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342" name="Group 20"/>
                <p:cNvGrpSpPr>
                  <a:grpSpLocks/>
                </p:cNvGrpSpPr>
                <p:nvPr/>
              </p:nvGrpSpPr>
              <p:grpSpPr bwMode="auto">
                <a:xfrm>
                  <a:off x="3408" y="2803"/>
                  <a:ext cx="480" cy="288"/>
                  <a:chOff x="768" y="1056"/>
                  <a:chExt cx="480" cy="288"/>
                </a:xfrm>
              </p:grpSpPr>
              <p:sp>
                <p:nvSpPr>
                  <p:cNvPr id="12349" name="Line 21"/>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0" name="Line 22"/>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1" name="Line 23"/>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52" name="Line 24"/>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343" name="Group 25"/>
                <p:cNvGrpSpPr>
                  <a:grpSpLocks/>
                </p:cNvGrpSpPr>
                <p:nvPr/>
              </p:nvGrpSpPr>
              <p:grpSpPr bwMode="auto">
                <a:xfrm>
                  <a:off x="3888" y="2803"/>
                  <a:ext cx="480" cy="288"/>
                  <a:chOff x="768" y="1056"/>
                  <a:chExt cx="480" cy="288"/>
                </a:xfrm>
              </p:grpSpPr>
              <p:sp>
                <p:nvSpPr>
                  <p:cNvPr id="12345" name="Line 26"/>
                  <p:cNvSpPr>
                    <a:spLocks noChangeShapeType="1"/>
                  </p:cNvSpPr>
                  <p:nvPr/>
                </p:nvSpPr>
                <p:spPr bwMode="auto">
                  <a:xfrm>
                    <a:off x="768" y="13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46" name="Line 27"/>
                  <p:cNvSpPr>
                    <a:spLocks noChangeShapeType="1"/>
                  </p:cNvSpPr>
                  <p:nvPr/>
                </p:nvSpPr>
                <p:spPr bwMode="auto">
                  <a:xfrm flipV="1">
                    <a:off x="100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47" name="Line 28"/>
                  <p:cNvSpPr>
                    <a:spLocks noChangeShapeType="1"/>
                  </p:cNvSpPr>
                  <p:nvPr/>
                </p:nvSpPr>
                <p:spPr bwMode="auto">
                  <a:xfrm>
                    <a:off x="1008" y="105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48" name="Line 29"/>
                  <p:cNvSpPr>
                    <a:spLocks noChangeShapeType="1"/>
                  </p:cNvSpPr>
                  <p:nvPr/>
                </p:nvSpPr>
                <p:spPr bwMode="auto">
                  <a:xfrm flipV="1">
                    <a:off x="1248" y="105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44" name="Line 30"/>
                <p:cNvSpPr>
                  <a:spLocks noChangeShapeType="1"/>
                </p:cNvSpPr>
                <p:nvPr/>
              </p:nvSpPr>
              <p:spPr bwMode="auto">
                <a:xfrm>
                  <a:off x="4368" y="3072"/>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40" name="Text Box 31"/>
              <p:cNvSpPr txBox="1">
                <a:spLocks noChangeArrowheads="1"/>
              </p:cNvSpPr>
              <p:nvPr/>
            </p:nvSpPr>
            <p:spPr bwMode="auto">
              <a:xfrm>
                <a:off x="3239" y="2805"/>
                <a:ext cx="5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  CP</a:t>
                </a:r>
                <a:endParaRPr lang="en-US" altLang="zh-CN">
                  <a:cs typeface="Times New Roman" panose="02020603050405020304" pitchFamily="18" charset="0"/>
                </a:endParaRPr>
              </a:p>
            </p:txBody>
          </p:sp>
        </p:grpSp>
        <p:grpSp>
          <p:nvGrpSpPr>
            <p:cNvPr id="12332" name="Group 32"/>
            <p:cNvGrpSpPr>
              <a:grpSpLocks/>
            </p:cNvGrpSpPr>
            <p:nvPr/>
          </p:nvGrpSpPr>
          <p:grpSpPr bwMode="auto">
            <a:xfrm>
              <a:off x="3065" y="3142"/>
              <a:ext cx="919" cy="945"/>
              <a:chOff x="3065" y="3142"/>
              <a:chExt cx="919" cy="945"/>
            </a:xfrm>
          </p:grpSpPr>
          <p:sp>
            <p:nvSpPr>
              <p:cNvPr id="12333" name="Line 33"/>
              <p:cNvSpPr>
                <a:spLocks noChangeShapeType="1"/>
              </p:cNvSpPr>
              <p:nvPr/>
            </p:nvSpPr>
            <p:spPr bwMode="auto">
              <a:xfrm rot="-60491">
                <a:off x="3742" y="332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34" name="Rectangle 34"/>
              <p:cNvSpPr>
                <a:spLocks noChangeArrowheads="1"/>
              </p:cNvSpPr>
              <p:nvPr/>
            </p:nvSpPr>
            <p:spPr bwMode="auto">
              <a:xfrm>
                <a:off x="3380" y="3766"/>
                <a:ext cx="27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Q</a:t>
                </a:r>
                <a:endParaRPr lang="en-US" altLang="zh-CN" sz="3200">
                  <a:cs typeface="Times New Roman" panose="02020603050405020304" pitchFamily="18" charset="0"/>
                </a:endParaRPr>
              </a:p>
            </p:txBody>
          </p:sp>
          <p:grpSp>
            <p:nvGrpSpPr>
              <p:cNvPr id="12335" name="Group 35"/>
              <p:cNvGrpSpPr>
                <a:grpSpLocks/>
              </p:cNvGrpSpPr>
              <p:nvPr/>
            </p:nvGrpSpPr>
            <p:grpSpPr bwMode="auto">
              <a:xfrm>
                <a:off x="3065" y="3142"/>
                <a:ext cx="563" cy="323"/>
                <a:chOff x="2989" y="3238"/>
                <a:chExt cx="563" cy="323"/>
              </a:xfrm>
            </p:grpSpPr>
            <p:sp>
              <p:nvSpPr>
                <p:cNvPr id="12337" name="Rectangle 36"/>
                <p:cNvSpPr>
                  <a:spLocks noChangeArrowheads="1"/>
                </p:cNvSpPr>
                <p:nvPr/>
              </p:nvSpPr>
              <p:spPr bwMode="auto">
                <a:xfrm>
                  <a:off x="2989" y="3238"/>
                  <a:ext cx="56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cs typeface="Times New Roman" panose="02020603050405020304" pitchFamily="18" charset="0"/>
                    </a:rPr>
                    <a:t>D=Q</a:t>
                  </a:r>
                  <a:endParaRPr lang="en-US" altLang="zh-CN" sz="3200">
                    <a:cs typeface="Times New Roman" panose="02020603050405020304" pitchFamily="18" charset="0"/>
                  </a:endParaRPr>
                </a:p>
              </p:txBody>
            </p:sp>
            <p:sp>
              <p:nvSpPr>
                <p:cNvPr id="12338" name="Line 37"/>
                <p:cNvSpPr>
                  <a:spLocks noChangeShapeType="1"/>
                </p:cNvSpPr>
                <p:nvPr/>
              </p:nvSpPr>
              <p:spPr bwMode="auto">
                <a:xfrm>
                  <a:off x="3360" y="3264"/>
                  <a:ext cx="1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36" name="Line 38"/>
              <p:cNvSpPr>
                <a:spLocks noChangeShapeType="1"/>
              </p:cNvSpPr>
              <p:nvPr/>
            </p:nvSpPr>
            <p:spPr bwMode="auto">
              <a:xfrm rot="-60491">
                <a:off x="3744" y="393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2" name="Group 39"/>
          <p:cNvGrpSpPr>
            <a:grpSpLocks/>
          </p:cNvGrpSpPr>
          <p:nvPr/>
        </p:nvGrpSpPr>
        <p:grpSpPr bwMode="auto">
          <a:xfrm>
            <a:off x="1985963" y="4433888"/>
            <a:ext cx="2333625" cy="1009650"/>
            <a:chOff x="3984" y="3305"/>
            <a:chExt cx="1442" cy="641"/>
          </a:xfrm>
        </p:grpSpPr>
        <p:grpSp>
          <p:nvGrpSpPr>
            <p:cNvPr id="12317" name="Group 40"/>
            <p:cNvGrpSpPr>
              <a:grpSpLocks/>
            </p:cNvGrpSpPr>
            <p:nvPr/>
          </p:nvGrpSpPr>
          <p:grpSpPr bwMode="auto">
            <a:xfrm>
              <a:off x="3984" y="3305"/>
              <a:ext cx="1442" cy="257"/>
              <a:chOff x="3984" y="3305"/>
              <a:chExt cx="1442" cy="257"/>
            </a:xfrm>
          </p:grpSpPr>
          <p:sp>
            <p:nvSpPr>
              <p:cNvPr id="12325" name="Line 41"/>
              <p:cNvSpPr>
                <a:spLocks noChangeShapeType="1"/>
              </p:cNvSpPr>
              <p:nvPr/>
            </p:nvSpPr>
            <p:spPr bwMode="auto">
              <a:xfrm rot="21539509" flipV="1">
                <a:off x="3984" y="332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6" name="Line 42"/>
              <p:cNvSpPr>
                <a:spLocks noChangeShapeType="1"/>
              </p:cNvSpPr>
              <p:nvPr/>
            </p:nvSpPr>
            <p:spPr bwMode="auto">
              <a:xfrm rot="-60491">
                <a:off x="3986" y="3558"/>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7" name="Line 43"/>
              <p:cNvSpPr>
                <a:spLocks noChangeShapeType="1"/>
              </p:cNvSpPr>
              <p:nvPr/>
            </p:nvSpPr>
            <p:spPr bwMode="auto">
              <a:xfrm rot="21539509" flipV="1">
                <a:off x="4464" y="3314"/>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8" name="Line 44"/>
              <p:cNvSpPr>
                <a:spLocks noChangeShapeType="1"/>
              </p:cNvSpPr>
              <p:nvPr/>
            </p:nvSpPr>
            <p:spPr bwMode="auto">
              <a:xfrm rot="21539509" flipV="1">
                <a:off x="4943" y="330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9" name="Line 45"/>
              <p:cNvSpPr>
                <a:spLocks noChangeShapeType="1"/>
              </p:cNvSpPr>
              <p:nvPr/>
            </p:nvSpPr>
            <p:spPr bwMode="auto">
              <a:xfrm rot="-60491">
                <a:off x="4461" y="3309"/>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30" name="Line 46"/>
              <p:cNvSpPr>
                <a:spLocks noChangeShapeType="1"/>
              </p:cNvSpPr>
              <p:nvPr/>
            </p:nvSpPr>
            <p:spPr bwMode="auto">
              <a:xfrm rot="-60491">
                <a:off x="4946" y="3541"/>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318" name="Group 47"/>
            <p:cNvGrpSpPr>
              <a:grpSpLocks/>
            </p:cNvGrpSpPr>
            <p:nvPr/>
          </p:nvGrpSpPr>
          <p:grpSpPr bwMode="auto">
            <a:xfrm>
              <a:off x="3984" y="3689"/>
              <a:ext cx="1440" cy="257"/>
              <a:chOff x="3984" y="3689"/>
              <a:chExt cx="1440" cy="257"/>
            </a:xfrm>
          </p:grpSpPr>
          <p:sp>
            <p:nvSpPr>
              <p:cNvPr id="12319" name="Line 48"/>
              <p:cNvSpPr>
                <a:spLocks noChangeShapeType="1"/>
              </p:cNvSpPr>
              <p:nvPr/>
            </p:nvSpPr>
            <p:spPr bwMode="auto">
              <a:xfrm rot="21539509" flipV="1">
                <a:off x="3984" y="370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0" name="Line 49"/>
              <p:cNvSpPr>
                <a:spLocks noChangeShapeType="1"/>
              </p:cNvSpPr>
              <p:nvPr/>
            </p:nvSpPr>
            <p:spPr bwMode="auto">
              <a:xfrm rot="21539509" flipV="1">
                <a:off x="4464" y="369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1" name="Line 50"/>
              <p:cNvSpPr>
                <a:spLocks noChangeShapeType="1"/>
              </p:cNvSpPr>
              <p:nvPr/>
            </p:nvSpPr>
            <p:spPr bwMode="auto">
              <a:xfrm rot="21539509" flipV="1">
                <a:off x="4943" y="3689"/>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2" name="Line 51"/>
              <p:cNvSpPr>
                <a:spLocks noChangeShapeType="1"/>
              </p:cNvSpPr>
              <p:nvPr/>
            </p:nvSpPr>
            <p:spPr bwMode="auto">
              <a:xfrm>
                <a:off x="3984" y="3696"/>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3" name="Line 52"/>
              <p:cNvSpPr>
                <a:spLocks noChangeShapeType="1"/>
              </p:cNvSpPr>
              <p:nvPr/>
            </p:nvSpPr>
            <p:spPr bwMode="auto">
              <a:xfrm>
                <a:off x="4464" y="3936"/>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24" name="Line 53"/>
              <p:cNvSpPr>
                <a:spLocks noChangeShapeType="1"/>
              </p:cNvSpPr>
              <p:nvPr/>
            </p:nvSpPr>
            <p:spPr bwMode="auto">
              <a:xfrm>
                <a:off x="4944" y="3696"/>
                <a:ext cx="4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2297" name="Group 54"/>
          <p:cNvGrpSpPr>
            <a:grpSpLocks/>
          </p:cNvGrpSpPr>
          <p:nvPr/>
        </p:nvGrpSpPr>
        <p:grpSpPr bwMode="auto">
          <a:xfrm>
            <a:off x="5316538" y="4156075"/>
            <a:ext cx="2584450" cy="1787525"/>
            <a:chOff x="2739" y="276"/>
            <a:chExt cx="1628" cy="1210"/>
          </a:xfrm>
        </p:grpSpPr>
        <p:sp>
          <p:nvSpPr>
            <p:cNvPr id="173111" name="Text Box 55"/>
            <p:cNvSpPr txBox="1">
              <a:spLocks noChangeArrowheads="1"/>
            </p:cNvSpPr>
            <p:nvPr/>
          </p:nvSpPr>
          <p:spPr bwMode="auto">
            <a:xfrm>
              <a:off x="2739" y="276"/>
              <a:ext cx="1628" cy="351"/>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i="1">
                  <a:solidFill>
                    <a:srgbClr val="006600"/>
                  </a:solidFill>
                  <a:latin typeface="Times New Roman" panose="02020603050405020304" pitchFamily="18" charset="0"/>
                  <a:cs typeface="Times New Roman" panose="02020603050405020304" pitchFamily="18" charset="0"/>
                </a:rPr>
                <a:t>D</a:t>
              </a:r>
              <a:r>
                <a:rPr lang="zh-CN" altLang="en-US" sz="2800" b="1">
                  <a:solidFill>
                    <a:srgbClr val="006600"/>
                  </a:solidFill>
                  <a:latin typeface="Times New Roman" panose="02020603050405020304" pitchFamily="18" charset="0"/>
                  <a:cs typeface="Times New Roman" panose="02020603050405020304" pitchFamily="18" charset="0"/>
                </a:rPr>
                <a:t>触发器状态表</a:t>
              </a:r>
            </a:p>
          </p:txBody>
        </p:sp>
        <p:sp>
          <p:nvSpPr>
            <p:cNvPr id="12306" name="Line 56"/>
            <p:cNvSpPr>
              <a:spLocks noChangeShapeType="1"/>
            </p:cNvSpPr>
            <p:nvPr/>
          </p:nvSpPr>
          <p:spPr bwMode="auto">
            <a:xfrm>
              <a:off x="2953" y="593"/>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07" name="Line 57"/>
            <p:cNvSpPr>
              <a:spLocks noChangeShapeType="1"/>
            </p:cNvSpPr>
            <p:nvPr/>
          </p:nvSpPr>
          <p:spPr bwMode="auto">
            <a:xfrm>
              <a:off x="2928" y="864"/>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08" name="Line 58"/>
            <p:cNvSpPr>
              <a:spLocks noChangeShapeType="1"/>
            </p:cNvSpPr>
            <p:nvPr/>
          </p:nvSpPr>
          <p:spPr bwMode="auto">
            <a:xfrm>
              <a:off x="2953" y="1459"/>
              <a:ext cx="1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09" name="Line 59"/>
            <p:cNvSpPr>
              <a:spLocks noChangeShapeType="1"/>
            </p:cNvSpPr>
            <p:nvPr/>
          </p:nvSpPr>
          <p:spPr bwMode="auto">
            <a:xfrm>
              <a:off x="3550" y="593"/>
              <a:ext cx="0" cy="8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10" name="Text Box 60"/>
            <p:cNvSpPr txBox="1">
              <a:spLocks noChangeArrowheads="1"/>
            </p:cNvSpPr>
            <p:nvPr/>
          </p:nvSpPr>
          <p:spPr bwMode="auto">
            <a:xfrm>
              <a:off x="3107" y="529"/>
              <a:ext cx="113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D</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i="1" baseline="-25000">
                  <a:cs typeface="Times New Roman" panose="02020603050405020304" pitchFamily="18" charset="0"/>
                </a:rPr>
                <a:t>n</a:t>
              </a:r>
              <a:r>
                <a:rPr lang="en-US" altLang="zh-CN" sz="2800" baseline="-25000">
                  <a:cs typeface="Times New Roman" panose="02020603050405020304" pitchFamily="18" charset="0"/>
                </a:rPr>
                <a:t>+1</a:t>
              </a:r>
              <a:r>
                <a:rPr lang="en-US" altLang="zh-CN" sz="2800">
                  <a:cs typeface="Times New Roman" panose="02020603050405020304" pitchFamily="18" charset="0"/>
                </a:rPr>
                <a:t> </a:t>
              </a:r>
            </a:p>
          </p:txBody>
        </p:sp>
        <p:grpSp>
          <p:nvGrpSpPr>
            <p:cNvPr id="12311" name="Group 61"/>
            <p:cNvGrpSpPr>
              <a:grpSpLocks/>
            </p:cNvGrpSpPr>
            <p:nvPr/>
          </p:nvGrpSpPr>
          <p:grpSpPr bwMode="auto">
            <a:xfrm>
              <a:off x="3094" y="860"/>
              <a:ext cx="228" cy="626"/>
              <a:chOff x="771" y="1267"/>
              <a:chExt cx="239" cy="763"/>
            </a:xfrm>
          </p:grpSpPr>
          <p:sp>
            <p:nvSpPr>
              <p:cNvPr id="12315" name="Text Box 62"/>
              <p:cNvSpPr txBox="1">
                <a:spLocks noChangeArrowheads="1"/>
              </p:cNvSpPr>
              <p:nvPr/>
            </p:nvSpPr>
            <p:spPr bwMode="auto">
              <a:xfrm>
                <a:off x="771" y="1267"/>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12316" name="Rectangle 63"/>
              <p:cNvSpPr>
                <a:spLocks noChangeArrowheads="1"/>
              </p:cNvSpPr>
              <p:nvPr/>
            </p:nvSpPr>
            <p:spPr bwMode="auto">
              <a:xfrm>
                <a:off x="771" y="1602"/>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nvGrpSpPr>
            <p:cNvPr id="12312" name="Group 64"/>
            <p:cNvGrpSpPr>
              <a:grpSpLocks/>
            </p:cNvGrpSpPr>
            <p:nvPr/>
          </p:nvGrpSpPr>
          <p:grpSpPr bwMode="auto">
            <a:xfrm>
              <a:off x="3737" y="843"/>
              <a:ext cx="228" cy="627"/>
              <a:chOff x="1443" y="1265"/>
              <a:chExt cx="239" cy="765"/>
            </a:xfrm>
          </p:grpSpPr>
          <p:sp>
            <p:nvSpPr>
              <p:cNvPr id="12313" name="Rectangle 65"/>
              <p:cNvSpPr>
                <a:spLocks noChangeArrowheads="1"/>
              </p:cNvSpPr>
              <p:nvPr/>
            </p:nvSpPr>
            <p:spPr bwMode="auto">
              <a:xfrm>
                <a:off x="1443" y="1265"/>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0</a:t>
                </a:r>
              </a:p>
            </p:txBody>
          </p:sp>
          <p:sp>
            <p:nvSpPr>
              <p:cNvPr id="12314" name="Rectangle 66"/>
              <p:cNvSpPr>
                <a:spLocks noChangeArrowheads="1"/>
              </p:cNvSpPr>
              <p:nvPr/>
            </p:nvSpPr>
            <p:spPr bwMode="auto">
              <a:xfrm>
                <a:off x="1443" y="1601"/>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cs typeface="Times New Roman" panose="02020603050405020304" pitchFamily="18" charset="0"/>
                  </a:rPr>
                  <a:t>1</a:t>
                </a:r>
              </a:p>
            </p:txBody>
          </p:sp>
        </p:grpSp>
      </p:grpSp>
      <p:grpSp>
        <p:nvGrpSpPr>
          <p:cNvPr id="18" name="Group 67"/>
          <p:cNvGrpSpPr>
            <a:grpSpLocks/>
          </p:cNvGrpSpPr>
          <p:nvPr/>
        </p:nvGrpSpPr>
        <p:grpSpPr bwMode="auto">
          <a:xfrm>
            <a:off x="5791200" y="1676400"/>
            <a:ext cx="1712913" cy="1793875"/>
            <a:chOff x="3600" y="934"/>
            <a:chExt cx="1079" cy="1130"/>
          </a:xfrm>
        </p:grpSpPr>
        <p:grpSp>
          <p:nvGrpSpPr>
            <p:cNvPr id="12300" name="Group 68"/>
            <p:cNvGrpSpPr>
              <a:grpSpLocks/>
            </p:cNvGrpSpPr>
            <p:nvPr/>
          </p:nvGrpSpPr>
          <p:grpSpPr bwMode="auto">
            <a:xfrm>
              <a:off x="3600" y="960"/>
              <a:ext cx="1056" cy="1104"/>
              <a:chOff x="3408" y="1680"/>
              <a:chExt cx="1056" cy="1104"/>
            </a:xfrm>
          </p:grpSpPr>
          <p:sp>
            <p:nvSpPr>
              <p:cNvPr id="12302" name="Line 69"/>
              <p:cNvSpPr>
                <a:spLocks noChangeShapeType="1"/>
              </p:cNvSpPr>
              <p:nvPr/>
            </p:nvSpPr>
            <p:spPr bwMode="auto">
              <a:xfrm>
                <a:off x="3408" y="2784"/>
                <a:ext cx="48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03" name="Line 70"/>
              <p:cNvSpPr>
                <a:spLocks noChangeShapeType="1"/>
              </p:cNvSpPr>
              <p:nvPr/>
            </p:nvSpPr>
            <p:spPr bwMode="auto">
              <a:xfrm flipV="1">
                <a:off x="3408" y="1680"/>
                <a:ext cx="0" cy="110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2304" name="Line 71"/>
              <p:cNvSpPr>
                <a:spLocks noChangeShapeType="1"/>
              </p:cNvSpPr>
              <p:nvPr/>
            </p:nvSpPr>
            <p:spPr bwMode="auto">
              <a:xfrm>
                <a:off x="3408" y="1680"/>
                <a:ext cx="1056"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2301" name="Oval 72"/>
            <p:cNvSpPr>
              <a:spLocks noChangeArrowheads="1"/>
            </p:cNvSpPr>
            <p:nvPr/>
          </p:nvSpPr>
          <p:spPr bwMode="auto">
            <a:xfrm>
              <a:off x="4631" y="934"/>
              <a:ext cx="48" cy="48"/>
            </a:xfrm>
            <a:prstGeom prst="ellipse">
              <a:avLst/>
            </a:prstGeom>
            <a:solidFill>
              <a:srgbClr val="FF0000"/>
            </a:solidFill>
            <a:ln w="28575">
              <a:solidFill>
                <a:srgbClr val="FF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pic>
        <p:nvPicPr>
          <p:cNvPr id="12299" name="Picture 89" descr="图片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1863" y="1125538"/>
            <a:ext cx="2022475"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04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3063"/>
                                        </p:tgtEl>
                                        <p:attrNameLst>
                                          <p:attrName>style.visibility</p:attrName>
                                        </p:attrNameLst>
                                      </p:cBhvr>
                                      <p:to>
                                        <p:strVal val="visible"/>
                                      </p:to>
                                    </p:set>
                                    <p:animEffect transition="in" filter="blinds(vertical)">
                                      <p:cBhvr>
                                        <p:cTn id="12" dur="500"/>
                                        <p:tgtEl>
                                          <p:spTgt spid="1730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3"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subTitle" idx="1"/>
          </p:nvPr>
        </p:nvSpPr>
        <p:spPr bwMode="auto">
          <a:xfrm>
            <a:off x="2971800" y="533400"/>
            <a:ext cx="28956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楷体_GB2312" pitchFamily="49" charset="-122"/>
                <a:cs typeface="Times New Roman" panose="02020603050405020304" pitchFamily="18" charset="0"/>
              </a:rPr>
              <a:t>21.2 </a:t>
            </a:r>
            <a:r>
              <a:rPr lang="zh-CN" altLang="en-US" sz="3600" b="1" smtClean="0">
                <a:solidFill>
                  <a:srgbClr val="CC0000"/>
                </a:solidFill>
                <a:latin typeface="Times New Roman" panose="02020603050405020304" pitchFamily="18" charset="0"/>
                <a:ea typeface="楷体_GB2312" pitchFamily="49" charset="-122"/>
                <a:cs typeface="Times New Roman" panose="02020603050405020304" pitchFamily="18" charset="0"/>
              </a:rPr>
              <a:t>寄存器</a:t>
            </a:r>
          </a:p>
        </p:txBody>
      </p:sp>
      <p:sp>
        <p:nvSpPr>
          <p:cNvPr id="175107" name="Rectangle 3"/>
          <p:cNvSpPr>
            <a:spLocks noChangeArrowheads="1"/>
          </p:cNvSpPr>
          <p:nvPr/>
        </p:nvSpPr>
        <p:spPr bwMode="auto">
          <a:xfrm>
            <a:off x="533400" y="1371600"/>
            <a:ext cx="8153400" cy="1971675"/>
          </a:xfrm>
          <a:prstGeom prst="rect">
            <a:avLst/>
          </a:prstGeom>
          <a:noFill/>
          <a:ln w="28575">
            <a:noFill/>
            <a:miter lim="800000"/>
            <a:headEnd/>
            <a:tailEnd/>
          </a:ln>
          <a:effectLst/>
        </p:spPr>
        <p:txBody>
          <a:bodyPr anchor="ctr">
            <a:spAutoFit/>
          </a:bodyPr>
          <a:lstStyle/>
          <a:p>
            <a:pPr>
              <a:lnSpc>
                <a:spcPct val="110000"/>
              </a:lnSpc>
              <a:spcBef>
                <a:spcPct val="2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寄存器是数字系统常用的逻辑部件，它用来存放数码或指令等。它由触发器和门电路组成。一个触发器只能存放一位二进制数，存放 </a:t>
            </a:r>
            <a:r>
              <a:rPr lang="en-US" altLang="zh-CN" sz="2800" b="1" i="1">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位二进制时</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要 </a:t>
            </a:r>
            <a:r>
              <a:rPr lang="en-US" altLang="zh-CN" sz="2800" b="1" i="1">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个触发器。</a:t>
            </a:r>
          </a:p>
        </p:txBody>
      </p:sp>
      <p:grpSp>
        <p:nvGrpSpPr>
          <p:cNvPr id="2" name="Group 4"/>
          <p:cNvGrpSpPr>
            <a:grpSpLocks/>
          </p:cNvGrpSpPr>
          <p:nvPr/>
        </p:nvGrpSpPr>
        <p:grpSpPr bwMode="auto">
          <a:xfrm>
            <a:off x="1298575" y="3505200"/>
            <a:ext cx="4043363" cy="1250950"/>
            <a:chOff x="925" y="2371"/>
            <a:chExt cx="2547" cy="788"/>
          </a:xfrm>
        </p:grpSpPr>
        <p:sp>
          <p:nvSpPr>
            <p:cNvPr id="57349" name="Text Box 5"/>
            <p:cNvSpPr txBox="1">
              <a:spLocks noChangeArrowheads="1"/>
            </p:cNvSpPr>
            <p:nvPr/>
          </p:nvSpPr>
          <p:spPr bwMode="auto">
            <a:xfrm>
              <a:off x="925" y="2592"/>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6600"/>
                  </a:solidFill>
                  <a:cs typeface="Times New Roman" panose="02020603050405020304" pitchFamily="18" charset="0"/>
                </a:rPr>
                <a:t>按功能分</a:t>
              </a:r>
            </a:p>
          </p:txBody>
        </p:sp>
        <p:sp>
          <p:nvSpPr>
            <p:cNvPr id="57350" name="AutoShape 6"/>
            <p:cNvSpPr>
              <a:spLocks/>
            </p:cNvSpPr>
            <p:nvPr/>
          </p:nvSpPr>
          <p:spPr bwMode="auto">
            <a:xfrm>
              <a:off x="2055" y="2477"/>
              <a:ext cx="96" cy="624"/>
            </a:xfrm>
            <a:prstGeom prst="leftBrace">
              <a:avLst>
                <a:gd name="adj1" fmla="val 54167"/>
                <a:gd name="adj2" fmla="val 50000"/>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75111" name="Text Box 7"/>
            <p:cNvSpPr txBox="1">
              <a:spLocks noChangeArrowheads="1"/>
            </p:cNvSpPr>
            <p:nvPr/>
          </p:nvSpPr>
          <p:spPr bwMode="auto">
            <a:xfrm>
              <a:off x="2231" y="2371"/>
              <a:ext cx="1241"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数码寄存器</a:t>
              </a:r>
            </a:p>
          </p:txBody>
        </p:sp>
        <p:sp>
          <p:nvSpPr>
            <p:cNvPr id="175112" name="Rectangle 8"/>
            <p:cNvSpPr>
              <a:spLocks noChangeArrowheads="1"/>
            </p:cNvSpPr>
            <p:nvPr/>
          </p:nvSpPr>
          <p:spPr bwMode="auto">
            <a:xfrm>
              <a:off x="2231" y="2832"/>
              <a:ext cx="1241"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移位寄存器</a:t>
              </a:r>
            </a:p>
          </p:txBody>
        </p:sp>
      </p:grpSp>
    </p:spTree>
    <p:extLst>
      <p:ext uri="{BB962C8B-B14F-4D97-AF65-F5344CB8AC3E}">
        <p14:creationId xmlns:p14="http://schemas.microsoft.com/office/powerpoint/2010/main" val="3604492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5107"/>
                                        </p:tgtEl>
                                        <p:attrNameLst>
                                          <p:attrName>style.visibility</p:attrName>
                                        </p:attrNameLst>
                                      </p:cBhvr>
                                      <p:to>
                                        <p:strVal val="visible"/>
                                      </p:to>
                                    </p:set>
                                    <p:animEffect transition="in" filter="box(out)">
                                      <p:cBhvr>
                                        <p:cTn id="7" dur="500"/>
                                        <p:tgtEl>
                                          <p:spTgt spid="175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39" descr="图片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1557338"/>
            <a:ext cx="851535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245" name="Rectangle 93"/>
          <p:cNvSpPr>
            <a:spLocks noGrp="1" noChangeArrowheads="1"/>
          </p:cNvSpPr>
          <p:nvPr>
            <p:ph type="subTitle" idx="1"/>
          </p:nvPr>
        </p:nvSpPr>
        <p:spPr bwMode="auto">
          <a:xfrm>
            <a:off x="457200" y="533400"/>
            <a:ext cx="32004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21.2.1   </a:t>
            </a:r>
            <a:r>
              <a:rPr lang="zh-CN" altLang="en-US" sz="2800" b="1" smtClean="0">
                <a:solidFill>
                  <a:srgbClr val="000099"/>
                </a:solidFill>
                <a:latin typeface="Times New Roman" panose="02020603050405020304" pitchFamily="18" charset="0"/>
                <a:cs typeface="Times New Roman" panose="02020603050405020304" pitchFamily="18" charset="0"/>
              </a:rPr>
              <a:t>数码寄存器</a:t>
            </a:r>
          </a:p>
        </p:txBody>
      </p:sp>
      <p:sp>
        <p:nvSpPr>
          <p:cNvPr id="177246" name="Text Box 94"/>
          <p:cNvSpPr txBox="1">
            <a:spLocks noChangeArrowheads="1"/>
          </p:cNvSpPr>
          <p:nvPr/>
        </p:nvSpPr>
        <p:spPr bwMode="auto">
          <a:xfrm>
            <a:off x="381000" y="1066800"/>
            <a:ext cx="3830638" cy="519113"/>
          </a:xfrm>
          <a:prstGeom prst="rect">
            <a:avLst/>
          </a:prstGeom>
          <a:noFill/>
          <a:ln w="28575">
            <a:noFill/>
            <a:miter lim="800000"/>
            <a:headEnd/>
            <a:tailEnd/>
          </a:ln>
          <a:effectLst/>
        </p:spPr>
        <p:txBody>
          <a:bodyPr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仅有寄存数码的功能</a:t>
            </a:r>
            <a:r>
              <a:rPr lang="zh-CN" altLang="en-US" sz="2800" b="1">
                <a:solidFill>
                  <a:srgbClr val="000099"/>
                </a:solidFill>
                <a:latin typeface="Times New Roman" panose="02020603050405020304" pitchFamily="18" charset="0"/>
                <a:cs typeface="Times New Roman" panose="02020603050405020304" pitchFamily="18" charset="0"/>
              </a:rPr>
              <a:t>。 </a:t>
            </a:r>
          </a:p>
        </p:txBody>
      </p:sp>
      <p:grpSp>
        <p:nvGrpSpPr>
          <p:cNvPr id="2" name="Group 95"/>
          <p:cNvGrpSpPr>
            <a:grpSpLocks/>
          </p:cNvGrpSpPr>
          <p:nvPr/>
        </p:nvGrpSpPr>
        <p:grpSpPr bwMode="auto">
          <a:xfrm>
            <a:off x="7467600" y="3505200"/>
            <a:ext cx="609600" cy="381000"/>
            <a:chOff x="4944" y="3600"/>
            <a:chExt cx="384" cy="240"/>
          </a:xfrm>
        </p:grpSpPr>
        <p:sp>
          <p:nvSpPr>
            <p:cNvPr id="58412" name="Line 96"/>
            <p:cNvSpPr>
              <a:spLocks noChangeShapeType="1"/>
            </p:cNvSpPr>
            <p:nvPr/>
          </p:nvSpPr>
          <p:spPr bwMode="auto">
            <a:xfrm>
              <a:off x="4944" y="3600"/>
              <a:ext cx="19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13" name="Line 97"/>
            <p:cNvSpPr>
              <a:spLocks noChangeShapeType="1"/>
            </p:cNvSpPr>
            <p:nvPr/>
          </p:nvSpPr>
          <p:spPr bwMode="auto">
            <a:xfrm>
              <a:off x="5136" y="3600"/>
              <a:ext cx="0" cy="14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14" name="Line 98"/>
            <p:cNvSpPr>
              <a:spLocks noChangeShapeType="1"/>
            </p:cNvSpPr>
            <p:nvPr/>
          </p:nvSpPr>
          <p:spPr bwMode="auto">
            <a:xfrm>
              <a:off x="5136" y="3696"/>
              <a:ext cx="0" cy="14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15" name="Line 99"/>
            <p:cNvSpPr>
              <a:spLocks noChangeShapeType="1"/>
            </p:cNvSpPr>
            <p:nvPr/>
          </p:nvSpPr>
          <p:spPr bwMode="auto">
            <a:xfrm>
              <a:off x="5136" y="3840"/>
              <a:ext cx="19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77252" name="Text Box 100"/>
          <p:cNvSpPr txBox="1">
            <a:spLocks noChangeArrowheads="1"/>
          </p:cNvSpPr>
          <p:nvPr/>
        </p:nvSpPr>
        <p:spPr bwMode="auto">
          <a:xfrm>
            <a:off x="8077200" y="3352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清零</a:t>
            </a:r>
            <a:endParaRPr lang="zh-CN" altLang="en-US" sz="2800">
              <a:cs typeface="Times New Roman" panose="02020603050405020304" pitchFamily="18" charset="0"/>
            </a:endParaRPr>
          </a:p>
        </p:txBody>
      </p:sp>
      <p:grpSp>
        <p:nvGrpSpPr>
          <p:cNvPr id="3" name="Group 101"/>
          <p:cNvGrpSpPr>
            <a:grpSpLocks/>
          </p:cNvGrpSpPr>
          <p:nvPr/>
        </p:nvGrpSpPr>
        <p:grpSpPr bwMode="auto">
          <a:xfrm>
            <a:off x="8077200" y="3505200"/>
            <a:ext cx="152400" cy="381000"/>
            <a:chOff x="5520" y="2352"/>
            <a:chExt cx="96" cy="240"/>
          </a:xfrm>
        </p:grpSpPr>
        <p:sp>
          <p:nvSpPr>
            <p:cNvPr id="58410" name="Line 102"/>
            <p:cNvSpPr>
              <a:spLocks noChangeShapeType="1"/>
            </p:cNvSpPr>
            <p:nvPr/>
          </p:nvSpPr>
          <p:spPr bwMode="auto">
            <a:xfrm flipH="1" flipV="1">
              <a:off x="5520" y="2352"/>
              <a:ext cx="0" cy="24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11" name="Line 103"/>
            <p:cNvSpPr>
              <a:spLocks noChangeShapeType="1"/>
            </p:cNvSpPr>
            <p:nvPr/>
          </p:nvSpPr>
          <p:spPr bwMode="auto">
            <a:xfrm>
              <a:off x="5520" y="2352"/>
              <a:ext cx="96"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104"/>
          <p:cNvGrpSpPr>
            <a:grpSpLocks/>
          </p:cNvGrpSpPr>
          <p:nvPr/>
        </p:nvGrpSpPr>
        <p:grpSpPr bwMode="auto">
          <a:xfrm>
            <a:off x="7924800" y="4495800"/>
            <a:ext cx="609600" cy="458788"/>
            <a:chOff x="4752" y="3407"/>
            <a:chExt cx="384" cy="289"/>
          </a:xfrm>
        </p:grpSpPr>
        <p:sp>
          <p:nvSpPr>
            <p:cNvPr id="58406" name="Line 105"/>
            <p:cNvSpPr>
              <a:spLocks noChangeShapeType="1"/>
            </p:cNvSpPr>
            <p:nvPr/>
          </p:nvSpPr>
          <p:spPr bwMode="auto">
            <a:xfrm rot="-10779377">
              <a:off x="4752" y="3696"/>
              <a:ext cx="19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07" name="Line 106"/>
            <p:cNvSpPr>
              <a:spLocks noChangeShapeType="1"/>
            </p:cNvSpPr>
            <p:nvPr/>
          </p:nvSpPr>
          <p:spPr bwMode="auto">
            <a:xfrm rot="-10779377">
              <a:off x="4943" y="3503"/>
              <a:ext cx="0" cy="1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08" name="Line 107"/>
            <p:cNvSpPr>
              <a:spLocks noChangeShapeType="1"/>
            </p:cNvSpPr>
            <p:nvPr/>
          </p:nvSpPr>
          <p:spPr bwMode="auto">
            <a:xfrm rot="-10779377">
              <a:off x="4944" y="3408"/>
              <a:ext cx="0" cy="14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09" name="Line 108"/>
            <p:cNvSpPr>
              <a:spLocks noChangeShapeType="1"/>
            </p:cNvSpPr>
            <p:nvPr/>
          </p:nvSpPr>
          <p:spPr bwMode="auto">
            <a:xfrm rot="-10779377">
              <a:off x="4944" y="3407"/>
              <a:ext cx="19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 name="Group 109"/>
          <p:cNvGrpSpPr>
            <a:grpSpLocks/>
          </p:cNvGrpSpPr>
          <p:nvPr/>
        </p:nvGrpSpPr>
        <p:grpSpPr bwMode="auto">
          <a:xfrm>
            <a:off x="8534400" y="4495800"/>
            <a:ext cx="304800" cy="457200"/>
            <a:chOff x="5136" y="3408"/>
            <a:chExt cx="192" cy="288"/>
          </a:xfrm>
        </p:grpSpPr>
        <p:sp>
          <p:nvSpPr>
            <p:cNvPr id="58403" name="Line 110"/>
            <p:cNvSpPr>
              <a:spLocks noChangeShapeType="1"/>
            </p:cNvSpPr>
            <p:nvPr/>
          </p:nvSpPr>
          <p:spPr bwMode="auto">
            <a:xfrm>
              <a:off x="5136" y="3552"/>
              <a:ext cx="0" cy="14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04" name="Line 111"/>
            <p:cNvSpPr>
              <a:spLocks noChangeShapeType="1"/>
            </p:cNvSpPr>
            <p:nvPr/>
          </p:nvSpPr>
          <p:spPr bwMode="auto">
            <a:xfrm>
              <a:off x="5136" y="3696"/>
              <a:ext cx="19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8405" name="Line 112"/>
            <p:cNvSpPr>
              <a:spLocks noChangeShapeType="1"/>
            </p:cNvSpPr>
            <p:nvPr/>
          </p:nvSpPr>
          <p:spPr bwMode="auto">
            <a:xfrm>
              <a:off x="5136" y="3408"/>
              <a:ext cx="0" cy="1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77265" name="Text Box 113"/>
          <p:cNvSpPr txBox="1">
            <a:spLocks noChangeArrowheads="1"/>
          </p:cNvSpPr>
          <p:nvPr/>
        </p:nvSpPr>
        <p:spPr bwMode="auto">
          <a:xfrm>
            <a:off x="7242175" y="50292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寄存指令</a:t>
            </a:r>
            <a:endParaRPr lang="zh-CN" altLang="en-US" sz="2800">
              <a:cs typeface="Times New Roman" panose="02020603050405020304" pitchFamily="18" charset="0"/>
            </a:endParaRPr>
          </a:p>
        </p:txBody>
      </p:sp>
      <p:sp>
        <p:nvSpPr>
          <p:cNvPr id="177266" name="Text Box 114"/>
          <p:cNvSpPr txBox="1">
            <a:spLocks noChangeArrowheads="1"/>
          </p:cNvSpPr>
          <p:nvPr/>
        </p:nvSpPr>
        <p:spPr bwMode="auto">
          <a:xfrm>
            <a:off x="3792538" y="1066800"/>
            <a:ext cx="5162550"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通常由</a:t>
            </a:r>
            <a:r>
              <a:rPr lang="en-US" altLang="zh-CN" sz="2800" b="1" i="1">
                <a:solidFill>
                  <a:srgbClr val="006600"/>
                </a:solidFill>
                <a:latin typeface="Times New Roman" panose="02020603050405020304" pitchFamily="18" charset="0"/>
                <a:cs typeface="Times New Roman" panose="02020603050405020304" pitchFamily="18" charset="0"/>
              </a:rPr>
              <a:t>D</a:t>
            </a:r>
            <a:r>
              <a:rPr lang="zh-CN" altLang="en-US" sz="2800" b="1">
                <a:solidFill>
                  <a:srgbClr val="006600"/>
                </a:solidFill>
                <a:latin typeface="Times New Roman" panose="02020603050405020304" pitchFamily="18" charset="0"/>
                <a:cs typeface="Times New Roman" panose="02020603050405020304" pitchFamily="18" charset="0"/>
              </a:rPr>
              <a:t>触发器或</a:t>
            </a:r>
            <a:r>
              <a:rPr lang="en-US" altLang="zh-CN" sz="2800" b="1" i="1">
                <a:solidFill>
                  <a:srgbClr val="006600"/>
                </a:solidFill>
                <a:latin typeface="Times New Roman" panose="02020603050405020304" pitchFamily="18" charset="0"/>
                <a:cs typeface="Times New Roman" panose="02020603050405020304" pitchFamily="18" charset="0"/>
              </a:rPr>
              <a:t>RS</a:t>
            </a:r>
            <a:r>
              <a:rPr lang="zh-CN" altLang="en-US" sz="2800" b="1">
                <a:solidFill>
                  <a:srgbClr val="006600"/>
                </a:solidFill>
                <a:latin typeface="Times New Roman" panose="02020603050405020304" pitchFamily="18" charset="0"/>
                <a:cs typeface="Times New Roman" panose="02020603050405020304" pitchFamily="18" charset="0"/>
              </a:rPr>
              <a:t>触发器组成</a:t>
            </a:r>
          </a:p>
        </p:txBody>
      </p:sp>
      <p:sp>
        <p:nvSpPr>
          <p:cNvPr id="177267" name="Text Box 115"/>
          <p:cNvSpPr txBox="1">
            <a:spLocks noChangeArrowheads="1"/>
          </p:cNvSpPr>
          <p:nvPr/>
        </p:nvSpPr>
        <p:spPr bwMode="auto">
          <a:xfrm>
            <a:off x="2900363" y="5562600"/>
            <a:ext cx="2327275"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并行输入方式</a:t>
            </a:r>
          </a:p>
        </p:txBody>
      </p:sp>
      <p:grpSp>
        <p:nvGrpSpPr>
          <p:cNvPr id="6" name="Group 116"/>
          <p:cNvGrpSpPr>
            <a:grpSpLocks/>
          </p:cNvGrpSpPr>
          <p:nvPr/>
        </p:nvGrpSpPr>
        <p:grpSpPr bwMode="auto">
          <a:xfrm>
            <a:off x="2286000" y="2362200"/>
            <a:ext cx="5816600" cy="519113"/>
            <a:chOff x="1244" y="1622"/>
            <a:chExt cx="4045" cy="327"/>
          </a:xfrm>
        </p:grpSpPr>
        <p:sp>
          <p:nvSpPr>
            <p:cNvPr id="58399" name="Rectangle 117"/>
            <p:cNvSpPr>
              <a:spLocks noChangeArrowheads="1"/>
            </p:cNvSpPr>
            <p:nvPr/>
          </p:nvSpPr>
          <p:spPr bwMode="auto">
            <a:xfrm>
              <a:off x="3789" y="1622"/>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58400" name="Rectangle 118"/>
            <p:cNvSpPr>
              <a:spLocks noChangeArrowheads="1"/>
            </p:cNvSpPr>
            <p:nvPr/>
          </p:nvSpPr>
          <p:spPr bwMode="auto">
            <a:xfrm>
              <a:off x="5037" y="1622"/>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58401" name="Rectangle 119"/>
            <p:cNvSpPr>
              <a:spLocks noChangeArrowheads="1"/>
            </p:cNvSpPr>
            <p:nvPr/>
          </p:nvSpPr>
          <p:spPr bwMode="auto">
            <a:xfrm>
              <a:off x="2492" y="1622"/>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58402" name="Rectangle 120"/>
            <p:cNvSpPr>
              <a:spLocks noChangeArrowheads="1"/>
            </p:cNvSpPr>
            <p:nvPr/>
          </p:nvSpPr>
          <p:spPr bwMode="auto">
            <a:xfrm>
              <a:off x="1244" y="1622"/>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7" name="Group 121"/>
          <p:cNvGrpSpPr>
            <a:grpSpLocks/>
          </p:cNvGrpSpPr>
          <p:nvPr/>
        </p:nvGrpSpPr>
        <p:grpSpPr bwMode="auto">
          <a:xfrm>
            <a:off x="595313" y="5181600"/>
            <a:ext cx="5895975" cy="519113"/>
            <a:chOff x="382" y="3331"/>
            <a:chExt cx="4040" cy="327"/>
          </a:xfrm>
        </p:grpSpPr>
        <p:sp>
          <p:nvSpPr>
            <p:cNvPr id="58395" name="Text Box 122"/>
            <p:cNvSpPr txBox="1">
              <a:spLocks noChangeArrowheads="1"/>
            </p:cNvSpPr>
            <p:nvPr/>
          </p:nvSpPr>
          <p:spPr bwMode="auto">
            <a:xfrm>
              <a:off x="382"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58396" name="Rectangle 123"/>
            <p:cNvSpPr>
              <a:spLocks noChangeArrowheads="1"/>
            </p:cNvSpPr>
            <p:nvPr/>
          </p:nvSpPr>
          <p:spPr bwMode="auto">
            <a:xfrm>
              <a:off x="4174"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58397" name="Rectangle 124"/>
            <p:cNvSpPr>
              <a:spLocks noChangeArrowheads="1"/>
            </p:cNvSpPr>
            <p:nvPr/>
          </p:nvSpPr>
          <p:spPr bwMode="auto">
            <a:xfrm>
              <a:off x="2926"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58398" name="Rectangle 125"/>
            <p:cNvSpPr>
              <a:spLocks noChangeArrowheads="1"/>
            </p:cNvSpPr>
            <p:nvPr/>
          </p:nvSpPr>
          <p:spPr bwMode="auto">
            <a:xfrm>
              <a:off x="1630"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sp>
        <p:nvSpPr>
          <p:cNvPr id="177278" name="AutoShape 126" descr="40%"/>
          <p:cNvSpPr>
            <a:spLocks noChangeArrowheads="1"/>
          </p:cNvSpPr>
          <p:nvPr/>
        </p:nvSpPr>
        <p:spPr bwMode="auto">
          <a:xfrm>
            <a:off x="7086600" y="5715000"/>
            <a:ext cx="1676400" cy="533400"/>
          </a:xfrm>
          <a:prstGeom prst="wedgeEllipseCallout">
            <a:avLst>
              <a:gd name="adj1" fmla="val -90625"/>
              <a:gd name="adj2" fmla="val -96130"/>
            </a:avLst>
          </a:prstGeom>
          <a:pattFill prst="pct40">
            <a:fgClr>
              <a:srgbClr val="FFCCCC"/>
            </a:fgClr>
            <a:bgClr>
              <a:srgbClr val="FFFFFF"/>
            </a:bgClr>
          </a:pattFill>
          <a:ln w="28575">
            <a:solidFill>
              <a:srgbClr val="006600"/>
            </a:solidFill>
            <a:miter lim="800000"/>
            <a:headEnd/>
            <a:tailEnd/>
          </a:ln>
          <a:effectLst/>
        </p:spPr>
        <p:txBody>
          <a:bodyPr wrap="none" anchor="ctr"/>
          <a:lstStyle/>
          <a:p>
            <a:pPr algn="ctr">
              <a:spcBef>
                <a:spcPct val="50000"/>
              </a:spcBef>
              <a:defRPr/>
            </a:pPr>
            <a:r>
              <a:rPr lang="zh-CN" altLang="en-US" b="1">
                <a:solidFill>
                  <a:srgbClr val="006666"/>
                </a:solidFill>
                <a:latin typeface="Times New Roman" panose="02020603050405020304" pitchFamily="18" charset="0"/>
                <a:cs typeface="Times New Roman" panose="02020603050405020304" pitchFamily="18" charset="0"/>
              </a:rPr>
              <a:t>寄存数码</a:t>
            </a:r>
          </a:p>
        </p:txBody>
      </p:sp>
      <p:grpSp>
        <p:nvGrpSpPr>
          <p:cNvPr id="8" name="Group 127"/>
          <p:cNvGrpSpPr>
            <a:grpSpLocks/>
          </p:cNvGrpSpPr>
          <p:nvPr/>
        </p:nvGrpSpPr>
        <p:grpSpPr bwMode="auto">
          <a:xfrm>
            <a:off x="2667000" y="2057400"/>
            <a:ext cx="5638800" cy="685800"/>
            <a:chOff x="1440" y="1296"/>
            <a:chExt cx="3936" cy="480"/>
          </a:xfrm>
        </p:grpSpPr>
        <p:sp>
          <p:nvSpPr>
            <p:cNvPr id="58391" name="AutoShape 128"/>
            <p:cNvSpPr>
              <a:spLocks noChangeArrowheads="1"/>
            </p:cNvSpPr>
            <p:nvPr/>
          </p:nvSpPr>
          <p:spPr bwMode="auto">
            <a:xfrm flipV="1">
              <a:off x="1440" y="1296"/>
              <a:ext cx="144" cy="480"/>
            </a:xfrm>
            <a:prstGeom prst="curvedLeftArrow">
              <a:avLst>
                <a:gd name="adj1" fmla="val 66667"/>
                <a:gd name="adj2" fmla="val 133333"/>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8392" name="AutoShape 129"/>
            <p:cNvSpPr>
              <a:spLocks noChangeArrowheads="1"/>
            </p:cNvSpPr>
            <p:nvPr/>
          </p:nvSpPr>
          <p:spPr bwMode="auto">
            <a:xfrm flipV="1">
              <a:off x="2688" y="1296"/>
              <a:ext cx="144" cy="480"/>
            </a:xfrm>
            <a:prstGeom prst="curvedLeftArrow">
              <a:avLst>
                <a:gd name="adj1" fmla="val 66667"/>
                <a:gd name="adj2" fmla="val 133333"/>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8393" name="AutoShape 130"/>
            <p:cNvSpPr>
              <a:spLocks noChangeArrowheads="1"/>
            </p:cNvSpPr>
            <p:nvPr/>
          </p:nvSpPr>
          <p:spPr bwMode="auto">
            <a:xfrm flipV="1">
              <a:off x="3984" y="1296"/>
              <a:ext cx="144" cy="480"/>
            </a:xfrm>
            <a:prstGeom prst="curvedLeftArrow">
              <a:avLst>
                <a:gd name="adj1" fmla="val 66667"/>
                <a:gd name="adj2" fmla="val 133333"/>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8394" name="AutoShape 131"/>
            <p:cNvSpPr>
              <a:spLocks noChangeArrowheads="1"/>
            </p:cNvSpPr>
            <p:nvPr/>
          </p:nvSpPr>
          <p:spPr bwMode="auto">
            <a:xfrm flipV="1">
              <a:off x="5232" y="1296"/>
              <a:ext cx="144" cy="480"/>
            </a:xfrm>
            <a:prstGeom prst="curvedLeftArrow">
              <a:avLst>
                <a:gd name="adj1" fmla="val 66667"/>
                <a:gd name="adj2" fmla="val 133333"/>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9" name="Group 132"/>
          <p:cNvGrpSpPr>
            <a:grpSpLocks/>
          </p:cNvGrpSpPr>
          <p:nvPr/>
        </p:nvGrpSpPr>
        <p:grpSpPr bwMode="auto">
          <a:xfrm>
            <a:off x="2286000" y="1905000"/>
            <a:ext cx="5824538" cy="519113"/>
            <a:chOff x="1197" y="1171"/>
            <a:chExt cx="4043" cy="327"/>
          </a:xfrm>
        </p:grpSpPr>
        <p:sp>
          <p:nvSpPr>
            <p:cNvPr id="58387" name="Text Box 133"/>
            <p:cNvSpPr txBox="1">
              <a:spLocks noChangeArrowheads="1"/>
            </p:cNvSpPr>
            <p:nvPr/>
          </p:nvSpPr>
          <p:spPr bwMode="auto">
            <a:xfrm>
              <a:off x="1197" y="1171"/>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sp>
          <p:nvSpPr>
            <p:cNvPr id="58388" name="Rectangle 134"/>
            <p:cNvSpPr>
              <a:spLocks noChangeArrowheads="1"/>
            </p:cNvSpPr>
            <p:nvPr/>
          </p:nvSpPr>
          <p:spPr bwMode="auto">
            <a:xfrm>
              <a:off x="4989" y="1171"/>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sp>
          <p:nvSpPr>
            <p:cNvPr id="58389" name="Rectangle 135"/>
            <p:cNvSpPr>
              <a:spLocks noChangeArrowheads="1"/>
            </p:cNvSpPr>
            <p:nvPr/>
          </p:nvSpPr>
          <p:spPr bwMode="auto">
            <a:xfrm>
              <a:off x="3740" y="1171"/>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0</a:t>
              </a:r>
            </a:p>
          </p:txBody>
        </p:sp>
        <p:sp>
          <p:nvSpPr>
            <p:cNvPr id="58390" name="Rectangle 136"/>
            <p:cNvSpPr>
              <a:spLocks noChangeArrowheads="1"/>
            </p:cNvSpPr>
            <p:nvPr/>
          </p:nvSpPr>
          <p:spPr bwMode="auto">
            <a:xfrm>
              <a:off x="2444" y="1171"/>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grpSp>
      <p:sp>
        <p:nvSpPr>
          <p:cNvPr id="177289" name="Text Box 137" descr="小棋盘"/>
          <p:cNvSpPr txBox="1">
            <a:spLocks noChangeArrowheads="1"/>
          </p:cNvSpPr>
          <p:nvPr/>
        </p:nvSpPr>
        <p:spPr bwMode="auto">
          <a:xfrm>
            <a:off x="2992671" y="4233396"/>
            <a:ext cx="2709395" cy="523220"/>
          </a:xfrm>
          <a:prstGeom prst="rect">
            <a:avLst/>
          </a:prstGeom>
          <a:pattFill prst="smCheck">
            <a:fgClr>
              <a:srgbClr val="FFFF00"/>
            </a:fgClr>
            <a:bgClr>
              <a:srgbClr val="FFFFFF"/>
            </a:bgClr>
          </a:pattFill>
          <a:ln w="28575">
            <a:solidFill>
              <a:srgbClr val="006600"/>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CC0000"/>
                </a:solidFill>
                <a:cs typeface="Times New Roman" panose="02020603050405020304" pitchFamily="18" charset="0"/>
              </a:rPr>
              <a:t>触发器状态不变</a:t>
            </a:r>
            <a:endParaRPr lang="zh-CN" altLang="en-US" sz="2800">
              <a:solidFill>
                <a:srgbClr val="0066FF"/>
              </a:solidFill>
              <a:cs typeface="Times New Roman" panose="02020603050405020304" pitchFamily="18" charset="0"/>
            </a:endParaRPr>
          </a:p>
        </p:txBody>
      </p:sp>
    </p:spTree>
    <p:extLst>
      <p:ext uri="{BB962C8B-B14F-4D97-AF65-F5344CB8AC3E}">
        <p14:creationId xmlns:p14="http://schemas.microsoft.com/office/powerpoint/2010/main" val="1552157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266"/>
                                        </p:tgtEl>
                                        <p:attrNameLst>
                                          <p:attrName>style.visibility</p:attrName>
                                        </p:attrNameLst>
                                      </p:cBhvr>
                                      <p:to>
                                        <p:strVal val="visible"/>
                                      </p:to>
                                    </p:set>
                                    <p:animEffect transition="in" filter="wipe(left)">
                                      <p:cBhvr>
                                        <p:cTn id="7" dur="500"/>
                                        <p:tgtEl>
                                          <p:spTgt spid="177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7252"/>
                                        </p:tgtEl>
                                        <p:attrNameLst>
                                          <p:attrName>style.visibility</p:attrName>
                                        </p:attrNameLst>
                                      </p:cBhvr>
                                      <p:to>
                                        <p:strVal val="visible"/>
                                      </p:to>
                                    </p:set>
                                    <p:animEffect transition="in" filter="wipe(left)">
                                      <p:cBhvr>
                                        <p:cTn id="16" dur="500"/>
                                        <p:tgtEl>
                                          <p:spTgt spid="177252"/>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nodeType="afterGroup">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177278"/>
                                        </p:tgtEl>
                                        <p:attrNameLst>
                                          <p:attrName>style.visibility</p:attrName>
                                        </p:attrNameLst>
                                      </p:cBhvr>
                                      <p:to>
                                        <p:strVal val="visible"/>
                                      </p:to>
                                    </p:set>
                                    <p:animEffect transition="in" filter="wipe(right)">
                                      <p:cBhvr>
                                        <p:cTn id="33" dur="500"/>
                                        <p:tgtEl>
                                          <p:spTgt spid="1772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17726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par>
                          <p:cTn id="47" fill="hold" nodeType="afterGroup">
                            <p:stCondLst>
                              <p:cond delay="500"/>
                            </p:stCondLst>
                            <p:childTnLst>
                              <p:par>
                                <p:cTn id="48" presetID="3" presetClass="entr" presetSubtype="5"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vertical)">
                                      <p:cBhvr>
                                        <p:cTn id="50" dur="500"/>
                                        <p:tgtEl>
                                          <p:spTgt spid="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7289"/>
                                        </p:tgtEl>
                                        <p:attrNameLst>
                                          <p:attrName>style.visibility</p:attrName>
                                        </p:attrNameLst>
                                      </p:cBhvr>
                                      <p:to>
                                        <p:strVal val="visible"/>
                                      </p:to>
                                    </p:set>
                                    <p:animEffect transition="in" filter="wipe(left)">
                                      <p:cBhvr>
                                        <p:cTn id="60" dur="500"/>
                                        <p:tgtEl>
                                          <p:spTgt spid="17728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7267"/>
                                        </p:tgtEl>
                                        <p:attrNameLst>
                                          <p:attrName>style.visibility</p:attrName>
                                        </p:attrNameLst>
                                      </p:cBhvr>
                                      <p:to>
                                        <p:strVal val="visible"/>
                                      </p:to>
                                    </p:set>
                                    <p:animEffect transition="in" filter="wipe(left)">
                                      <p:cBhvr>
                                        <p:cTn id="65" dur="500"/>
                                        <p:tgtEl>
                                          <p:spTgt spid="177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252" grpId="0" autoUpdateAnimBg="0"/>
      <p:bldP spid="177265" grpId="0" autoUpdateAnimBg="0"/>
      <p:bldP spid="177266" grpId="0" autoUpdateAnimBg="0"/>
      <p:bldP spid="177267" grpId="0" autoUpdateAnimBg="0"/>
      <p:bldP spid="177278" grpId="0" animBg="1" autoUpdateAnimBg="0"/>
      <p:bldP spid="177289"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a:grpSpLocks/>
          </p:cNvGrpSpPr>
          <p:nvPr/>
        </p:nvGrpSpPr>
        <p:grpSpPr bwMode="auto">
          <a:xfrm>
            <a:off x="7915747" y="4366034"/>
            <a:ext cx="304800" cy="381000"/>
            <a:chOff x="4992" y="2112"/>
            <a:chExt cx="192" cy="240"/>
          </a:xfrm>
        </p:grpSpPr>
        <p:sp>
          <p:nvSpPr>
            <p:cNvPr id="13409" name="Line 72"/>
            <p:cNvSpPr>
              <a:spLocks noChangeShapeType="1"/>
            </p:cNvSpPr>
            <p:nvPr/>
          </p:nvSpPr>
          <p:spPr bwMode="auto">
            <a:xfrm>
              <a:off x="4992" y="2208"/>
              <a:ext cx="0" cy="144"/>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3410" name="Group 73"/>
            <p:cNvGrpSpPr>
              <a:grpSpLocks/>
            </p:cNvGrpSpPr>
            <p:nvPr/>
          </p:nvGrpSpPr>
          <p:grpSpPr bwMode="auto">
            <a:xfrm>
              <a:off x="4992" y="2112"/>
              <a:ext cx="192" cy="240"/>
              <a:chOff x="4992" y="2112"/>
              <a:chExt cx="192" cy="240"/>
            </a:xfrm>
          </p:grpSpPr>
          <p:sp>
            <p:nvSpPr>
              <p:cNvPr id="13411" name="Line 74"/>
              <p:cNvSpPr>
                <a:spLocks noChangeShapeType="1"/>
              </p:cNvSpPr>
              <p:nvPr/>
            </p:nvSpPr>
            <p:spPr bwMode="auto">
              <a:xfrm>
                <a:off x="4992" y="2112"/>
                <a:ext cx="0" cy="144"/>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12" name="Line 75"/>
              <p:cNvSpPr>
                <a:spLocks noChangeShapeType="1"/>
              </p:cNvSpPr>
              <p:nvPr/>
            </p:nvSpPr>
            <p:spPr bwMode="auto">
              <a:xfrm>
                <a:off x="4992" y="2352"/>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grpSp>
        <p:nvGrpSpPr>
          <p:cNvPr id="4" name="Group 76"/>
          <p:cNvGrpSpPr>
            <a:grpSpLocks/>
          </p:cNvGrpSpPr>
          <p:nvPr/>
        </p:nvGrpSpPr>
        <p:grpSpPr bwMode="auto">
          <a:xfrm>
            <a:off x="7534747" y="3908834"/>
            <a:ext cx="381000" cy="1662113"/>
            <a:chOff x="4752" y="1824"/>
            <a:chExt cx="240" cy="1047"/>
          </a:xfrm>
        </p:grpSpPr>
        <p:sp>
          <p:nvSpPr>
            <p:cNvPr id="13405" name="Line 77"/>
            <p:cNvSpPr>
              <a:spLocks noChangeShapeType="1"/>
            </p:cNvSpPr>
            <p:nvPr/>
          </p:nvSpPr>
          <p:spPr bwMode="auto">
            <a:xfrm>
              <a:off x="4800" y="2112"/>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06" name="Line 78"/>
            <p:cNvSpPr>
              <a:spLocks noChangeShapeType="1"/>
            </p:cNvSpPr>
            <p:nvPr/>
          </p:nvSpPr>
          <p:spPr bwMode="auto">
            <a:xfrm>
              <a:off x="4752" y="2832"/>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07" name="Text Box 79"/>
            <p:cNvSpPr txBox="1">
              <a:spLocks noChangeArrowheads="1"/>
            </p:cNvSpPr>
            <p:nvPr/>
          </p:nvSpPr>
          <p:spPr bwMode="auto">
            <a:xfrm>
              <a:off x="4752"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rPr>
                <a:t>1</a:t>
              </a:r>
              <a:endParaRPr lang="en-US" altLang="zh-CN" sz="3200"/>
            </a:p>
          </p:txBody>
        </p:sp>
        <p:sp>
          <p:nvSpPr>
            <p:cNvPr id="13408" name="Rectangle 80"/>
            <p:cNvSpPr>
              <a:spLocks noChangeArrowheads="1"/>
            </p:cNvSpPr>
            <p:nvPr/>
          </p:nvSpPr>
          <p:spPr bwMode="auto">
            <a:xfrm>
              <a:off x="475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solidFill>
                  <a:srgbClr val="3333CC"/>
                </a:solidFill>
              </a:endParaRPr>
            </a:p>
          </p:txBody>
        </p:sp>
      </p:grpSp>
      <p:sp>
        <p:nvSpPr>
          <p:cNvPr id="179281" name="Text Box 81"/>
          <p:cNvSpPr txBox="1">
            <a:spLocks noChangeArrowheads="1"/>
          </p:cNvSpPr>
          <p:nvPr/>
        </p:nvSpPr>
        <p:spPr bwMode="auto">
          <a:xfrm>
            <a:off x="7763347" y="3908834"/>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3333CC"/>
                </a:solidFill>
              </a:rPr>
              <a:t>清零</a:t>
            </a:r>
            <a:endParaRPr lang="zh-CN" altLang="en-US" sz="2800"/>
          </a:p>
        </p:txBody>
      </p:sp>
      <p:grpSp>
        <p:nvGrpSpPr>
          <p:cNvPr id="5" name="Group 82"/>
          <p:cNvGrpSpPr>
            <a:grpSpLocks/>
          </p:cNvGrpSpPr>
          <p:nvPr/>
        </p:nvGrpSpPr>
        <p:grpSpPr bwMode="auto">
          <a:xfrm>
            <a:off x="8220547" y="4366034"/>
            <a:ext cx="304800" cy="381000"/>
            <a:chOff x="5184" y="2112"/>
            <a:chExt cx="192" cy="240"/>
          </a:xfrm>
        </p:grpSpPr>
        <p:sp>
          <p:nvSpPr>
            <p:cNvPr id="13403" name="Line 83"/>
            <p:cNvSpPr>
              <a:spLocks noChangeShapeType="1"/>
            </p:cNvSpPr>
            <p:nvPr/>
          </p:nvSpPr>
          <p:spPr bwMode="auto">
            <a:xfrm flipV="1">
              <a:off x="5184" y="2112"/>
              <a:ext cx="0" cy="24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04" name="Line 84"/>
            <p:cNvSpPr>
              <a:spLocks noChangeShapeType="1"/>
            </p:cNvSpPr>
            <p:nvPr/>
          </p:nvSpPr>
          <p:spPr bwMode="auto">
            <a:xfrm>
              <a:off x="5184" y="2112"/>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6" name="Group 85"/>
          <p:cNvGrpSpPr>
            <a:grpSpLocks/>
          </p:cNvGrpSpPr>
          <p:nvPr/>
        </p:nvGrpSpPr>
        <p:grpSpPr bwMode="auto">
          <a:xfrm>
            <a:off x="7915747" y="5128034"/>
            <a:ext cx="304800" cy="381000"/>
            <a:chOff x="4992" y="2592"/>
            <a:chExt cx="192" cy="240"/>
          </a:xfrm>
        </p:grpSpPr>
        <p:sp>
          <p:nvSpPr>
            <p:cNvPr id="13400" name="Line 86"/>
            <p:cNvSpPr>
              <a:spLocks noChangeShapeType="1"/>
            </p:cNvSpPr>
            <p:nvPr/>
          </p:nvSpPr>
          <p:spPr bwMode="auto">
            <a:xfrm flipV="1">
              <a:off x="4992" y="2688"/>
              <a:ext cx="0" cy="14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01" name="Line 87"/>
            <p:cNvSpPr>
              <a:spLocks noChangeShapeType="1"/>
            </p:cNvSpPr>
            <p:nvPr/>
          </p:nvSpPr>
          <p:spPr bwMode="auto">
            <a:xfrm flipV="1">
              <a:off x="4992" y="2592"/>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402" name="Line 88"/>
            <p:cNvSpPr>
              <a:spLocks noChangeShapeType="1"/>
            </p:cNvSpPr>
            <p:nvPr/>
          </p:nvSpPr>
          <p:spPr bwMode="auto">
            <a:xfrm>
              <a:off x="4992" y="259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7" name="Group 89"/>
          <p:cNvGrpSpPr>
            <a:grpSpLocks/>
          </p:cNvGrpSpPr>
          <p:nvPr/>
        </p:nvGrpSpPr>
        <p:grpSpPr bwMode="auto">
          <a:xfrm>
            <a:off x="1057747" y="6042434"/>
            <a:ext cx="4870450" cy="519113"/>
            <a:chOff x="672" y="3139"/>
            <a:chExt cx="3068" cy="327"/>
          </a:xfrm>
        </p:grpSpPr>
        <p:sp>
          <p:nvSpPr>
            <p:cNvPr id="13396" name="Text Box 90"/>
            <p:cNvSpPr txBox="1">
              <a:spLocks noChangeArrowheads="1"/>
            </p:cNvSpPr>
            <p:nvPr/>
          </p:nvSpPr>
          <p:spPr bwMode="auto">
            <a:xfrm>
              <a:off x="2600"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1</a:t>
              </a:r>
            </a:p>
          </p:txBody>
        </p:sp>
        <p:sp>
          <p:nvSpPr>
            <p:cNvPr id="13397" name="Rectangle 91"/>
            <p:cNvSpPr>
              <a:spLocks noChangeArrowheads="1"/>
            </p:cNvSpPr>
            <p:nvPr/>
          </p:nvSpPr>
          <p:spPr bwMode="auto">
            <a:xfrm>
              <a:off x="672" y="313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1</a:t>
              </a:r>
            </a:p>
          </p:txBody>
        </p:sp>
        <p:sp>
          <p:nvSpPr>
            <p:cNvPr id="13398" name="Rectangle 92"/>
            <p:cNvSpPr>
              <a:spLocks noChangeArrowheads="1"/>
            </p:cNvSpPr>
            <p:nvPr/>
          </p:nvSpPr>
          <p:spPr bwMode="auto">
            <a:xfrm>
              <a:off x="3512"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0</a:t>
              </a:r>
            </a:p>
          </p:txBody>
        </p:sp>
        <p:sp>
          <p:nvSpPr>
            <p:cNvPr id="13399" name="Rectangle 93"/>
            <p:cNvSpPr>
              <a:spLocks noChangeArrowheads="1"/>
            </p:cNvSpPr>
            <p:nvPr/>
          </p:nvSpPr>
          <p:spPr bwMode="auto">
            <a:xfrm>
              <a:off x="1640"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0</a:t>
              </a:r>
            </a:p>
          </p:txBody>
        </p:sp>
      </p:grpSp>
      <p:sp>
        <p:nvSpPr>
          <p:cNvPr id="179294" name="Text Box 94"/>
          <p:cNvSpPr txBox="1">
            <a:spLocks noChangeArrowheads="1"/>
          </p:cNvSpPr>
          <p:nvPr/>
        </p:nvSpPr>
        <p:spPr bwMode="auto">
          <a:xfrm>
            <a:off x="7179147" y="5509034"/>
            <a:ext cx="1612900"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FF3300"/>
                </a:solidFill>
              </a:rPr>
              <a:t>寄存指令</a:t>
            </a:r>
            <a:endParaRPr lang="zh-CN" altLang="en-US" sz="2800" b="1"/>
          </a:p>
        </p:txBody>
      </p:sp>
      <p:grpSp>
        <p:nvGrpSpPr>
          <p:cNvPr id="8" name="Group 95"/>
          <p:cNvGrpSpPr>
            <a:grpSpLocks/>
          </p:cNvGrpSpPr>
          <p:nvPr/>
        </p:nvGrpSpPr>
        <p:grpSpPr bwMode="auto">
          <a:xfrm>
            <a:off x="8220547" y="5128034"/>
            <a:ext cx="381000" cy="381000"/>
            <a:chOff x="5184" y="2928"/>
            <a:chExt cx="240" cy="240"/>
          </a:xfrm>
        </p:grpSpPr>
        <p:sp>
          <p:nvSpPr>
            <p:cNvPr id="13394" name="Line 96"/>
            <p:cNvSpPr>
              <a:spLocks noChangeShapeType="1"/>
            </p:cNvSpPr>
            <p:nvPr/>
          </p:nvSpPr>
          <p:spPr bwMode="auto">
            <a:xfrm>
              <a:off x="5184" y="2928"/>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95" name="Line 97"/>
            <p:cNvSpPr>
              <a:spLocks noChangeShapeType="1"/>
            </p:cNvSpPr>
            <p:nvPr/>
          </p:nvSpPr>
          <p:spPr bwMode="auto">
            <a:xfrm>
              <a:off x="5184" y="3168"/>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9" name="Group 129"/>
          <p:cNvGrpSpPr>
            <a:grpSpLocks/>
          </p:cNvGrpSpPr>
          <p:nvPr/>
        </p:nvGrpSpPr>
        <p:grpSpPr bwMode="auto">
          <a:xfrm>
            <a:off x="7222010" y="2461034"/>
            <a:ext cx="1612900" cy="976313"/>
            <a:chOff x="4555" y="1248"/>
            <a:chExt cx="1016" cy="615"/>
          </a:xfrm>
        </p:grpSpPr>
        <p:grpSp>
          <p:nvGrpSpPr>
            <p:cNvPr id="13387" name="Group 130"/>
            <p:cNvGrpSpPr>
              <a:grpSpLocks/>
            </p:cNvGrpSpPr>
            <p:nvPr/>
          </p:nvGrpSpPr>
          <p:grpSpPr bwMode="auto">
            <a:xfrm>
              <a:off x="4704" y="1248"/>
              <a:ext cx="480" cy="288"/>
              <a:chOff x="4704" y="1248"/>
              <a:chExt cx="480" cy="288"/>
            </a:xfrm>
          </p:grpSpPr>
          <p:sp>
            <p:nvSpPr>
              <p:cNvPr id="13389" name="Line 131"/>
              <p:cNvSpPr>
                <a:spLocks noChangeShapeType="1"/>
              </p:cNvSpPr>
              <p:nvPr/>
            </p:nvSpPr>
            <p:spPr bwMode="auto">
              <a:xfrm flipV="1">
                <a:off x="4944" y="1248"/>
                <a:ext cx="0" cy="144"/>
              </a:xfrm>
              <a:prstGeom prst="line">
                <a:avLst/>
              </a:prstGeom>
              <a:noFill/>
              <a:ln w="38100">
                <a:solidFill>
                  <a:srgbClr val="0099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3390" name="Group 132"/>
              <p:cNvGrpSpPr>
                <a:grpSpLocks/>
              </p:cNvGrpSpPr>
              <p:nvPr/>
            </p:nvGrpSpPr>
            <p:grpSpPr bwMode="auto">
              <a:xfrm>
                <a:off x="4704" y="1248"/>
                <a:ext cx="480" cy="288"/>
                <a:chOff x="4704" y="1248"/>
                <a:chExt cx="480" cy="288"/>
              </a:xfrm>
            </p:grpSpPr>
            <p:sp>
              <p:nvSpPr>
                <p:cNvPr id="13391" name="Line 133"/>
                <p:cNvSpPr>
                  <a:spLocks noChangeShapeType="1"/>
                </p:cNvSpPr>
                <p:nvPr/>
              </p:nvSpPr>
              <p:spPr bwMode="auto">
                <a:xfrm>
                  <a:off x="4704" y="1536"/>
                  <a:ext cx="240" cy="0"/>
                </a:xfrm>
                <a:prstGeom prst="line">
                  <a:avLst/>
                </a:prstGeom>
                <a:noFill/>
                <a:ln w="38100">
                  <a:solidFill>
                    <a:srgbClr val="0099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92" name="Line 134"/>
                <p:cNvSpPr>
                  <a:spLocks noChangeShapeType="1"/>
                </p:cNvSpPr>
                <p:nvPr/>
              </p:nvSpPr>
              <p:spPr bwMode="auto">
                <a:xfrm flipV="1">
                  <a:off x="4944" y="1344"/>
                  <a:ext cx="0" cy="19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93" name="Line 135"/>
                <p:cNvSpPr>
                  <a:spLocks noChangeShapeType="1"/>
                </p:cNvSpPr>
                <p:nvPr/>
              </p:nvSpPr>
              <p:spPr bwMode="auto">
                <a:xfrm>
                  <a:off x="4944" y="1248"/>
                  <a:ext cx="240" cy="0"/>
                </a:xfrm>
                <a:prstGeom prst="line">
                  <a:avLst/>
                </a:prstGeom>
                <a:noFill/>
                <a:ln w="38100">
                  <a:solidFill>
                    <a:srgbClr val="0099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179336" name="Text Box 136"/>
            <p:cNvSpPr txBox="1">
              <a:spLocks noChangeArrowheads="1"/>
            </p:cNvSpPr>
            <p:nvPr/>
          </p:nvSpPr>
          <p:spPr bwMode="auto">
            <a:xfrm>
              <a:off x="4555" y="1536"/>
              <a:ext cx="1016" cy="327"/>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339933"/>
                  </a:solidFill>
                </a:rPr>
                <a:t>取数指令</a:t>
              </a:r>
            </a:p>
          </p:txBody>
        </p:sp>
      </p:grpSp>
      <p:grpSp>
        <p:nvGrpSpPr>
          <p:cNvPr id="12" name="Group 137"/>
          <p:cNvGrpSpPr>
            <a:grpSpLocks/>
          </p:cNvGrpSpPr>
          <p:nvPr/>
        </p:nvGrpSpPr>
        <p:grpSpPr bwMode="auto">
          <a:xfrm>
            <a:off x="1133947" y="1424397"/>
            <a:ext cx="4870450" cy="519112"/>
            <a:chOff x="720" y="595"/>
            <a:chExt cx="3068" cy="327"/>
          </a:xfrm>
        </p:grpSpPr>
        <p:sp>
          <p:nvSpPr>
            <p:cNvPr id="13383" name="Text Box 138"/>
            <p:cNvSpPr txBox="1">
              <a:spLocks noChangeArrowheads="1"/>
            </p:cNvSpPr>
            <p:nvPr/>
          </p:nvSpPr>
          <p:spPr bwMode="auto">
            <a:xfrm>
              <a:off x="2648"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sp>
          <p:nvSpPr>
            <p:cNvPr id="13384" name="Rectangle 139"/>
            <p:cNvSpPr>
              <a:spLocks noChangeArrowheads="1"/>
            </p:cNvSpPr>
            <p:nvPr/>
          </p:nvSpPr>
          <p:spPr bwMode="auto">
            <a:xfrm>
              <a:off x="720" y="59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sp>
          <p:nvSpPr>
            <p:cNvPr id="13385" name="Rectangle 140"/>
            <p:cNvSpPr>
              <a:spLocks noChangeArrowheads="1"/>
            </p:cNvSpPr>
            <p:nvPr/>
          </p:nvSpPr>
          <p:spPr bwMode="auto">
            <a:xfrm>
              <a:off x="3560"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sp>
          <p:nvSpPr>
            <p:cNvPr id="13386" name="Rectangle 141"/>
            <p:cNvSpPr>
              <a:spLocks noChangeArrowheads="1"/>
            </p:cNvSpPr>
            <p:nvPr/>
          </p:nvSpPr>
          <p:spPr bwMode="auto">
            <a:xfrm>
              <a:off x="1688"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grpSp>
      <p:sp>
        <p:nvSpPr>
          <p:cNvPr id="179342" name="Rectangle 142"/>
          <p:cNvSpPr>
            <a:spLocks noChangeArrowheads="1"/>
          </p:cNvSpPr>
          <p:nvPr/>
        </p:nvSpPr>
        <p:spPr bwMode="auto">
          <a:xfrm>
            <a:off x="2586510" y="684622"/>
            <a:ext cx="2327275" cy="519112"/>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FF3300"/>
                </a:solidFill>
              </a:rPr>
              <a:t>并行输出方式</a:t>
            </a:r>
          </a:p>
        </p:txBody>
      </p:sp>
      <p:grpSp>
        <p:nvGrpSpPr>
          <p:cNvPr id="13333" name="Group 143"/>
          <p:cNvGrpSpPr>
            <a:grpSpLocks/>
          </p:cNvGrpSpPr>
          <p:nvPr/>
        </p:nvGrpSpPr>
        <p:grpSpPr bwMode="auto">
          <a:xfrm>
            <a:off x="6696547" y="708434"/>
            <a:ext cx="1905000" cy="1524000"/>
            <a:chOff x="4032" y="144"/>
            <a:chExt cx="1200" cy="960"/>
          </a:xfrm>
        </p:grpSpPr>
        <p:sp>
          <p:nvSpPr>
            <p:cNvPr id="13381" name="AutoShape 144"/>
            <p:cNvSpPr>
              <a:spLocks noChangeArrowheads="1"/>
            </p:cNvSpPr>
            <p:nvPr/>
          </p:nvSpPr>
          <p:spPr bwMode="auto">
            <a:xfrm>
              <a:off x="4032" y="144"/>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82" name="AutoShape 145"/>
            <p:cNvSpPr>
              <a:spLocks noChangeArrowheads="1"/>
            </p:cNvSpPr>
            <p:nvPr/>
          </p:nvSpPr>
          <p:spPr bwMode="auto">
            <a:xfrm>
              <a:off x="4752" y="62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334" name="Line 153"/>
          <p:cNvSpPr>
            <a:spLocks noChangeShapeType="1"/>
          </p:cNvSpPr>
          <p:nvPr/>
        </p:nvSpPr>
        <p:spPr bwMode="auto">
          <a:xfrm>
            <a:off x="6277447"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35" name="Rectangle 154"/>
          <p:cNvSpPr>
            <a:spLocks noChangeArrowheads="1"/>
          </p:cNvSpPr>
          <p:nvPr/>
        </p:nvSpPr>
        <p:spPr bwMode="auto">
          <a:xfrm>
            <a:off x="1230785" y="4777197"/>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&amp;</a:t>
            </a:r>
          </a:p>
        </p:txBody>
      </p:sp>
      <p:sp>
        <p:nvSpPr>
          <p:cNvPr id="13336" name="Rectangle 155"/>
          <p:cNvSpPr>
            <a:spLocks noChangeArrowheads="1"/>
          </p:cNvSpPr>
          <p:nvPr/>
        </p:nvSpPr>
        <p:spPr bwMode="auto">
          <a:xfrm>
            <a:off x="2753197" y="4777197"/>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&amp;</a:t>
            </a:r>
          </a:p>
        </p:txBody>
      </p:sp>
      <p:sp>
        <p:nvSpPr>
          <p:cNvPr id="13337" name="Rectangle 156"/>
          <p:cNvSpPr>
            <a:spLocks noChangeArrowheads="1"/>
          </p:cNvSpPr>
          <p:nvPr/>
        </p:nvSpPr>
        <p:spPr bwMode="auto">
          <a:xfrm>
            <a:off x="4277197" y="4777197"/>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&amp;</a:t>
            </a:r>
          </a:p>
        </p:txBody>
      </p:sp>
      <p:sp>
        <p:nvSpPr>
          <p:cNvPr id="13338" name="Rectangle 157"/>
          <p:cNvSpPr>
            <a:spLocks noChangeArrowheads="1"/>
          </p:cNvSpPr>
          <p:nvPr/>
        </p:nvSpPr>
        <p:spPr bwMode="auto">
          <a:xfrm>
            <a:off x="5726585" y="4777197"/>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&amp;</a:t>
            </a:r>
          </a:p>
        </p:txBody>
      </p:sp>
      <p:grpSp>
        <p:nvGrpSpPr>
          <p:cNvPr id="14" name="Group 162"/>
          <p:cNvGrpSpPr>
            <a:grpSpLocks/>
          </p:cNvGrpSpPr>
          <p:nvPr/>
        </p:nvGrpSpPr>
        <p:grpSpPr bwMode="auto">
          <a:xfrm>
            <a:off x="1051397" y="2749959"/>
            <a:ext cx="4870450" cy="519113"/>
            <a:chOff x="624" y="1459"/>
            <a:chExt cx="3068" cy="327"/>
          </a:xfrm>
        </p:grpSpPr>
        <p:sp>
          <p:nvSpPr>
            <p:cNvPr id="13377" name="Text Box 163"/>
            <p:cNvSpPr txBox="1">
              <a:spLocks noChangeArrowheads="1"/>
            </p:cNvSpPr>
            <p:nvPr/>
          </p:nvSpPr>
          <p:spPr bwMode="auto">
            <a:xfrm>
              <a:off x="2552"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sp>
          <p:nvSpPr>
            <p:cNvPr id="13378" name="Rectangle 164"/>
            <p:cNvSpPr>
              <a:spLocks noChangeArrowheads="1"/>
            </p:cNvSpPr>
            <p:nvPr/>
          </p:nvSpPr>
          <p:spPr bwMode="auto">
            <a:xfrm>
              <a:off x="624" y="145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sp>
          <p:nvSpPr>
            <p:cNvPr id="13379" name="Rectangle 165"/>
            <p:cNvSpPr>
              <a:spLocks noChangeArrowheads="1"/>
            </p:cNvSpPr>
            <p:nvPr/>
          </p:nvSpPr>
          <p:spPr bwMode="auto">
            <a:xfrm>
              <a:off x="3464"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sp>
          <p:nvSpPr>
            <p:cNvPr id="13380" name="Rectangle 166"/>
            <p:cNvSpPr>
              <a:spLocks noChangeArrowheads="1"/>
            </p:cNvSpPr>
            <p:nvPr/>
          </p:nvSpPr>
          <p:spPr bwMode="auto">
            <a:xfrm>
              <a:off x="1592"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0</a:t>
              </a:r>
            </a:p>
          </p:txBody>
        </p:sp>
      </p:grpSp>
      <p:grpSp>
        <p:nvGrpSpPr>
          <p:cNvPr id="15" name="Group 167"/>
          <p:cNvGrpSpPr>
            <a:grpSpLocks/>
          </p:cNvGrpSpPr>
          <p:nvPr/>
        </p:nvGrpSpPr>
        <p:grpSpPr bwMode="auto">
          <a:xfrm>
            <a:off x="1057747" y="4366034"/>
            <a:ext cx="4870450" cy="519113"/>
            <a:chOff x="672" y="2275"/>
            <a:chExt cx="3068" cy="327"/>
          </a:xfrm>
        </p:grpSpPr>
        <p:sp>
          <p:nvSpPr>
            <p:cNvPr id="13373" name="Text Box 168"/>
            <p:cNvSpPr txBox="1">
              <a:spLocks noChangeArrowheads="1"/>
            </p:cNvSpPr>
            <p:nvPr/>
          </p:nvSpPr>
          <p:spPr bwMode="auto">
            <a:xfrm>
              <a:off x="2600"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sp>
          <p:nvSpPr>
            <p:cNvPr id="13374" name="Rectangle 169"/>
            <p:cNvSpPr>
              <a:spLocks noChangeArrowheads="1"/>
            </p:cNvSpPr>
            <p:nvPr/>
          </p:nvSpPr>
          <p:spPr bwMode="auto">
            <a:xfrm>
              <a:off x="672" y="227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sp>
          <p:nvSpPr>
            <p:cNvPr id="13375" name="Rectangle 170"/>
            <p:cNvSpPr>
              <a:spLocks noChangeArrowheads="1"/>
            </p:cNvSpPr>
            <p:nvPr/>
          </p:nvSpPr>
          <p:spPr bwMode="auto">
            <a:xfrm>
              <a:off x="3512"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sp>
          <p:nvSpPr>
            <p:cNvPr id="13376" name="Rectangle 171"/>
            <p:cNvSpPr>
              <a:spLocks noChangeArrowheads="1"/>
            </p:cNvSpPr>
            <p:nvPr/>
          </p:nvSpPr>
          <p:spPr bwMode="auto">
            <a:xfrm>
              <a:off x="1640"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6" name="Group 173"/>
          <p:cNvGrpSpPr>
            <a:grpSpLocks/>
          </p:cNvGrpSpPr>
          <p:nvPr/>
        </p:nvGrpSpPr>
        <p:grpSpPr bwMode="auto">
          <a:xfrm>
            <a:off x="1057747" y="2689634"/>
            <a:ext cx="4883150" cy="519113"/>
            <a:chOff x="672" y="1392"/>
            <a:chExt cx="3076" cy="327"/>
          </a:xfrm>
        </p:grpSpPr>
        <p:grpSp>
          <p:nvGrpSpPr>
            <p:cNvPr id="13365" name="Group 174"/>
            <p:cNvGrpSpPr>
              <a:grpSpLocks/>
            </p:cNvGrpSpPr>
            <p:nvPr/>
          </p:nvGrpSpPr>
          <p:grpSpPr bwMode="auto">
            <a:xfrm>
              <a:off x="672" y="1392"/>
              <a:ext cx="244" cy="327"/>
              <a:chOff x="672" y="1392"/>
              <a:chExt cx="244" cy="327"/>
            </a:xfrm>
          </p:grpSpPr>
          <p:graphicFrame>
            <p:nvGraphicFramePr>
              <p:cNvPr id="13321" name="Object 175"/>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298" name="BMP 图象" r:id="rId4" imgW="295238" imgH="266737" progId="Paint.Picture">
                      <p:embed/>
                    </p:oleObj>
                  </mc:Choice>
                  <mc:Fallback>
                    <p:oleObj name="BMP 图象" r:id="rId4"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72" name="Rectangle 176"/>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3366" name="Group 177"/>
            <p:cNvGrpSpPr>
              <a:grpSpLocks/>
            </p:cNvGrpSpPr>
            <p:nvPr/>
          </p:nvGrpSpPr>
          <p:grpSpPr bwMode="auto">
            <a:xfrm>
              <a:off x="1632" y="1392"/>
              <a:ext cx="244" cy="327"/>
              <a:chOff x="672" y="1392"/>
              <a:chExt cx="244" cy="327"/>
            </a:xfrm>
          </p:grpSpPr>
          <p:graphicFrame>
            <p:nvGraphicFramePr>
              <p:cNvPr id="13320" name="Object 178"/>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299" name="BMP 图象" r:id="rId6" imgW="295238" imgH="266737" progId="Paint.Picture">
                      <p:embed/>
                    </p:oleObj>
                  </mc:Choice>
                  <mc:Fallback>
                    <p:oleObj name="BMP 图象" r:id="rId6"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71" name="Rectangle 179"/>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grpSp>
        <p:grpSp>
          <p:nvGrpSpPr>
            <p:cNvPr id="13367" name="Group 180"/>
            <p:cNvGrpSpPr>
              <a:grpSpLocks/>
            </p:cNvGrpSpPr>
            <p:nvPr/>
          </p:nvGrpSpPr>
          <p:grpSpPr bwMode="auto">
            <a:xfrm>
              <a:off x="2592" y="1392"/>
              <a:ext cx="244" cy="327"/>
              <a:chOff x="672" y="1392"/>
              <a:chExt cx="244" cy="327"/>
            </a:xfrm>
          </p:grpSpPr>
          <p:graphicFrame>
            <p:nvGraphicFramePr>
              <p:cNvPr id="13319" name="Object 181"/>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0" name="BMP 图象" r:id="rId7" imgW="295238" imgH="266737" progId="Paint.Picture">
                      <p:embed/>
                    </p:oleObj>
                  </mc:Choice>
                  <mc:Fallback>
                    <p:oleObj name="BMP 图象" r:id="rId7"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70" name="Rectangle 182"/>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3368" name="Group 183"/>
            <p:cNvGrpSpPr>
              <a:grpSpLocks/>
            </p:cNvGrpSpPr>
            <p:nvPr/>
          </p:nvGrpSpPr>
          <p:grpSpPr bwMode="auto">
            <a:xfrm>
              <a:off x="3504" y="1392"/>
              <a:ext cx="244" cy="327"/>
              <a:chOff x="672" y="1392"/>
              <a:chExt cx="244" cy="327"/>
            </a:xfrm>
          </p:grpSpPr>
          <p:graphicFrame>
            <p:nvGraphicFramePr>
              <p:cNvPr id="13318" name="Object 184"/>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1" name="BMP 图象" r:id="rId8" imgW="295238" imgH="266737" progId="Paint.Picture">
                      <p:embed/>
                    </p:oleObj>
                  </mc:Choice>
                  <mc:Fallback>
                    <p:oleObj name="BMP 图象" r:id="rId8"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9" name="Rectangle 185"/>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0</a:t>
                </a:r>
                <a:endParaRPr lang="en-US" altLang="zh-CN" sz="2800"/>
              </a:p>
            </p:txBody>
          </p:sp>
        </p:grpSp>
      </p:grpSp>
      <p:grpSp>
        <p:nvGrpSpPr>
          <p:cNvPr id="21" name="Group 186"/>
          <p:cNvGrpSpPr>
            <a:grpSpLocks/>
          </p:cNvGrpSpPr>
          <p:nvPr/>
        </p:nvGrpSpPr>
        <p:grpSpPr bwMode="auto">
          <a:xfrm>
            <a:off x="1057747" y="4289834"/>
            <a:ext cx="4883150" cy="519113"/>
            <a:chOff x="672" y="1392"/>
            <a:chExt cx="3076" cy="327"/>
          </a:xfrm>
        </p:grpSpPr>
        <p:grpSp>
          <p:nvGrpSpPr>
            <p:cNvPr id="13357" name="Group 187"/>
            <p:cNvGrpSpPr>
              <a:grpSpLocks/>
            </p:cNvGrpSpPr>
            <p:nvPr/>
          </p:nvGrpSpPr>
          <p:grpSpPr bwMode="auto">
            <a:xfrm>
              <a:off x="672" y="1392"/>
              <a:ext cx="244" cy="327"/>
              <a:chOff x="672" y="1392"/>
              <a:chExt cx="244" cy="327"/>
            </a:xfrm>
          </p:grpSpPr>
          <p:graphicFrame>
            <p:nvGraphicFramePr>
              <p:cNvPr id="13317" name="Object 188"/>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2" name="BMP 图象" r:id="rId9" imgW="295238" imgH="266737" progId="Paint.Picture">
                      <p:embed/>
                    </p:oleObj>
                  </mc:Choice>
                  <mc:Fallback>
                    <p:oleObj name="BMP 图象" r:id="rId9"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4" name="Rectangle 189"/>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3358" name="Group 190"/>
            <p:cNvGrpSpPr>
              <a:grpSpLocks/>
            </p:cNvGrpSpPr>
            <p:nvPr/>
          </p:nvGrpSpPr>
          <p:grpSpPr bwMode="auto">
            <a:xfrm>
              <a:off x="1632" y="1392"/>
              <a:ext cx="244" cy="327"/>
              <a:chOff x="672" y="1392"/>
              <a:chExt cx="244" cy="327"/>
            </a:xfrm>
          </p:grpSpPr>
          <p:graphicFrame>
            <p:nvGraphicFramePr>
              <p:cNvPr id="13316" name="Object 191"/>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3" name="BMP 图象" r:id="rId10" imgW="295238" imgH="266737" progId="Paint.Picture">
                      <p:embed/>
                    </p:oleObj>
                  </mc:Choice>
                  <mc:Fallback>
                    <p:oleObj name="BMP 图象" r:id="rId10"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3" name="Rectangle 192"/>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3359" name="Group 193"/>
            <p:cNvGrpSpPr>
              <a:grpSpLocks/>
            </p:cNvGrpSpPr>
            <p:nvPr/>
          </p:nvGrpSpPr>
          <p:grpSpPr bwMode="auto">
            <a:xfrm>
              <a:off x="2592" y="1392"/>
              <a:ext cx="244" cy="327"/>
              <a:chOff x="672" y="1392"/>
              <a:chExt cx="244" cy="327"/>
            </a:xfrm>
          </p:grpSpPr>
          <p:graphicFrame>
            <p:nvGraphicFramePr>
              <p:cNvPr id="13315" name="Object 194"/>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4" name="BMP 图象" r:id="rId11" imgW="295238" imgH="266737" progId="Paint.Picture">
                      <p:embed/>
                    </p:oleObj>
                  </mc:Choice>
                  <mc:Fallback>
                    <p:oleObj name="BMP 图象" r:id="rId11"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2" name="Rectangle 195"/>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nvGrpSpPr>
            <p:cNvPr id="13360" name="Group 196"/>
            <p:cNvGrpSpPr>
              <a:grpSpLocks/>
            </p:cNvGrpSpPr>
            <p:nvPr/>
          </p:nvGrpSpPr>
          <p:grpSpPr bwMode="auto">
            <a:xfrm>
              <a:off x="3504" y="1392"/>
              <a:ext cx="244" cy="327"/>
              <a:chOff x="672" y="1392"/>
              <a:chExt cx="244" cy="327"/>
            </a:xfrm>
          </p:grpSpPr>
          <p:graphicFrame>
            <p:nvGraphicFramePr>
              <p:cNvPr id="13314" name="Object 197"/>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2305" name="BMP 图象" r:id="rId12" imgW="295238" imgH="266737" progId="Paint.Picture">
                      <p:embed/>
                    </p:oleObj>
                  </mc:Choice>
                  <mc:Fallback>
                    <p:oleObj name="BMP 图象" r:id="rId12" imgW="295238" imgH="2667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1" name="Rectangle 198"/>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endParaRPr lang="en-US" altLang="zh-CN" sz="2800"/>
              </a:p>
            </p:txBody>
          </p:sp>
        </p:grpSp>
      </p:grpSp>
      <p:pic>
        <p:nvPicPr>
          <p:cNvPr id="13343" name="Picture 199" descr="图片2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06972" y="1146584"/>
            <a:ext cx="62039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4" name="Picture 200" descr="图片2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6935" y="2324509"/>
            <a:ext cx="658495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5" name="Line 146"/>
          <p:cNvSpPr>
            <a:spLocks noChangeShapeType="1"/>
          </p:cNvSpPr>
          <p:nvPr/>
        </p:nvSpPr>
        <p:spPr bwMode="auto">
          <a:xfrm>
            <a:off x="1321272"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46" name="Line 147"/>
          <p:cNvSpPr>
            <a:spLocks noChangeShapeType="1"/>
          </p:cNvSpPr>
          <p:nvPr/>
        </p:nvSpPr>
        <p:spPr bwMode="auto">
          <a:xfrm>
            <a:off x="1781647"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47" name="Line 148"/>
          <p:cNvSpPr>
            <a:spLocks noChangeShapeType="1"/>
          </p:cNvSpPr>
          <p:nvPr/>
        </p:nvSpPr>
        <p:spPr bwMode="auto">
          <a:xfrm>
            <a:off x="2851622"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48" name="Line 149"/>
          <p:cNvSpPr>
            <a:spLocks noChangeShapeType="1"/>
          </p:cNvSpPr>
          <p:nvPr/>
        </p:nvSpPr>
        <p:spPr bwMode="auto">
          <a:xfrm>
            <a:off x="3308822"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49" name="Line 150"/>
          <p:cNvSpPr>
            <a:spLocks noChangeShapeType="1"/>
          </p:cNvSpPr>
          <p:nvPr/>
        </p:nvSpPr>
        <p:spPr bwMode="auto">
          <a:xfrm>
            <a:off x="4362922"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50" name="Line 151"/>
          <p:cNvSpPr>
            <a:spLocks noChangeShapeType="1"/>
          </p:cNvSpPr>
          <p:nvPr/>
        </p:nvSpPr>
        <p:spPr bwMode="auto">
          <a:xfrm>
            <a:off x="4859810"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51" name="Line 152"/>
          <p:cNvSpPr>
            <a:spLocks noChangeShapeType="1"/>
          </p:cNvSpPr>
          <p:nvPr/>
        </p:nvSpPr>
        <p:spPr bwMode="auto">
          <a:xfrm>
            <a:off x="5820247" y="3778659"/>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352" name="Rectangle 158"/>
          <p:cNvSpPr>
            <a:spLocks noChangeArrowheads="1"/>
          </p:cNvSpPr>
          <p:nvPr/>
        </p:nvSpPr>
        <p:spPr bwMode="auto">
          <a:xfrm>
            <a:off x="1254597" y="3223034"/>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t>Q</a:t>
            </a:r>
            <a:endParaRPr lang="en-US" altLang="zh-CN"/>
          </a:p>
        </p:txBody>
      </p:sp>
      <p:sp>
        <p:nvSpPr>
          <p:cNvPr id="13353" name="Rectangle 159"/>
          <p:cNvSpPr>
            <a:spLocks noChangeArrowheads="1"/>
          </p:cNvSpPr>
          <p:nvPr/>
        </p:nvSpPr>
        <p:spPr bwMode="auto">
          <a:xfrm>
            <a:off x="5713885" y="3223034"/>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t>Q</a:t>
            </a:r>
            <a:endParaRPr lang="en-US" altLang="zh-CN"/>
          </a:p>
        </p:txBody>
      </p:sp>
      <p:sp>
        <p:nvSpPr>
          <p:cNvPr id="13354" name="Rectangle 160"/>
          <p:cNvSpPr>
            <a:spLocks noChangeArrowheads="1"/>
          </p:cNvSpPr>
          <p:nvPr/>
        </p:nvSpPr>
        <p:spPr bwMode="auto">
          <a:xfrm>
            <a:off x="2742085" y="3223034"/>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t>Q</a:t>
            </a:r>
            <a:endParaRPr lang="en-US" altLang="zh-CN"/>
          </a:p>
        </p:txBody>
      </p:sp>
      <p:sp>
        <p:nvSpPr>
          <p:cNvPr id="13355" name="Rectangle 161"/>
          <p:cNvSpPr>
            <a:spLocks noChangeArrowheads="1"/>
          </p:cNvSpPr>
          <p:nvPr/>
        </p:nvSpPr>
        <p:spPr bwMode="auto">
          <a:xfrm>
            <a:off x="4302597" y="3223034"/>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t>Q</a:t>
            </a:r>
            <a:endParaRPr lang="en-US" altLang="zh-CN"/>
          </a:p>
        </p:txBody>
      </p:sp>
      <p:sp>
        <p:nvSpPr>
          <p:cNvPr id="179372" name="Text Box 172" descr="小棋盘"/>
          <p:cNvSpPr txBox="1">
            <a:spLocks noChangeArrowheads="1"/>
          </p:cNvSpPr>
          <p:nvPr/>
        </p:nvSpPr>
        <p:spPr bwMode="auto">
          <a:xfrm>
            <a:off x="2581747" y="3375434"/>
            <a:ext cx="2895600" cy="523220"/>
          </a:xfrm>
          <a:prstGeom prst="rect">
            <a:avLst/>
          </a:prstGeom>
          <a:pattFill prst="smCheck">
            <a:fgClr>
              <a:srgbClr val="FFFF00"/>
            </a:fgClr>
            <a:bgClr>
              <a:srgbClr val="FFFFFF"/>
            </a:bgClr>
          </a:pattFill>
          <a:ln w="28575">
            <a:solidFill>
              <a:srgbClr val="006600"/>
            </a:solidFill>
            <a:miter lim="800000"/>
            <a:headEnd/>
            <a:tailEnd/>
          </a:ln>
          <a:effectLst/>
        </p:spPr>
        <p:txBody>
          <a:bodyPr>
            <a:spAutoFit/>
          </a:bodyPr>
          <a:lstStyle/>
          <a:p>
            <a:pPr algn="ctr">
              <a:spcBef>
                <a:spcPct val="50000"/>
              </a:spcBef>
              <a:defRPr/>
            </a:pPr>
            <a:r>
              <a:rPr lang="zh-CN" altLang="en-US" sz="2800" b="1">
                <a:solidFill>
                  <a:srgbClr val="CC0000"/>
                </a:solidFill>
              </a:rPr>
              <a:t>状态保持不变</a:t>
            </a:r>
          </a:p>
        </p:txBody>
      </p:sp>
    </p:spTree>
    <p:extLst>
      <p:ext uri="{BB962C8B-B14F-4D97-AF65-F5344CB8AC3E}">
        <p14:creationId xmlns:p14="http://schemas.microsoft.com/office/powerpoint/2010/main" val="160981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9294"/>
                                        </p:tgtEl>
                                        <p:attrNameLst>
                                          <p:attrName>style.visibility</p:attrName>
                                        </p:attrNameLst>
                                      </p:cBhvr>
                                      <p:to>
                                        <p:strVal val="visible"/>
                                      </p:to>
                                    </p:set>
                                    <p:animEffect transition="in" filter="wipe(left)">
                                      <p:cBhvr>
                                        <p:cTn id="11" dur="500"/>
                                        <p:tgtEl>
                                          <p:spTgt spid="17929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9281"/>
                                        </p:tgtEl>
                                        <p:attrNameLst>
                                          <p:attrName>style.visibility</p:attrName>
                                        </p:attrNameLst>
                                      </p:cBhvr>
                                      <p:to>
                                        <p:strVal val="visible"/>
                                      </p:to>
                                    </p:set>
                                    <p:animEffect transition="in" filter="wipe(left)">
                                      <p:cBhvr>
                                        <p:cTn id="20" dur="500"/>
                                        <p:tgtEl>
                                          <p:spTgt spid="179281"/>
                                        </p:tgtEl>
                                      </p:cBhvr>
                                    </p:animEffect>
                                  </p:childTnLst>
                                </p:cTn>
                              </p:par>
                            </p:childTnLst>
                          </p:cTn>
                        </p:par>
                        <p:par>
                          <p:cTn id="21" fill="hold" nodeType="afterGroup">
                            <p:stCondLst>
                              <p:cond delay="1000"/>
                            </p:stCondLst>
                            <p:childTnLst>
                              <p:par>
                                <p:cTn id="22" presetID="22" presetClass="entr" presetSubtype="8" fill="hold" nodeType="after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nodeType="afterGroup">
                            <p:stCondLst>
                              <p:cond delay="2500"/>
                            </p:stCondLst>
                            <p:childTnLst>
                              <p:par>
                                <p:cTn id="26" presetID="22" presetClass="entr" presetSubtype="4"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9372"/>
                                        </p:tgtEl>
                                        <p:attrNameLst>
                                          <p:attrName>style.visibility</p:attrName>
                                        </p:attrNameLst>
                                      </p:cBhvr>
                                      <p:to>
                                        <p:strVal val="visible"/>
                                      </p:to>
                                    </p:set>
                                    <p:animEffect transition="in" filter="wipe(left)">
                                      <p:cBhvr>
                                        <p:cTn id="63" dur="500"/>
                                        <p:tgtEl>
                                          <p:spTgt spid="17937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79342"/>
                                        </p:tgtEl>
                                        <p:attrNameLst>
                                          <p:attrName>style.visibility</p:attrName>
                                        </p:attrNameLst>
                                      </p:cBhvr>
                                      <p:to>
                                        <p:strVal val="visible"/>
                                      </p:to>
                                    </p:set>
                                    <p:animEffect transition="in" filter="wipe(left)">
                                      <p:cBhvr>
                                        <p:cTn id="78" dur="500"/>
                                        <p:tgtEl>
                                          <p:spTgt spid="179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81" grpId="0" autoUpdateAnimBg="0"/>
      <p:bldP spid="179294" grpId="0" autoUpdateAnimBg="0"/>
      <p:bldP spid="179342" grpId="0" autoUpdateAnimBg="0"/>
      <p:bldP spid="179372"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ctrTitle"/>
          </p:nvPr>
        </p:nvSpPr>
        <p:spPr bwMode="auto">
          <a:xfrm>
            <a:off x="2235200" y="566738"/>
            <a:ext cx="4495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4000" b="1" smtClean="0">
                <a:solidFill>
                  <a:srgbClr val="CC0000"/>
                </a:solidFill>
                <a:latin typeface="Times New Roman" panose="02020603050405020304" pitchFamily="18" charset="0"/>
                <a:ea typeface="华文新魏" pitchFamily="2" charset="-122"/>
                <a:cs typeface="Times New Roman" panose="02020603050405020304" pitchFamily="18" charset="0"/>
              </a:rPr>
              <a:t>21.1 </a:t>
            </a:r>
            <a:r>
              <a:rPr lang="zh-CN" altLang="en-US" sz="4000" b="1" smtClean="0">
                <a:solidFill>
                  <a:srgbClr val="CC0000"/>
                </a:solidFill>
                <a:latin typeface="Times New Roman" panose="02020603050405020304" pitchFamily="18" charset="0"/>
                <a:ea typeface="华文新魏" pitchFamily="2" charset="-122"/>
                <a:cs typeface="Times New Roman" panose="02020603050405020304" pitchFamily="18" charset="0"/>
              </a:rPr>
              <a:t>双稳态触发器</a:t>
            </a:r>
          </a:p>
        </p:txBody>
      </p:sp>
      <p:sp>
        <p:nvSpPr>
          <p:cNvPr id="89091" name="Rectangle 3"/>
          <p:cNvSpPr>
            <a:spLocks noChangeArrowheads="1"/>
          </p:cNvSpPr>
          <p:nvPr/>
        </p:nvSpPr>
        <p:spPr bwMode="auto">
          <a:xfrm>
            <a:off x="468313" y="3005138"/>
            <a:ext cx="8382000" cy="2655887"/>
          </a:xfrm>
          <a:prstGeom prst="rect">
            <a:avLst/>
          </a:prstGeom>
          <a:noFill/>
          <a:ln w="28575">
            <a:noFill/>
            <a:miter lim="800000"/>
            <a:headEnd/>
            <a:tailEnd/>
          </a:ln>
          <a:effectLst/>
        </p:spPr>
        <p:txBody>
          <a:bodyPr>
            <a:spAutoFit/>
          </a:bodyPr>
          <a:lstStyle/>
          <a:p>
            <a:pPr>
              <a:lnSpc>
                <a:spcPct val="120000"/>
              </a:lnSpc>
              <a:defRPr/>
            </a:pPr>
            <a:r>
              <a:rPr lang="zh-CN" altLang="en-US" sz="2800" b="1">
                <a:solidFill>
                  <a:srgbClr val="FF3300"/>
                </a:solidFill>
                <a:latin typeface="Times New Roman" panose="02020603050405020304" pitchFamily="18" charset="0"/>
                <a:cs typeface="Times New Roman" panose="02020603050405020304" pitchFamily="18" charset="0"/>
              </a:rPr>
              <a:t>特点：</a:t>
            </a:r>
          </a:p>
          <a:p>
            <a:pPr>
              <a:lnSpc>
                <a:spcPct val="120000"/>
              </a:lnSpc>
              <a:defRPr/>
            </a:pP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有</a:t>
            </a:r>
            <a:r>
              <a:rPr lang="zh-CN" altLang="en-US" sz="2800" b="1">
                <a:solidFill>
                  <a:srgbClr val="0000CC"/>
                </a:solidFill>
                <a:latin typeface="Times New Roman" panose="02020603050405020304" pitchFamily="18" charset="0"/>
                <a:cs typeface="Times New Roman" panose="02020603050405020304" pitchFamily="18" charset="0"/>
              </a:rPr>
              <a:t>两个稳定状态</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态</a:t>
            </a:r>
            <a:r>
              <a:rPr lang="zh-CN" altLang="en-US" sz="2800" b="1">
                <a:latin typeface="Times New Roman" panose="02020603050405020304" pitchFamily="18" charset="0"/>
                <a:cs typeface="Times New Roman" panose="02020603050405020304" pitchFamily="18" charset="0"/>
              </a:rPr>
              <a:t>和</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态</a:t>
            </a:r>
            <a:r>
              <a:rPr lang="zh-CN" altLang="en-US" sz="2800" b="1">
                <a:latin typeface="Times New Roman" panose="02020603050405020304" pitchFamily="18" charset="0"/>
                <a:cs typeface="Times New Roman" panose="02020603050405020304" pitchFamily="18" charset="0"/>
              </a:rPr>
              <a:t>；</a:t>
            </a:r>
          </a:p>
          <a:p>
            <a:pPr>
              <a:lnSpc>
                <a:spcPct val="120000"/>
              </a:lnSpc>
              <a:defRPr/>
            </a:pP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能根据输入信号将触发器置成</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0000CC"/>
                </a:solidFill>
                <a:latin typeface="Times New Roman" panose="02020603050405020304" pitchFamily="18" charset="0"/>
                <a:cs typeface="Times New Roman" panose="02020603050405020304" pitchFamily="18" charset="0"/>
              </a:rPr>
              <a:t>或</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态；</a:t>
            </a:r>
          </a:p>
          <a:p>
            <a:pPr>
              <a:lnSpc>
                <a:spcPct val="120000"/>
              </a:lnSpc>
              <a:defRPr/>
            </a:pP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3. </a:t>
            </a:r>
            <a:r>
              <a:rPr lang="zh-CN" altLang="en-US" sz="2800" b="1">
                <a:latin typeface="Times New Roman" panose="02020603050405020304" pitchFamily="18" charset="0"/>
                <a:cs typeface="Times New Roman" panose="02020603050405020304" pitchFamily="18" charset="0"/>
              </a:rPr>
              <a:t>输入信号消失后，被置成的</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或</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态能保存</a:t>
            </a:r>
          </a:p>
          <a:p>
            <a:pPr>
              <a:lnSpc>
                <a:spcPct val="120000"/>
              </a:lnSpc>
              <a:defRPr/>
            </a:pPr>
            <a:r>
              <a:rPr lang="zh-CN" altLang="en-US" sz="2800" b="1">
                <a:latin typeface="Times New Roman" panose="02020603050405020304" pitchFamily="18" charset="0"/>
                <a:cs typeface="Times New Roman" panose="02020603050405020304" pitchFamily="18" charset="0"/>
              </a:rPr>
              <a:t>下来，即具有记忆功能。</a:t>
            </a:r>
          </a:p>
        </p:txBody>
      </p:sp>
      <p:sp>
        <p:nvSpPr>
          <p:cNvPr id="89092" name="Rectangle 4"/>
          <p:cNvSpPr>
            <a:spLocks noChangeArrowheads="1"/>
          </p:cNvSpPr>
          <p:nvPr/>
        </p:nvSpPr>
        <p:spPr bwMode="auto">
          <a:xfrm>
            <a:off x="482600" y="1328738"/>
            <a:ext cx="8077200" cy="1630362"/>
          </a:xfrm>
          <a:prstGeom prst="rect">
            <a:avLst/>
          </a:prstGeom>
          <a:noFill/>
          <a:ln w="28575">
            <a:noFill/>
            <a:miter lim="800000"/>
            <a:headEnd/>
            <a:tailEnd/>
          </a:ln>
          <a:effectLst/>
        </p:spPr>
        <p:txBody>
          <a:bodyPr>
            <a:spAutoFit/>
          </a:bodyPr>
          <a:lstStyle/>
          <a:p>
            <a:pPr>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双稳态触发器：</a:t>
            </a:r>
          </a:p>
          <a:p>
            <a:pPr>
              <a:lnSpc>
                <a:spcPct val="120000"/>
              </a:lnSpc>
              <a:defRPr/>
            </a:pPr>
            <a:r>
              <a:rPr lang="zh-CN" altLang="en-US" sz="2800" b="1">
                <a:solidFill>
                  <a:srgbClr val="FF3300"/>
                </a:solidFill>
                <a:latin typeface="Times New Roman" panose="02020603050405020304" pitchFamily="18" charset="0"/>
                <a:cs typeface="Times New Roman" panose="02020603050405020304" pitchFamily="18" charset="0"/>
              </a:rPr>
              <a:t>    是一种具有记忆功能</a:t>
            </a:r>
            <a:r>
              <a:rPr lang="zh-CN" altLang="en-US" sz="2800" b="1">
                <a:latin typeface="Times New Roman" panose="02020603050405020304" pitchFamily="18" charset="0"/>
                <a:cs typeface="Times New Roman" panose="02020603050405020304" pitchFamily="18" charset="0"/>
              </a:rPr>
              <a:t>的逻辑单元电路，它能储存一位二进制码。</a:t>
            </a:r>
          </a:p>
        </p:txBody>
      </p:sp>
    </p:spTree>
    <p:extLst>
      <p:ext uri="{BB962C8B-B14F-4D97-AF65-F5344CB8AC3E}">
        <p14:creationId xmlns:p14="http://schemas.microsoft.com/office/powerpoint/2010/main" val="2682440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wipe(left)">
                                      <p:cBhvr>
                                        <p:cTn id="7" dur="500"/>
                                        <p:tgtEl>
                                          <p:spTgt spid="89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Effect transition="in" filter="wipe(left)">
                                      <p:cBhvr>
                                        <p:cTn id="12" dur="5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autoUpdateAnimBg="0"/>
      <p:bldP spid="8909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subTitle" idx="1"/>
          </p:nvPr>
        </p:nvSpPr>
        <p:spPr bwMode="auto">
          <a:xfrm>
            <a:off x="468313" y="739775"/>
            <a:ext cx="32766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21.2.2   </a:t>
            </a:r>
            <a:r>
              <a:rPr lang="zh-CN" altLang="en-US" sz="2800" b="1" smtClean="0">
                <a:solidFill>
                  <a:srgbClr val="000099"/>
                </a:solidFill>
                <a:latin typeface="Times New Roman" panose="02020603050405020304" pitchFamily="18" charset="0"/>
                <a:cs typeface="Times New Roman" panose="02020603050405020304" pitchFamily="18" charset="0"/>
              </a:rPr>
              <a:t>移位寄存器</a:t>
            </a:r>
          </a:p>
        </p:txBody>
      </p:sp>
      <p:sp>
        <p:nvSpPr>
          <p:cNvPr id="181251" name="Text Box 3"/>
          <p:cNvSpPr txBox="1">
            <a:spLocks noChangeArrowheads="1"/>
          </p:cNvSpPr>
          <p:nvPr/>
        </p:nvSpPr>
        <p:spPr bwMode="auto">
          <a:xfrm>
            <a:off x="850900" y="1371600"/>
            <a:ext cx="5899150" cy="519113"/>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不仅能</a:t>
            </a:r>
            <a:r>
              <a:rPr lang="zh-CN" altLang="en-US" sz="2800" b="1">
                <a:solidFill>
                  <a:srgbClr val="FF3300"/>
                </a:solidFill>
                <a:latin typeface="Times New Roman" panose="02020603050405020304" pitchFamily="18" charset="0"/>
                <a:cs typeface="Times New Roman" panose="02020603050405020304" pitchFamily="18" charset="0"/>
              </a:rPr>
              <a:t>寄存</a:t>
            </a:r>
            <a:r>
              <a:rPr lang="zh-CN" altLang="en-US" sz="2800" b="1">
                <a:latin typeface="Times New Roman" panose="02020603050405020304" pitchFamily="18" charset="0"/>
                <a:cs typeface="Times New Roman" panose="02020603050405020304" pitchFamily="18" charset="0"/>
              </a:rPr>
              <a:t>数码，还有</a:t>
            </a:r>
            <a:r>
              <a:rPr lang="zh-CN" altLang="en-US" sz="2800" b="1">
                <a:solidFill>
                  <a:srgbClr val="FF3300"/>
                </a:solidFill>
                <a:latin typeface="Times New Roman" panose="02020603050405020304" pitchFamily="18" charset="0"/>
                <a:cs typeface="Times New Roman" panose="02020603050405020304" pitchFamily="18" charset="0"/>
              </a:rPr>
              <a:t>移位</a:t>
            </a:r>
            <a:r>
              <a:rPr lang="zh-CN" altLang="en-US" sz="2800" b="1">
                <a:latin typeface="Times New Roman" panose="02020603050405020304" pitchFamily="18" charset="0"/>
                <a:cs typeface="Times New Roman" panose="02020603050405020304" pitchFamily="18" charset="0"/>
              </a:rPr>
              <a:t>的功能。</a:t>
            </a:r>
          </a:p>
        </p:txBody>
      </p:sp>
      <p:sp>
        <p:nvSpPr>
          <p:cNvPr id="181252" name="Text Box 4"/>
          <p:cNvSpPr txBox="1">
            <a:spLocks noChangeArrowheads="1"/>
          </p:cNvSpPr>
          <p:nvPr/>
        </p:nvSpPr>
        <p:spPr bwMode="auto">
          <a:xfrm>
            <a:off x="457200" y="1981200"/>
            <a:ext cx="8077200" cy="1031875"/>
          </a:xfrm>
          <a:prstGeom prst="rect">
            <a:avLst/>
          </a:prstGeom>
          <a:noFill/>
          <a:ln w="28575">
            <a:noFill/>
            <a:miter lim="800000"/>
            <a:headEnd/>
            <a:tailEnd/>
          </a:ln>
          <a:effectLst/>
        </p:spPr>
        <p:txBody>
          <a:bodyPr anchor="ctr">
            <a:spAutoFit/>
          </a:bodyPr>
          <a:lstStyle/>
          <a:p>
            <a:pPr>
              <a:lnSpc>
                <a:spcPct val="110000"/>
              </a:lnSpc>
              <a:spcBef>
                <a:spcPct val="5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所谓移位，就是每来一个移位脉冲，寄存器中所寄存的数据就向左或向右顺序移动一位。</a:t>
            </a:r>
          </a:p>
        </p:txBody>
      </p:sp>
      <p:grpSp>
        <p:nvGrpSpPr>
          <p:cNvPr id="2" name="Group 5"/>
          <p:cNvGrpSpPr>
            <a:grpSpLocks/>
          </p:cNvGrpSpPr>
          <p:nvPr/>
        </p:nvGrpSpPr>
        <p:grpSpPr bwMode="auto">
          <a:xfrm>
            <a:off x="1071563" y="3276600"/>
            <a:ext cx="5502275" cy="1662113"/>
            <a:chOff x="675" y="2064"/>
            <a:chExt cx="3466" cy="1047"/>
          </a:xfrm>
        </p:grpSpPr>
        <p:sp>
          <p:nvSpPr>
            <p:cNvPr id="181254" name="Text Box 6"/>
            <p:cNvSpPr txBox="1">
              <a:spLocks noChangeArrowheads="1"/>
            </p:cNvSpPr>
            <p:nvPr/>
          </p:nvSpPr>
          <p:spPr bwMode="auto">
            <a:xfrm>
              <a:off x="675" y="2400"/>
              <a:ext cx="1691"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006666"/>
                  </a:solidFill>
                  <a:latin typeface="Times New Roman" panose="02020603050405020304" pitchFamily="18" charset="0"/>
                  <a:cs typeface="Times New Roman" panose="02020603050405020304" pitchFamily="18" charset="0"/>
                </a:rPr>
                <a:t>按移位方式分类</a:t>
              </a:r>
              <a:endParaRPr lang="zh-CN" altLang="en-US" sz="2800" b="1">
                <a:latin typeface="Times New Roman" panose="02020603050405020304" pitchFamily="18" charset="0"/>
                <a:cs typeface="Times New Roman" panose="02020603050405020304" pitchFamily="18" charset="0"/>
              </a:endParaRPr>
            </a:p>
          </p:txBody>
        </p:sp>
        <p:sp>
          <p:nvSpPr>
            <p:cNvPr id="59399" name="AutoShape 7"/>
            <p:cNvSpPr>
              <a:spLocks/>
            </p:cNvSpPr>
            <p:nvPr/>
          </p:nvSpPr>
          <p:spPr bwMode="auto">
            <a:xfrm>
              <a:off x="2369" y="2189"/>
              <a:ext cx="96" cy="816"/>
            </a:xfrm>
            <a:prstGeom prst="leftBrace">
              <a:avLst>
                <a:gd name="adj1" fmla="val 70833"/>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81256" name="Text Box 8"/>
            <p:cNvSpPr txBox="1">
              <a:spLocks noChangeArrowheads="1"/>
            </p:cNvSpPr>
            <p:nvPr/>
          </p:nvSpPr>
          <p:spPr bwMode="auto">
            <a:xfrm>
              <a:off x="2448" y="2064"/>
              <a:ext cx="1693"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单向移位寄存器</a:t>
              </a:r>
            </a:p>
          </p:txBody>
        </p:sp>
        <p:sp>
          <p:nvSpPr>
            <p:cNvPr id="181257" name="Rectangle 9"/>
            <p:cNvSpPr>
              <a:spLocks noChangeArrowheads="1"/>
            </p:cNvSpPr>
            <p:nvPr/>
          </p:nvSpPr>
          <p:spPr bwMode="auto">
            <a:xfrm>
              <a:off x="2448" y="2784"/>
              <a:ext cx="1693" cy="327"/>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双向移位寄存器</a:t>
              </a:r>
            </a:p>
          </p:txBody>
        </p:sp>
      </p:grpSp>
    </p:spTree>
    <p:extLst>
      <p:ext uri="{BB962C8B-B14F-4D97-AF65-F5344CB8AC3E}">
        <p14:creationId xmlns:p14="http://schemas.microsoft.com/office/powerpoint/2010/main" val="63119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wipe(left)">
                                      <p:cBhvr>
                                        <p:cTn id="7" dur="500"/>
                                        <p:tgtEl>
                                          <p:spTgt spid="18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2"/>
                                        </p:tgtEl>
                                        <p:attrNameLst>
                                          <p:attrName>style.visibility</p:attrName>
                                        </p:attrNameLst>
                                      </p:cBhvr>
                                      <p:to>
                                        <p:strVal val="visible"/>
                                      </p:to>
                                    </p:set>
                                    <p:animEffect transition="in" filter="wipe(left)">
                                      <p:cBhvr>
                                        <p:cTn id="12" dur="500"/>
                                        <p:tgtEl>
                                          <p:spTgt spid="1812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utoUpdateAnimBg="0"/>
      <p:bldP spid="18125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367"/>
          <p:cNvGrpSpPr>
            <a:grpSpLocks/>
          </p:cNvGrpSpPr>
          <p:nvPr/>
        </p:nvGrpSpPr>
        <p:grpSpPr bwMode="auto">
          <a:xfrm>
            <a:off x="219075" y="2012275"/>
            <a:ext cx="8796338" cy="3429000"/>
            <a:chOff x="158" y="1125"/>
            <a:chExt cx="5541" cy="2160"/>
          </a:xfrm>
        </p:grpSpPr>
        <p:pic>
          <p:nvPicPr>
            <p:cNvPr id="60522" name="Picture 368" descr="图片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125"/>
              <a:ext cx="5541"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523" name="Text Box 369"/>
            <p:cNvSpPr txBox="1">
              <a:spLocks noChangeArrowheads="1"/>
            </p:cNvSpPr>
            <p:nvPr/>
          </p:nvSpPr>
          <p:spPr bwMode="auto">
            <a:xfrm>
              <a:off x="3533" y="1235"/>
              <a:ext cx="136"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cs typeface="Times New Roman" panose="02020603050405020304" pitchFamily="18" charset="0"/>
                </a:rPr>
                <a:t>o</a:t>
              </a:r>
            </a:p>
          </p:txBody>
        </p:sp>
      </p:grpSp>
      <p:sp>
        <p:nvSpPr>
          <p:cNvPr id="183298" name="AutoShape 2" descr="40%"/>
          <p:cNvSpPr>
            <a:spLocks noChangeArrowheads="1"/>
          </p:cNvSpPr>
          <p:nvPr/>
        </p:nvSpPr>
        <p:spPr bwMode="auto">
          <a:xfrm>
            <a:off x="6845300" y="1521737"/>
            <a:ext cx="1871663" cy="533400"/>
          </a:xfrm>
          <a:prstGeom prst="wedgeEllipseCallout">
            <a:avLst>
              <a:gd name="adj1" fmla="val -28116"/>
              <a:gd name="adj2" fmla="val 226486"/>
            </a:avLst>
          </a:prstGeom>
          <a:pattFill prst="pct40">
            <a:fgClr>
              <a:srgbClr val="00FF00"/>
            </a:fgClr>
            <a:bgClr>
              <a:srgbClr val="FFFFFF"/>
            </a:bgClr>
          </a:pattFill>
          <a:ln w="9525">
            <a:solidFill>
              <a:srgbClr val="006600"/>
            </a:solidFill>
            <a:miter lim="800000"/>
            <a:headEnd/>
            <a:tailEnd/>
          </a:ln>
          <a:effectLst/>
        </p:spPr>
        <p:txBody>
          <a:bodyPr wrap="none" anchor="ctr"/>
          <a:lstStyle/>
          <a:p>
            <a:pPr algn="ctr">
              <a:defRPr/>
            </a:pPr>
            <a:r>
              <a:rPr lang="zh-CN" altLang="en-US" b="1">
                <a:solidFill>
                  <a:srgbClr val="FF3300"/>
                </a:solidFill>
                <a:latin typeface="Times New Roman" panose="02020603050405020304" pitchFamily="18" charset="0"/>
                <a:cs typeface="Times New Roman" panose="02020603050405020304" pitchFamily="18" charset="0"/>
              </a:rPr>
              <a:t>寄存数码</a:t>
            </a:r>
          </a:p>
        </p:txBody>
      </p:sp>
      <p:sp>
        <p:nvSpPr>
          <p:cNvPr id="183299" name="Text Box 3"/>
          <p:cNvSpPr txBox="1">
            <a:spLocks noChangeArrowheads="1"/>
          </p:cNvSpPr>
          <p:nvPr/>
        </p:nvSpPr>
        <p:spPr bwMode="auto">
          <a:xfrm>
            <a:off x="147638" y="561300"/>
            <a:ext cx="3211512" cy="519112"/>
          </a:xfrm>
          <a:prstGeom prst="rect">
            <a:avLst/>
          </a:prstGeom>
          <a:noFill/>
          <a:ln w="28575">
            <a:noFill/>
            <a:miter lim="800000"/>
            <a:headEnd/>
            <a:tailEnd/>
          </a:ln>
          <a:effectLst/>
        </p:spPr>
        <p:txBody>
          <a:bodyPr anchor="ctr">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单向移位寄存器</a:t>
            </a:r>
          </a:p>
        </p:txBody>
      </p:sp>
      <p:grpSp>
        <p:nvGrpSpPr>
          <p:cNvPr id="3" name="Group 4"/>
          <p:cNvGrpSpPr>
            <a:grpSpLocks/>
          </p:cNvGrpSpPr>
          <p:nvPr/>
        </p:nvGrpSpPr>
        <p:grpSpPr bwMode="auto">
          <a:xfrm>
            <a:off x="7893050" y="4447500"/>
            <a:ext cx="914400" cy="808037"/>
            <a:chOff x="4992" y="2659"/>
            <a:chExt cx="576" cy="509"/>
          </a:xfrm>
        </p:grpSpPr>
        <p:grpSp>
          <p:nvGrpSpPr>
            <p:cNvPr id="60515" name="Group 5"/>
            <p:cNvGrpSpPr>
              <a:grpSpLocks/>
            </p:cNvGrpSpPr>
            <p:nvPr/>
          </p:nvGrpSpPr>
          <p:grpSpPr bwMode="auto">
            <a:xfrm>
              <a:off x="4992" y="2928"/>
              <a:ext cx="576" cy="240"/>
              <a:chOff x="1536" y="3408"/>
              <a:chExt cx="576" cy="240"/>
            </a:xfrm>
          </p:grpSpPr>
          <p:sp>
            <p:nvSpPr>
              <p:cNvPr id="60517" name="Line 6"/>
              <p:cNvSpPr>
                <a:spLocks noChangeShapeType="1"/>
              </p:cNvSpPr>
              <p:nvPr/>
            </p:nvSpPr>
            <p:spPr bwMode="auto">
              <a:xfrm>
                <a:off x="1536" y="3408"/>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18" name="Line 7"/>
              <p:cNvSpPr>
                <a:spLocks noChangeShapeType="1"/>
              </p:cNvSpPr>
              <p:nvPr/>
            </p:nvSpPr>
            <p:spPr bwMode="auto">
              <a:xfrm>
                <a:off x="1728" y="3408"/>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19" name="Line 8"/>
              <p:cNvSpPr>
                <a:spLocks noChangeShapeType="1"/>
              </p:cNvSpPr>
              <p:nvPr/>
            </p:nvSpPr>
            <p:spPr bwMode="auto">
              <a:xfrm>
                <a:off x="1728" y="3648"/>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20" name="Line 9"/>
              <p:cNvSpPr>
                <a:spLocks noChangeShapeType="1"/>
              </p:cNvSpPr>
              <p:nvPr/>
            </p:nvSpPr>
            <p:spPr bwMode="auto">
              <a:xfrm flipV="1">
                <a:off x="1920" y="3408"/>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21" name="Line 10"/>
              <p:cNvSpPr>
                <a:spLocks noChangeShapeType="1"/>
              </p:cNvSpPr>
              <p:nvPr/>
            </p:nvSpPr>
            <p:spPr bwMode="auto">
              <a:xfrm>
                <a:off x="1920" y="3408"/>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0516" name="Text Box 11"/>
            <p:cNvSpPr txBox="1">
              <a:spLocks noChangeArrowheads="1"/>
            </p:cNvSpPr>
            <p:nvPr/>
          </p:nvSpPr>
          <p:spPr bwMode="auto">
            <a:xfrm>
              <a:off x="5024" y="2659"/>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cs typeface="Times New Roman" panose="02020603050405020304" pitchFamily="18" charset="0"/>
                </a:rPr>
                <a:t>清零</a:t>
              </a:r>
            </a:p>
          </p:txBody>
        </p:sp>
      </p:grpSp>
      <p:grpSp>
        <p:nvGrpSpPr>
          <p:cNvPr id="5" name="Group 13"/>
          <p:cNvGrpSpPr>
            <a:grpSpLocks/>
          </p:cNvGrpSpPr>
          <p:nvPr/>
        </p:nvGrpSpPr>
        <p:grpSpPr bwMode="auto">
          <a:xfrm>
            <a:off x="5762625" y="5361900"/>
            <a:ext cx="1409700" cy="1189037"/>
            <a:chOff x="3650" y="3235"/>
            <a:chExt cx="888" cy="749"/>
          </a:xfrm>
        </p:grpSpPr>
        <p:sp>
          <p:nvSpPr>
            <p:cNvPr id="60513" name="Text Box 14"/>
            <p:cNvSpPr txBox="1">
              <a:spLocks noChangeArrowheads="1"/>
            </p:cNvSpPr>
            <p:nvPr/>
          </p:nvSpPr>
          <p:spPr bwMode="auto">
            <a:xfrm>
              <a:off x="3944" y="32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endParaRPr lang="en-US" altLang="zh-CN" sz="3200">
                <a:cs typeface="Times New Roman" panose="02020603050405020304" pitchFamily="18" charset="0"/>
              </a:endParaRPr>
            </a:p>
          </p:txBody>
        </p:sp>
        <p:sp>
          <p:nvSpPr>
            <p:cNvPr id="60514" name="Text Box 15"/>
            <p:cNvSpPr txBox="1">
              <a:spLocks noChangeArrowheads="1"/>
            </p:cNvSpPr>
            <p:nvPr/>
          </p:nvSpPr>
          <p:spPr bwMode="auto">
            <a:xfrm>
              <a:off x="3650" y="369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移位脉冲</a:t>
              </a:r>
              <a:endParaRPr lang="zh-CN" altLang="en-US" sz="3200">
                <a:cs typeface="Times New Roman" panose="02020603050405020304" pitchFamily="18" charset="0"/>
              </a:endParaRPr>
            </a:p>
          </p:txBody>
        </p:sp>
      </p:grpSp>
      <p:grpSp>
        <p:nvGrpSpPr>
          <p:cNvPr id="6" name="Group 16"/>
          <p:cNvGrpSpPr>
            <a:grpSpLocks/>
          </p:cNvGrpSpPr>
          <p:nvPr/>
        </p:nvGrpSpPr>
        <p:grpSpPr bwMode="auto">
          <a:xfrm>
            <a:off x="5988050" y="5788937"/>
            <a:ext cx="533400" cy="381000"/>
            <a:chOff x="2256" y="3408"/>
            <a:chExt cx="336" cy="240"/>
          </a:xfrm>
        </p:grpSpPr>
        <p:sp>
          <p:nvSpPr>
            <p:cNvPr id="60510" name="Line 17"/>
            <p:cNvSpPr>
              <a:spLocks noChangeShapeType="1"/>
            </p:cNvSpPr>
            <p:nvPr/>
          </p:nvSpPr>
          <p:spPr bwMode="auto">
            <a:xfrm>
              <a:off x="2256" y="3648"/>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11" name="Line 18"/>
            <p:cNvSpPr>
              <a:spLocks noChangeShapeType="1"/>
            </p:cNvSpPr>
            <p:nvPr/>
          </p:nvSpPr>
          <p:spPr bwMode="auto">
            <a:xfrm flipV="1">
              <a:off x="2400" y="3408"/>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12" name="Line 19"/>
            <p:cNvSpPr>
              <a:spLocks noChangeShapeType="1"/>
            </p:cNvSpPr>
            <p:nvPr/>
          </p:nvSpPr>
          <p:spPr bwMode="auto">
            <a:xfrm>
              <a:off x="2400" y="340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7" name="Group 20"/>
          <p:cNvGrpSpPr>
            <a:grpSpLocks/>
          </p:cNvGrpSpPr>
          <p:nvPr/>
        </p:nvGrpSpPr>
        <p:grpSpPr bwMode="auto">
          <a:xfrm>
            <a:off x="6521450" y="5788937"/>
            <a:ext cx="228600" cy="381000"/>
            <a:chOff x="4128" y="3600"/>
            <a:chExt cx="144" cy="240"/>
          </a:xfrm>
        </p:grpSpPr>
        <p:sp>
          <p:nvSpPr>
            <p:cNvPr id="60506" name="Line 21"/>
            <p:cNvSpPr>
              <a:spLocks noChangeShapeType="1"/>
            </p:cNvSpPr>
            <p:nvPr/>
          </p:nvSpPr>
          <p:spPr bwMode="auto">
            <a:xfrm flipV="1">
              <a:off x="4128" y="369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0507" name="Group 22"/>
            <p:cNvGrpSpPr>
              <a:grpSpLocks/>
            </p:cNvGrpSpPr>
            <p:nvPr/>
          </p:nvGrpSpPr>
          <p:grpSpPr bwMode="auto">
            <a:xfrm>
              <a:off x="4128" y="3600"/>
              <a:ext cx="144" cy="240"/>
              <a:chOff x="4128" y="3600"/>
              <a:chExt cx="144" cy="240"/>
            </a:xfrm>
          </p:grpSpPr>
          <p:sp>
            <p:nvSpPr>
              <p:cNvPr id="60508" name="Line 23"/>
              <p:cNvSpPr>
                <a:spLocks noChangeShapeType="1"/>
              </p:cNvSpPr>
              <p:nvPr/>
            </p:nvSpPr>
            <p:spPr bwMode="auto">
              <a:xfrm>
                <a:off x="4128" y="384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09" name="Line 24"/>
              <p:cNvSpPr>
                <a:spLocks noChangeShapeType="1"/>
              </p:cNvSpPr>
              <p:nvPr/>
            </p:nvSpPr>
            <p:spPr bwMode="auto">
              <a:xfrm>
                <a:off x="4128" y="360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9" name="Group 25"/>
          <p:cNvGrpSpPr>
            <a:grpSpLocks/>
          </p:cNvGrpSpPr>
          <p:nvPr/>
        </p:nvGrpSpPr>
        <p:grpSpPr bwMode="auto">
          <a:xfrm>
            <a:off x="6750050" y="5361900"/>
            <a:ext cx="533400" cy="808037"/>
            <a:chOff x="4272" y="3436"/>
            <a:chExt cx="336" cy="509"/>
          </a:xfrm>
        </p:grpSpPr>
        <p:grpSp>
          <p:nvGrpSpPr>
            <p:cNvPr id="60498" name="Group 26"/>
            <p:cNvGrpSpPr>
              <a:grpSpLocks/>
            </p:cNvGrpSpPr>
            <p:nvPr/>
          </p:nvGrpSpPr>
          <p:grpSpPr bwMode="auto">
            <a:xfrm>
              <a:off x="4272" y="3705"/>
              <a:ext cx="336" cy="240"/>
              <a:chOff x="2592" y="3360"/>
              <a:chExt cx="336" cy="240"/>
            </a:xfrm>
          </p:grpSpPr>
          <p:sp>
            <p:nvSpPr>
              <p:cNvPr id="60500" name="Line 27"/>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0501" name="Group 28"/>
              <p:cNvGrpSpPr>
                <a:grpSpLocks/>
              </p:cNvGrpSpPr>
              <p:nvPr/>
            </p:nvGrpSpPr>
            <p:grpSpPr bwMode="auto">
              <a:xfrm>
                <a:off x="2592" y="3360"/>
                <a:ext cx="336" cy="240"/>
                <a:chOff x="2880" y="3360"/>
                <a:chExt cx="336" cy="240"/>
              </a:xfrm>
            </p:grpSpPr>
            <p:sp>
              <p:nvSpPr>
                <p:cNvPr id="60502" name="Line 29"/>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03" name="Line 30"/>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04" name="Line 31"/>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505" name="Line 32"/>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0499" name="Rectangle 33"/>
            <p:cNvSpPr>
              <a:spLocks noChangeArrowheads="1"/>
            </p:cNvSpPr>
            <p:nvPr/>
          </p:nvSpPr>
          <p:spPr bwMode="auto">
            <a:xfrm>
              <a:off x="4280" y="34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2</a:t>
              </a:r>
              <a:endParaRPr lang="en-US" altLang="zh-CN" sz="2800">
                <a:solidFill>
                  <a:srgbClr val="FF3300"/>
                </a:solidFill>
                <a:cs typeface="Times New Roman" panose="02020603050405020304" pitchFamily="18" charset="0"/>
              </a:endParaRPr>
            </a:p>
          </p:txBody>
        </p:sp>
      </p:grpSp>
      <p:grpSp>
        <p:nvGrpSpPr>
          <p:cNvPr id="12" name="Group 34"/>
          <p:cNvGrpSpPr>
            <a:grpSpLocks/>
          </p:cNvGrpSpPr>
          <p:nvPr/>
        </p:nvGrpSpPr>
        <p:grpSpPr bwMode="auto">
          <a:xfrm>
            <a:off x="7283450" y="5376187"/>
            <a:ext cx="533400" cy="808038"/>
            <a:chOff x="4608" y="3436"/>
            <a:chExt cx="336" cy="509"/>
          </a:xfrm>
        </p:grpSpPr>
        <p:grpSp>
          <p:nvGrpSpPr>
            <p:cNvPr id="60490" name="Group 35"/>
            <p:cNvGrpSpPr>
              <a:grpSpLocks/>
            </p:cNvGrpSpPr>
            <p:nvPr/>
          </p:nvGrpSpPr>
          <p:grpSpPr bwMode="auto">
            <a:xfrm>
              <a:off x="4608" y="3705"/>
              <a:ext cx="336" cy="240"/>
              <a:chOff x="2592" y="3360"/>
              <a:chExt cx="336" cy="240"/>
            </a:xfrm>
          </p:grpSpPr>
          <p:sp>
            <p:nvSpPr>
              <p:cNvPr id="60492" name="Line 36"/>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0493" name="Group 37"/>
              <p:cNvGrpSpPr>
                <a:grpSpLocks/>
              </p:cNvGrpSpPr>
              <p:nvPr/>
            </p:nvGrpSpPr>
            <p:grpSpPr bwMode="auto">
              <a:xfrm>
                <a:off x="2592" y="3360"/>
                <a:ext cx="336" cy="240"/>
                <a:chOff x="2880" y="3360"/>
                <a:chExt cx="336" cy="240"/>
              </a:xfrm>
            </p:grpSpPr>
            <p:sp>
              <p:nvSpPr>
                <p:cNvPr id="60494" name="Line 38"/>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95" name="Line 39"/>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96" name="Line 40"/>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97" name="Line 41"/>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0491" name="Rectangle 42"/>
            <p:cNvSpPr>
              <a:spLocks noChangeArrowheads="1"/>
            </p:cNvSpPr>
            <p:nvPr/>
          </p:nvSpPr>
          <p:spPr bwMode="auto">
            <a:xfrm>
              <a:off x="4608" y="343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3</a:t>
              </a:r>
              <a:endParaRPr lang="en-US" altLang="zh-CN" sz="2800">
                <a:solidFill>
                  <a:srgbClr val="FF3300"/>
                </a:solidFill>
                <a:cs typeface="Times New Roman" panose="02020603050405020304" pitchFamily="18" charset="0"/>
              </a:endParaRPr>
            </a:p>
          </p:txBody>
        </p:sp>
      </p:grpSp>
      <p:grpSp>
        <p:nvGrpSpPr>
          <p:cNvPr id="15" name="Group 43"/>
          <p:cNvGrpSpPr>
            <a:grpSpLocks/>
          </p:cNvGrpSpPr>
          <p:nvPr/>
        </p:nvGrpSpPr>
        <p:grpSpPr bwMode="auto">
          <a:xfrm>
            <a:off x="7816850" y="5361900"/>
            <a:ext cx="533400" cy="808037"/>
            <a:chOff x="4944" y="3427"/>
            <a:chExt cx="336" cy="509"/>
          </a:xfrm>
        </p:grpSpPr>
        <p:grpSp>
          <p:nvGrpSpPr>
            <p:cNvPr id="60482" name="Group 44"/>
            <p:cNvGrpSpPr>
              <a:grpSpLocks/>
            </p:cNvGrpSpPr>
            <p:nvPr/>
          </p:nvGrpSpPr>
          <p:grpSpPr bwMode="auto">
            <a:xfrm>
              <a:off x="4944" y="3696"/>
              <a:ext cx="336" cy="240"/>
              <a:chOff x="2592" y="3360"/>
              <a:chExt cx="336" cy="240"/>
            </a:xfrm>
          </p:grpSpPr>
          <p:sp>
            <p:nvSpPr>
              <p:cNvPr id="60484" name="Line 45"/>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0485" name="Group 46"/>
              <p:cNvGrpSpPr>
                <a:grpSpLocks/>
              </p:cNvGrpSpPr>
              <p:nvPr/>
            </p:nvGrpSpPr>
            <p:grpSpPr bwMode="auto">
              <a:xfrm>
                <a:off x="2592" y="3360"/>
                <a:ext cx="336" cy="240"/>
                <a:chOff x="2880" y="3360"/>
                <a:chExt cx="336" cy="240"/>
              </a:xfrm>
            </p:grpSpPr>
            <p:sp>
              <p:nvSpPr>
                <p:cNvPr id="60486" name="Line 47"/>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87" name="Line 48"/>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88" name="Line 49"/>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89" name="Line 50"/>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0483" name="Rectangle 51"/>
            <p:cNvSpPr>
              <a:spLocks noChangeArrowheads="1"/>
            </p:cNvSpPr>
            <p:nvPr/>
          </p:nvSpPr>
          <p:spPr bwMode="auto">
            <a:xfrm>
              <a:off x="4952" y="34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4</a:t>
              </a:r>
              <a:endParaRPr lang="en-US" altLang="zh-CN" sz="2800">
                <a:solidFill>
                  <a:srgbClr val="FF3300"/>
                </a:solidFill>
                <a:cs typeface="Times New Roman" panose="02020603050405020304" pitchFamily="18" charset="0"/>
              </a:endParaRPr>
            </a:p>
          </p:txBody>
        </p:sp>
      </p:grpSp>
      <p:grpSp>
        <p:nvGrpSpPr>
          <p:cNvPr id="18" name="Group 52"/>
          <p:cNvGrpSpPr>
            <a:grpSpLocks/>
          </p:cNvGrpSpPr>
          <p:nvPr/>
        </p:nvGrpSpPr>
        <p:grpSpPr bwMode="auto">
          <a:xfrm>
            <a:off x="273050" y="1750337"/>
            <a:ext cx="7239000" cy="1143000"/>
            <a:chOff x="192" y="960"/>
            <a:chExt cx="4560" cy="720"/>
          </a:xfrm>
        </p:grpSpPr>
        <p:sp>
          <p:nvSpPr>
            <p:cNvPr id="60478" name="Line 53"/>
            <p:cNvSpPr>
              <a:spLocks noChangeShapeType="1"/>
            </p:cNvSpPr>
            <p:nvPr/>
          </p:nvSpPr>
          <p:spPr bwMode="auto">
            <a:xfrm flipH="1" flipV="1">
              <a:off x="3312" y="1008"/>
              <a:ext cx="1440" cy="672"/>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79" name="Line 54"/>
            <p:cNvSpPr>
              <a:spLocks noChangeShapeType="1"/>
            </p:cNvSpPr>
            <p:nvPr/>
          </p:nvSpPr>
          <p:spPr bwMode="auto">
            <a:xfrm flipH="1" flipV="1">
              <a:off x="2304" y="960"/>
              <a:ext cx="864"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80" name="Line 55"/>
            <p:cNvSpPr>
              <a:spLocks noChangeShapeType="1"/>
            </p:cNvSpPr>
            <p:nvPr/>
          </p:nvSpPr>
          <p:spPr bwMode="auto">
            <a:xfrm flipH="1" flipV="1">
              <a:off x="1248" y="960"/>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81" name="Line 56"/>
            <p:cNvSpPr>
              <a:spLocks noChangeShapeType="1"/>
            </p:cNvSpPr>
            <p:nvPr/>
          </p:nvSpPr>
          <p:spPr bwMode="auto">
            <a:xfrm flipH="1" flipV="1">
              <a:off x="192" y="960"/>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9" name="Group 57"/>
          <p:cNvGrpSpPr>
            <a:grpSpLocks/>
          </p:cNvGrpSpPr>
          <p:nvPr/>
        </p:nvGrpSpPr>
        <p:grpSpPr bwMode="auto">
          <a:xfrm>
            <a:off x="273050" y="1369337"/>
            <a:ext cx="7467600" cy="1524000"/>
            <a:chOff x="192" y="720"/>
            <a:chExt cx="4704" cy="960"/>
          </a:xfrm>
        </p:grpSpPr>
        <p:sp>
          <p:nvSpPr>
            <p:cNvPr id="60474" name="Line 58"/>
            <p:cNvSpPr>
              <a:spLocks noChangeShapeType="1"/>
            </p:cNvSpPr>
            <p:nvPr/>
          </p:nvSpPr>
          <p:spPr bwMode="auto">
            <a:xfrm flipH="1" flipV="1">
              <a:off x="3312" y="768"/>
              <a:ext cx="1584" cy="912"/>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75" name="Line 59"/>
            <p:cNvSpPr>
              <a:spLocks noChangeShapeType="1"/>
            </p:cNvSpPr>
            <p:nvPr/>
          </p:nvSpPr>
          <p:spPr bwMode="auto">
            <a:xfrm flipH="1" flipV="1">
              <a:off x="2304" y="720"/>
              <a:ext cx="864"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76" name="Line 60"/>
            <p:cNvSpPr>
              <a:spLocks noChangeShapeType="1"/>
            </p:cNvSpPr>
            <p:nvPr/>
          </p:nvSpPr>
          <p:spPr bwMode="auto">
            <a:xfrm flipH="1" flipV="1">
              <a:off x="1248" y="720"/>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77" name="Line 61"/>
            <p:cNvSpPr>
              <a:spLocks noChangeShapeType="1"/>
            </p:cNvSpPr>
            <p:nvPr/>
          </p:nvSpPr>
          <p:spPr bwMode="auto">
            <a:xfrm flipH="1" flipV="1">
              <a:off x="192" y="720"/>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83358" name="Rectangle 62"/>
          <p:cNvSpPr>
            <a:spLocks noChangeArrowheads="1"/>
          </p:cNvSpPr>
          <p:nvPr/>
        </p:nvSpPr>
        <p:spPr bwMode="auto">
          <a:xfrm>
            <a:off x="6978650" y="2847300"/>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1011</a:t>
            </a:r>
            <a:endParaRPr lang="en-US" altLang="zh-CN" sz="2800">
              <a:cs typeface="Times New Roman" panose="02020603050405020304" pitchFamily="18" charset="0"/>
            </a:endParaRPr>
          </a:p>
        </p:txBody>
      </p:sp>
      <p:grpSp>
        <p:nvGrpSpPr>
          <p:cNvPr id="20" name="Group 99"/>
          <p:cNvGrpSpPr>
            <a:grpSpLocks/>
          </p:cNvGrpSpPr>
          <p:nvPr/>
        </p:nvGrpSpPr>
        <p:grpSpPr bwMode="auto">
          <a:xfrm>
            <a:off x="50800" y="2923500"/>
            <a:ext cx="5314950" cy="519112"/>
            <a:chOff x="8" y="1699"/>
            <a:chExt cx="3348" cy="327"/>
          </a:xfrm>
        </p:grpSpPr>
        <p:sp>
          <p:nvSpPr>
            <p:cNvPr id="60470" name="Text Box 100"/>
            <p:cNvSpPr txBox="1">
              <a:spLocks noChangeArrowheads="1"/>
            </p:cNvSpPr>
            <p:nvPr/>
          </p:nvSpPr>
          <p:spPr bwMode="auto">
            <a:xfrm>
              <a:off x="8"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p>
          </p:txBody>
        </p:sp>
        <p:sp>
          <p:nvSpPr>
            <p:cNvPr id="60471" name="Rectangle 101"/>
            <p:cNvSpPr>
              <a:spLocks noChangeArrowheads="1"/>
            </p:cNvSpPr>
            <p:nvPr/>
          </p:nvSpPr>
          <p:spPr bwMode="auto">
            <a:xfrm>
              <a:off x="1064"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p>
          </p:txBody>
        </p:sp>
        <p:sp>
          <p:nvSpPr>
            <p:cNvPr id="60472" name="Rectangle 102"/>
            <p:cNvSpPr>
              <a:spLocks noChangeArrowheads="1"/>
            </p:cNvSpPr>
            <p:nvPr/>
          </p:nvSpPr>
          <p:spPr bwMode="auto">
            <a:xfrm>
              <a:off x="2120"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p>
          </p:txBody>
        </p:sp>
        <p:sp>
          <p:nvSpPr>
            <p:cNvPr id="60473" name="Rectangle 103"/>
            <p:cNvSpPr>
              <a:spLocks noChangeArrowheads="1"/>
            </p:cNvSpPr>
            <p:nvPr/>
          </p:nvSpPr>
          <p:spPr bwMode="auto">
            <a:xfrm>
              <a:off x="3128"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p>
          </p:txBody>
        </p:sp>
      </p:grpSp>
      <p:grpSp>
        <p:nvGrpSpPr>
          <p:cNvPr id="21" name="Group 104"/>
          <p:cNvGrpSpPr>
            <a:grpSpLocks/>
          </p:cNvGrpSpPr>
          <p:nvPr/>
        </p:nvGrpSpPr>
        <p:grpSpPr bwMode="auto">
          <a:xfrm>
            <a:off x="50800" y="2466300"/>
            <a:ext cx="5314950" cy="519112"/>
            <a:chOff x="8" y="1411"/>
            <a:chExt cx="3348" cy="327"/>
          </a:xfrm>
        </p:grpSpPr>
        <p:sp>
          <p:nvSpPr>
            <p:cNvPr id="60466" name="Text Box 105"/>
            <p:cNvSpPr txBox="1">
              <a:spLocks noChangeArrowheads="1"/>
            </p:cNvSpPr>
            <p:nvPr/>
          </p:nvSpPr>
          <p:spPr bwMode="auto">
            <a:xfrm>
              <a:off x="8"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67" name="Rectangle 106"/>
            <p:cNvSpPr>
              <a:spLocks noChangeArrowheads="1"/>
            </p:cNvSpPr>
            <p:nvPr/>
          </p:nvSpPr>
          <p:spPr bwMode="auto">
            <a:xfrm>
              <a:off x="1064"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68" name="Rectangle 107"/>
            <p:cNvSpPr>
              <a:spLocks noChangeArrowheads="1"/>
            </p:cNvSpPr>
            <p:nvPr/>
          </p:nvSpPr>
          <p:spPr bwMode="auto">
            <a:xfrm>
              <a:off x="2120"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69" name="Rectangle 108"/>
            <p:cNvSpPr>
              <a:spLocks noChangeArrowheads="1"/>
            </p:cNvSpPr>
            <p:nvPr/>
          </p:nvSpPr>
          <p:spPr bwMode="auto">
            <a:xfrm>
              <a:off x="3128"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grpSp>
      <p:grpSp>
        <p:nvGrpSpPr>
          <p:cNvPr id="22" name="Group 109"/>
          <p:cNvGrpSpPr>
            <a:grpSpLocks/>
          </p:cNvGrpSpPr>
          <p:nvPr/>
        </p:nvGrpSpPr>
        <p:grpSpPr bwMode="auto">
          <a:xfrm>
            <a:off x="50800" y="1931311"/>
            <a:ext cx="5316538" cy="523874"/>
            <a:chOff x="8" y="1074"/>
            <a:chExt cx="3349" cy="330"/>
          </a:xfrm>
        </p:grpSpPr>
        <p:sp>
          <p:nvSpPr>
            <p:cNvPr id="60462" name="Text Box 110"/>
            <p:cNvSpPr txBox="1">
              <a:spLocks noChangeArrowheads="1"/>
            </p:cNvSpPr>
            <p:nvPr/>
          </p:nvSpPr>
          <p:spPr bwMode="auto">
            <a:xfrm>
              <a:off x="8"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63" name="Rectangle 111"/>
            <p:cNvSpPr>
              <a:spLocks noChangeArrowheads="1"/>
            </p:cNvSpPr>
            <p:nvPr/>
          </p:nvSpPr>
          <p:spPr bwMode="auto">
            <a:xfrm>
              <a:off x="1064"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64" name="Rectangle 112"/>
            <p:cNvSpPr>
              <a:spLocks noChangeArrowheads="1"/>
            </p:cNvSpPr>
            <p:nvPr/>
          </p:nvSpPr>
          <p:spPr bwMode="auto">
            <a:xfrm>
              <a:off x="2120"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sp>
          <p:nvSpPr>
            <p:cNvPr id="183409" name="Rectangle 113"/>
            <p:cNvSpPr>
              <a:spLocks noChangeArrowheads="1"/>
            </p:cNvSpPr>
            <p:nvPr/>
          </p:nvSpPr>
          <p:spPr bwMode="auto">
            <a:xfrm>
              <a:off x="3126" y="1074"/>
              <a:ext cx="231"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chemeClr val="accent1"/>
                  </a:solidFill>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grpSp>
      <p:grpSp>
        <p:nvGrpSpPr>
          <p:cNvPr id="23" name="Group 114"/>
          <p:cNvGrpSpPr>
            <a:grpSpLocks/>
          </p:cNvGrpSpPr>
          <p:nvPr/>
        </p:nvGrpSpPr>
        <p:grpSpPr bwMode="auto">
          <a:xfrm>
            <a:off x="50800" y="1016912"/>
            <a:ext cx="5316538" cy="523874"/>
            <a:chOff x="8" y="498"/>
            <a:chExt cx="3349" cy="330"/>
          </a:xfrm>
        </p:grpSpPr>
        <p:sp>
          <p:nvSpPr>
            <p:cNvPr id="60458" name="Text Box 115"/>
            <p:cNvSpPr txBox="1">
              <a:spLocks noChangeArrowheads="1"/>
            </p:cNvSpPr>
            <p:nvPr/>
          </p:nvSpPr>
          <p:spPr bwMode="auto">
            <a:xfrm>
              <a:off x="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sp>
          <p:nvSpPr>
            <p:cNvPr id="183412" name="Rectangle 116"/>
            <p:cNvSpPr>
              <a:spLocks noChangeArrowheads="1"/>
            </p:cNvSpPr>
            <p:nvPr/>
          </p:nvSpPr>
          <p:spPr bwMode="auto">
            <a:xfrm>
              <a:off x="1064" y="499"/>
              <a:ext cx="228" cy="327"/>
            </a:xfrm>
            <a:prstGeom prst="rect">
              <a:avLst/>
            </a:prstGeom>
            <a:noFill/>
            <a:ln w="9525">
              <a:noFill/>
              <a:miter lim="800000"/>
              <a:headEnd/>
              <a:tailEnd/>
            </a:ln>
            <a:effec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1"/>
                  </a:solidFill>
                  <a:cs typeface="Times New Roman" panose="02020603050405020304" pitchFamily="18" charset="0"/>
                </a:rPr>
                <a:t>0</a:t>
              </a:r>
            </a:p>
          </p:txBody>
        </p:sp>
        <p:sp>
          <p:nvSpPr>
            <p:cNvPr id="60460" name="Rectangle 117"/>
            <p:cNvSpPr>
              <a:spLocks noChangeArrowheads="1"/>
            </p:cNvSpPr>
            <p:nvPr/>
          </p:nvSpPr>
          <p:spPr bwMode="auto">
            <a:xfrm>
              <a:off x="2120"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sp>
          <p:nvSpPr>
            <p:cNvPr id="183414" name="Rectangle 118"/>
            <p:cNvSpPr>
              <a:spLocks noChangeArrowheads="1"/>
            </p:cNvSpPr>
            <p:nvPr/>
          </p:nvSpPr>
          <p:spPr bwMode="auto">
            <a:xfrm>
              <a:off x="3126" y="498"/>
              <a:ext cx="231"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rgbClr val="FF9900"/>
                  </a:solidFill>
                  <a:latin typeface="Times New Roman" panose="02020603050405020304" pitchFamily="18" charset="0"/>
                  <a:cs typeface="Times New Roman" panose="02020603050405020304" pitchFamily="18" charset="0"/>
                </a:rPr>
                <a:t>1</a:t>
              </a:r>
              <a:endParaRPr lang="en-US" altLang="zh-CN" sz="2800" b="1">
                <a:latin typeface="Times New Roman" panose="02020603050405020304" pitchFamily="18" charset="0"/>
                <a:cs typeface="Times New Roman" panose="02020603050405020304" pitchFamily="18" charset="0"/>
              </a:endParaRPr>
            </a:p>
          </p:txBody>
        </p:sp>
      </p:grpSp>
      <p:grpSp>
        <p:nvGrpSpPr>
          <p:cNvPr id="24" name="Group 119"/>
          <p:cNvGrpSpPr>
            <a:grpSpLocks/>
          </p:cNvGrpSpPr>
          <p:nvPr/>
        </p:nvGrpSpPr>
        <p:grpSpPr bwMode="auto">
          <a:xfrm>
            <a:off x="50800" y="1474111"/>
            <a:ext cx="5314950" cy="523874"/>
            <a:chOff x="8" y="786"/>
            <a:chExt cx="3348" cy="330"/>
          </a:xfrm>
        </p:grpSpPr>
        <p:sp>
          <p:nvSpPr>
            <p:cNvPr id="60454" name="Text Box 120"/>
            <p:cNvSpPr txBox="1">
              <a:spLocks noChangeArrowheads="1"/>
            </p:cNvSpPr>
            <p:nvPr/>
          </p:nvSpPr>
          <p:spPr bwMode="auto">
            <a:xfrm>
              <a:off x="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0</a:t>
              </a:r>
              <a:endParaRPr lang="en-US" altLang="zh-CN" sz="2800">
                <a:cs typeface="Times New Roman" panose="02020603050405020304" pitchFamily="18" charset="0"/>
              </a:endParaRPr>
            </a:p>
          </p:txBody>
        </p:sp>
        <p:sp>
          <p:nvSpPr>
            <p:cNvPr id="60455" name="Rectangle 121"/>
            <p:cNvSpPr>
              <a:spLocks noChangeArrowheads="1"/>
            </p:cNvSpPr>
            <p:nvPr/>
          </p:nvSpPr>
          <p:spPr bwMode="auto">
            <a:xfrm>
              <a:off x="1064"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sp>
          <p:nvSpPr>
            <p:cNvPr id="183418" name="Rectangle 122"/>
            <p:cNvSpPr>
              <a:spLocks noChangeArrowheads="1"/>
            </p:cNvSpPr>
            <p:nvPr/>
          </p:nvSpPr>
          <p:spPr bwMode="auto">
            <a:xfrm>
              <a:off x="2118" y="786"/>
              <a:ext cx="231"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chemeClr val="accent1"/>
                  </a:solidFill>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60457" name="Rectangle 123"/>
            <p:cNvSpPr>
              <a:spLocks noChangeArrowheads="1"/>
            </p:cNvSpPr>
            <p:nvPr/>
          </p:nvSpPr>
          <p:spPr bwMode="auto">
            <a:xfrm>
              <a:off x="312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grpSp>
      <p:sp>
        <p:nvSpPr>
          <p:cNvPr id="183420" name="Rectangle 124"/>
          <p:cNvSpPr>
            <a:spLocks noChangeArrowheads="1"/>
          </p:cNvSpPr>
          <p:nvPr/>
        </p:nvSpPr>
        <p:spPr bwMode="auto">
          <a:xfrm>
            <a:off x="6978650" y="2847300"/>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1011</a:t>
            </a:r>
            <a:endParaRPr lang="en-US" altLang="zh-CN" sz="2800">
              <a:cs typeface="Times New Roman" panose="02020603050405020304" pitchFamily="18" charset="0"/>
            </a:endParaRPr>
          </a:p>
        </p:txBody>
      </p:sp>
      <p:sp>
        <p:nvSpPr>
          <p:cNvPr id="183421" name="Rectangle 125"/>
          <p:cNvSpPr>
            <a:spLocks noChangeArrowheads="1"/>
          </p:cNvSpPr>
          <p:nvPr/>
        </p:nvSpPr>
        <p:spPr bwMode="auto">
          <a:xfrm>
            <a:off x="7056438" y="284730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183422" name="Rectangle 126"/>
          <p:cNvSpPr>
            <a:spLocks noChangeArrowheads="1"/>
          </p:cNvSpPr>
          <p:nvPr/>
        </p:nvSpPr>
        <p:spPr bwMode="auto">
          <a:xfrm>
            <a:off x="7217221" y="2845246"/>
            <a:ext cx="367409" cy="52322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chemeClr val="accent1"/>
                </a:solidFill>
                <a:latin typeface="Times New Roman" panose="02020603050405020304" pitchFamily="18" charset="0"/>
                <a:cs typeface="Times New Roman" panose="02020603050405020304" pitchFamily="18" charset="0"/>
              </a:rPr>
              <a:t>0</a:t>
            </a:r>
            <a:endParaRPr lang="en-US" altLang="zh-CN" sz="2800" b="1">
              <a:solidFill>
                <a:srgbClr val="FF3300"/>
              </a:solidFill>
              <a:latin typeface="Times New Roman" panose="02020603050405020304" pitchFamily="18" charset="0"/>
              <a:cs typeface="Times New Roman" panose="02020603050405020304" pitchFamily="18" charset="0"/>
            </a:endParaRPr>
          </a:p>
        </p:txBody>
      </p:sp>
      <p:sp>
        <p:nvSpPr>
          <p:cNvPr id="183423" name="Rectangle 127"/>
          <p:cNvSpPr>
            <a:spLocks noChangeArrowheads="1"/>
          </p:cNvSpPr>
          <p:nvPr/>
        </p:nvSpPr>
        <p:spPr bwMode="auto">
          <a:xfrm>
            <a:off x="7442200" y="284730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solidFill>
                <a:srgbClr val="FF3300"/>
              </a:solidFill>
              <a:cs typeface="Times New Roman" panose="02020603050405020304" pitchFamily="18" charset="0"/>
            </a:endParaRPr>
          </a:p>
        </p:txBody>
      </p:sp>
      <p:sp>
        <p:nvSpPr>
          <p:cNvPr id="183424" name="Rectangle 128"/>
          <p:cNvSpPr>
            <a:spLocks noChangeArrowheads="1"/>
          </p:cNvSpPr>
          <p:nvPr/>
        </p:nvSpPr>
        <p:spPr bwMode="auto">
          <a:xfrm>
            <a:off x="7601396" y="2845246"/>
            <a:ext cx="367409" cy="52322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rgbClr val="FF9900"/>
                </a:solidFill>
                <a:latin typeface="Times New Roman" panose="02020603050405020304" pitchFamily="18" charset="0"/>
                <a:cs typeface="Times New Roman" panose="02020603050405020304" pitchFamily="18" charset="0"/>
              </a:rPr>
              <a:t>1</a:t>
            </a:r>
            <a:endParaRPr lang="en-US" altLang="zh-CN" sz="2800" b="1">
              <a:solidFill>
                <a:srgbClr val="FF3300"/>
              </a:solidFill>
              <a:latin typeface="Times New Roman" panose="02020603050405020304" pitchFamily="18" charset="0"/>
              <a:cs typeface="Times New Roman" panose="02020603050405020304" pitchFamily="18" charset="0"/>
            </a:endParaRPr>
          </a:p>
        </p:txBody>
      </p:sp>
      <p:grpSp>
        <p:nvGrpSpPr>
          <p:cNvPr id="25" name="Group 150"/>
          <p:cNvGrpSpPr>
            <a:grpSpLocks/>
          </p:cNvGrpSpPr>
          <p:nvPr/>
        </p:nvGrpSpPr>
        <p:grpSpPr bwMode="auto">
          <a:xfrm>
            <a:off x="349250" y="2283737"/>
            <a:ext cx="7010400" cy="685800"/>
            <a:chOff x="240" y="1296"/>
            <a:chExt cx="4416" cy="432"/>
          </a:xfrm>
        </p:grpSpPr>
        <p:sp>
          <p:nvSpPr>
            <p:cNvPr id="60450" name="Line 151"/>
            <p:cNvSpPr>
              <a:spLocks noChangeShapeType="1"/>
            </p:cNvSpPr>
            <p:nvPr/>
          </p:nvSpPr>
          <p:spPr bwMode="auto">
            <a:xfrm flipH="1" flipV="1">
              <a:off x="3312" y="1296"/>
              <a:ext cx="1344" cy="432"/>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51" name="Line 152"/>
            <p:cNvSpPr>
              <a:spLocks noChangeShapeType="1"/>
            </p:cNvSpPr>
            <p:nvPr/>
          </p:nvSpPr>
          <p:spPr bwMode="auto">
            <a:xfrm flipH="1" flipV="1">
              <a:off x="2352" y="1344"/>
              <a:ext cx="864"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52" name="Line 153"/>
            <p:cNvSpPr>
              <a:spLocks noChangeShapeType="1"/>
            </p:cNvSpPr>
            <p:nvPr/>
          </p:nvSpPr>
          <p:spPr bwMode="auto">
            <a:xfrm flipH="1" flipV="1">
              <a:off x="1296" y="1296"/>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53" name="Line 154"/>
            <p:cNvSpPr>
              <a:spLocks noChangeShapeType="1"/>
            </p:cNvSpPr>
            <p:nvPr/>
          </p:nvSpPr>
          <p:spPr bwMode="auto">
            <a:xfrm flipH="1" flipV="1">
              <a:off x="240" y="1296"/>
              <a:ext cx="912" cy="288"/>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26" name="Group 155"/>
          <p:cNvGrpSpPr>
            <a:grpSpLocks/>
          </p:cNvGrpSpPr>
          <p:nvPr/>
        </p:nvGrpSpPr>
        <p:grpSpPr bwMode="auto">
          <a:xfrm>
            <a:off x="273050" y="2740937"/>
            <a:ext cx="6781800" cy="381000"/>
            <a:chOff x="192" y="1584"/>
            <a:chExt cx="4272" cy="240"/>
          </a:xfrm>
        </p:grpSpPr>
        <p:sp>
          <p:nvSpPr>
            <p:cNvPr id="60446" name="Line 156"/>
            <p:cNvSpPr>
              <a:spLocks noChangeShapeType="1"/>
            </p:cNvSpPr>
            <p:nvPr/>
          </p:nvSpPr>
          <p:spPr bwMode="auto">
            <a:xfrm flipH="1" flipV="1">
              <a:off x="3312" y="1584"/>
              <a:ext cx="1152" cy="192"/>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47" name="Line 157"/>
            <p:cNvSpPr>
              <a:spLocks noChangeShapeType="1"/>
            </p:cNvSpPr>
            <p:nvPr/>
          </p:nvSpPr>
          <p:spPr bwMode="auto">
            <a:xfrm flipH="1" flipV="1">
              <a:off x="2304" y="1584"/>
              <a:ext cx="864"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48" name="Line 158"/>
            <p:cNvSpPr>
              <a:spLocks noChangeShapeType="1"/>
            </p:cNvSpPr>
            <p:nvPr/>
          </p:nvSpPr>
          <p:spPr bwMode="auto">
            <a:xfrm flipH="1" flipV="1">
              <a:off x="1248" y="1584"/>
              <a:ext cx="912"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0449" name="Line 159"/>
            <p:cNvSpPr>
              <a:spLocks noChangeShapeType="1"/>
            </p:cNvSpPr>
            <p:nvPr/>
          </p:nvSpPr>
          <p:spPr bwMode="auto">
            <a:xfrm flipH="1" flipV="1">
              <a:off x="192" y="1584"/>
              <a:ext cx="912" cy="24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83522" name="Text Box 226" descr="小棋盘"/>
          <p:cNvSpPr txBox="1">
            <a:spLocks noChangeArrowheads="1"/>
          </p:cNvSpPr>
          <p:nvPr/>
        </p:nvSpPr>
        <p:spPr bwMode="auto">
          <a:xfrm>
            <a:off x="501650" y="5498851"/>
            <a:ext cx="5029200" cy="830997"/>
          </a:xfrm>
          <a:prstGeom prst="rect">
            <a:avLst/>
          </a:prstGeom>
          <a:pattFill prst="smCheck">
            <a:fgClr>
              <a:srgbClr val="FFFF00"/>
            </a:fgClr>
            <a:bgClr>
              <a:srgbClr val="FFFFFF"/>
            </a:bgClr>
          </a:pattFill>
          <a:ln w="28575">
            <a:solidFill>
              <a:srgbClr val="006600"/>
            </a:solidFill>
            <a:miter lim="800000"/>
            <a:headEnd/>
            <a:tailEnd/>
          </a:ln>
          <a:effectLst/>
        </p:spPr>
        <p:txBody>
          <a:bodyPr anchor="ctr">
            <a:spAutoFit/>
          </a:bodyPr>
          <a:lstStyle/>
          <a:p>
            <a:pPr>
              <a:spcBef>
                <a:spcPct val="50000"/>
              </a:spcBef>
              <a:defRPr/>
            </a:pPr>
            <a:r>
              <a:rPr lang="en-US" altLang="zh-CN" sz="2400" b="1">
                <a:solidFill>
                  <a:srgbClr val="CC0000"/>
                </a:solidFill>
                <a:latin typeface="Times New Roman" panose="02020603050405020304" pitchFamily="18" charset="0"/>
                <a:cs typeface="Times New Roman" panose="02020603050405020304" pitchFamily="18" charset="0"/>
              </a:rPr>
              <a:t>    </a:t>
            </a:r>
            <a:r>
              <a:rPr lang="zh-CN" altLang="en-US" sz="2400" b="1">
                <a:solidFill>
                  <a:srgbClr val="CC0000"/>
                </a:solidFill>
                <a:latin typeface="Times New Roman" panose="02020603050405020304" pitchFamily="18" charset="0"/>
                <a:cs typeface="Times New Roman" panose="02020603050405020304" pitchFamily="18" charset="0"/>
              </a:rPr>
              <a:t>数据依次向左移动，称左移寄存器，输入方式为串行输入。</a:t>
            </a:r>
            <a:endParaRPr lang="zh-CN" altLang="en-US" sz="2400" b="1">
              <a:latin typeface="Times New Roman" panose="02020603050405020304" pitchFamily="18" charset="0"/>
              <a:cs typeface="Times New Roman" panose="02020603050405020304" pitchFamily="18" charset="0"/>
            </a:endParaRPr>
          </a:p>
        </p:txBody>
      </p:sp>
      <p:sp>
        <p:nvSpPr>
          <p:cNvPr id="183527" name="AutoShape 231" descr="小棋盘"/>
          <p:cNvSpPr>
            <a:spLocks noChangeArrowheads="1"/>
          </p:cNvSpPr>
          <p:nvPr/>
        </p:nvSpPr>
        <p:spPr bwMode="auto">
          <a:xfrm>
            <a:off x="6880225" y="1351875"/>
            <a:ext cx="1981200" cy="838200"/>
          </a:xfrm>
          <a:prstGeom prst="wedgeRoundRectCallout">
            <a:avLst>
              <a:gd name="adj1" fmla="val -27722"/>
              <a:gd name="adj2" fmla="val 137500"/>
              <a:gd name="adj3" fmla="val 16667"/>
            </a:avLst>
          </a:prstGeom>
          <a:pattFill prst="smCheck">
            <a:fgClr>
              <a:srgbClr val="FFFF00"/>
            </a:fgClr>
            <a:bgClr>
              <a:srgbClr val="FFFFFF"/>
            </a:bgClr>
          </a:pattFill>
          <a:ln w="28575">
            <a:solidFill>
              <a:srgbClr val="0066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cs typeface="Times New Roman" panose="02020603050405020304" pitchFamily="18" charset="0"/>
              </a:rPr>
              <a:t>从高位向低位</a:t>
            </a:r>
          </a:p>
          <a:p>
            <a:pPr algn="ctr" eaLnBrk="1" hangingPunct="1"/>
            <a:r>
              <a:rPr lang="zh-CN" altLang="en-US">
                <a:cs typeface="Times New Roman" panose="02020603050405020304" pitchFamily="18" charset="0"/>
              </a:rPr>
              <a:t>依次输入</a:t>
            </a:r>
          </a:p>
        </p:txBody>
      </p:sp>
      <p:sp>
        <p:nvSpPr>
          <p:cNvPr id="60445" name="Text Box 234"/>
          <p:cNvSpPr txBox="1">
            <a:spLocks noChangeArrowheads="1"/>
          </p:cNvSpPr>
          <p:nvPr/>
        </p:nvSpPr>
        <p:spPr bwMode="auto">
          <a:xfrm>
            <a:off x="7835900" y="2780625"/>
            <a:ext cx="1308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0000"/>
                </a:solidFill>
                <a:cs typeface="Times New Roman" panose="02020603050405020304" pitchFamily="18" charset="0"/>
              </a:rPr>
              <a:t>数码输入</a:t>
            </a:r>
          </a:p>
        </p:txBody>
      </p:sp>
    </p:spTree>
    <p:extLst>
      <p:ext uri="{BB962C8B-B14F-4D97-AF65-F5344CB8AC3E}">
        <p14:creationId xmlns:p14="http://schemas.microsoft.com/office/powerpoint/2010/main" val="1141986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3358"/>
                                        </p:tgtEl>
                                        <p:attrNameLst>
                                          <p:attrName>style.visibility</p:attrName>
                                        </p:attrNameLst>
                                      </p:cBhvr>
                                      <p:to>
                                        <p:strVal val="visible"/>
                                      </p:to>
                                    </p:set>
                                    <p:animEffect transition="in" filter="wipe(left)">
                                      <p:cBhvr>
                                        <p:cTn id="16" dur="500"/>
                                        <p:tgtEl>
                                          <p:spTgt spid="18335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3420"/>
                                        </p:tgtEl>
                                        <p:attrNameLst>
                                          <p:attrName>style.visibility</p:attrName>
                                        </p:attrNameLst>
                                      </p:cBhvr>
                                      <p:to>
                                        <p:strVal val="visible"/>
                                      </p:to>
                                    </p:set>
                                    <p:animEffect transition="in" filter="wipe(left)">
                                      <p:cBhvr>
                                        <p:cTn id="21" dur="500"/>
                                        <p:tgtEl>
                                          <p:spTgt spid="1834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83298"/>
                                        </p:tgtEl>
                                        <p:attrNameLst>
                                          <p:attrName>style.visibility</p:attrName>
                                        </p:attrNameLst>
                                      </p:cBhvr>
                                      <p:to>
                                        <p:strVal val="visible"/>
                                      </p:to>
                                    </p:set>
                                    <p:animEffect transition="in" filter="wipe(up)">
                                      <p:cBhvr>
                                        <p:cTn id="26" dur="500"/>
                                        <p:tgtEl>
                                          <p:spTgt spid="18329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83527"/>
                                        </p:tgtEl>
                                        <p:attrNameLst>
                                          <p:attrName>style.visibility</p:attrName>
                                        </p:attrNameLst>
                                      </p:cBhvr>
                                      <p:to>
                                        <p:strVal val="visible"/>
                                      </p:to>
                                    </p:set>
                                    <p:animEffect transition="in" filter="wipe(up)">
                                      <p:cBhvr>
                                        <p:cTn id="31" dur="500"/>
                                        <p:tgtEl>
                                          <p:spTgt spid="1835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83421"/>
                                        </p:tgtEl>
                                        <p:attrNameLst>
                                          <p:attrName>style.visibility</p:attrName>
                                        </p:attrNameLst>
                                      </p:cBhvr>
                                      <p:to>
                                        <p:strVal val="visible"/>
                                      </p:to>
                                    </p:set>
                                    <p:animEffect transition="in" filter="wipe(up)">
                                      <p:cBhvr>
                                        <p:cTn id="36" dur="500"/>
                                        <p:tgtEl>
                                          <p:spTgt spid="1834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strips(downRight)">
                                      <p:cBhvr>
                                        <p:cTn id="46" dur="500"/>
                                        <p:tgtEl>
                                          <p:spTgt spid="7"/>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par>
                          <p:cTn id="51" fill="hold" nodeType="afterGroup">
                            <p:stCondLst>
                              <p:cond delay="1000"/>
                            </p:stCondLst>
                            <p:childTnLst>
                              <p:par>
                                <p:cTn id="52" presetID="22" presetClass="entr" presetSubtype="1"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childTnLst>
                          </p:cTn>
                        </p:par>
                        <p:par>
                          <p:cTn id="55" fill="hold" nodeType="afterGroup">
                            <p:stCondLst>
                              <p:cond delay="1500"/>
                            </p:stCondLst>
                            <p:childTnLst>
                              <p:par>
                                <p:cTn id="56" presetID="22" presetClass="entr" presetSubtype="2"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right)">
                                      <p:cBhvr>
                                        <p:cTn id="58" dur="500"/>
                                        <p:tgtEl>
                                          <p:spTgt spid="2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3422"/>
                                        </p:tgtEl>
                                        <p:attrNameLst>
                                          <p:attrName>style.visibility</p:attrName>
                                        </p:attrNameLst>
                                      </p:cBhvr>
                                      <p:to>
                                        <p:strVal val="visible"/>
                                      </p:to>
                                    </p:set>
                                    <p:animEffect transition="in" filter="wipe(left)">
                                      <p:cBhvr>
                                        <p:cTn id="63" dur="500"/>
                                        <p:tgtEl>
                                          <p:spTgt spid="18342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par>
                          <p:cTn id="69" fill="hold" nodeType="afterGroup">
                            <p:stCondLst>
                              <p:cond delay="500"/>
                            </p:stCondLst>
                            <p:childTnLst>
                              <p:par>
                                <p:cTn id="70" presetID="22" presetClass="entr" presetSubtype="2"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right)">
                                      <p:cBhvr>
                                        <p:cTn id="72" dur="500"/>
                                        <p:tgtEl>
                                          <p:spTgt spid="2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right)">
                                      <p:cBhvr>
                                        <p:cTn id="77" dur="500"/>
                                        <p:tgtEl>
                                          <p:spTgt spid="2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83423"/>
                                        </p:tgtEl>
                                        <p:attrNameLst>
                                          <p:attrName>style.visibility</p:attrName>
                                        </p:attrNameLst>
                                      </p:cBhvr>
                                      <p:to>
                                        <p:strVal val="visible"/>
                                      </p:to>
                                    </p:set>
                                    <p:animEffect transition="in" filter="wipe(left)">
                                      <p:cBhvr>
                                        <p:cTn id="82" dur="500"/>
                                        <p:tgtEl>
                                          <p:spTgt spid="18342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2"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righ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83424"/>
                                        </p:tgtEl>
                                        <p:attrNameLst>
                                          <p:attrName>style.visibility</p:attrName>
                                        </p:attrNameLst>
                                      </p:cBhvr>
                                      <p:to>
                                        <p:strVal val="visible"/>
                                      </p:to>
                                    </p:set>
                                    <p:animEffect transition="in" filter="wipe(left)">
                                      <p:cBhvr>
                                        <p:cTn id="102" dur="500"/>
                                        <p:tgtEl>
                                          <p:spTgt spid="18342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left)">
                                      <p:cBhvr>
                                        <p:cTn id="107" dur="500"/>
                                        <p:tgtEl>
                                          <p:spTgt spid="1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5"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blinds(vertical)">
                                      <p:cBhvr>
                                        <p:cTn id="112" dur="500"/>
                                        <p:tgtEl>
                                          <p:spTgt spid="2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2"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right)">
                                      <p:cBhvr>
                                        <p:cTn id="117" dur="500"/>
                                        <p:tgtEl>
                                          <p:spTgt spid="1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4" presetClass="entr" presetSubtype="32" fill="hold" grpId="0" nodeType="clickEffect">
                                  <p:stCondLst>
                                    <p:cond delay="0"/>
                                  </p:stCondLst>
                                  <p:childTnLst>
                                    <p:set>
                                      <p:cBhvr>
                                        <p:cTn id="121" dur="1" fill="hold">
                                          <p:stCondLst>
                                            <p:cond delay="0"/>
                                          </p:stCondLst>
                                        </p:cTn>
                                        <p:tgtEl>
                                          <p:spTgt spid="183522"/>
                                        </p:tgtEl>
                                        <p:attrNameLst>
                                          <p:attrName>style.visibility</p:attrName>
                                        </p:attrNameLst>
                                      </p:cBhvr>
                                      <p:to>
                                        <p:strVal val="visible"/>
                                      </p:to>
                                    </p:set>
                                    <p:animEffect transition="in" filter="box(out)">
                                      <p:cBhvr>
                                        <p:cTn id="122" dur="500"/>
                                        <p:tgtEl>
                                          <p:spTgt spid="183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nimBg="1" autoUpdateAnimBg="0"/>
      <p:bldP spid="183358" grpId="0" autoUpdateAnimBg="0"/>
      <p:bldP spid="183420" grpId="0" autoUpdateAnimBg="0"/>
      <p:bldP spid="183421" grpId="0" autoUpdateAnimBg="0"/>
      <p:bldP spid="183422" grpId="0" autoUpdateAnimBg="0"/>
      <p:bldP spid="183423" grpId="0" autoUpdateAnimBg="0"/>
      <p:bldP spid="183424" grpId="0" autoUpdateAnimBg="0"/>
      <p:bldP spid="183522" grpId="0" animBg="1" autoUpdateAnimBg="0"/>
      <p:bldP spid="1835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622300" y="2005328"/>
            <a:ext cx="5314950" cy="519112"/>
            <a:chOff x="200" y="835"/>
            <a:chExt cx="3348" cy="327"/>
          </a:xfrm>
        </p:grpSpPr>
        <p:sp>
          <p:nvSpPr>
            <p:cNvPr id="61511" name="Text Box 3"/>
            <p:cNvSpPr txBox="1">
              <a:spLocks noChangeArrowheads="1"/>
            </p:cNvSpPr>
            <p:nvPr/>
          </p:nvSpPr>
          <p:spPr bwMode="auto">
            <a:xfrm>
              <a:off x="200"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sp>
          <p:nvSpPr>
            <p:cNvPr id="61512" name="Rectangle 4"/>
            <p:cNvSpPr>
              <a:spLocks noChangeArrowheads="1"/>
            </p:cNvSpPr>
            <p:nvPr/>
          </p:nvSpPr>
          <p:spPr bwMode="auto">
            <a:xfrm>
              <a:off x="2312"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sp>
          <p:nvSpPr>
            <p:cNvPr id="61513" name="Rectangle 5"/>
            <p:cNvSpPr>
              <a:spLocks noChangeArrowheads="1"/>
            </p:cNvSpPr>
            <p:nvPr/>
          </p:nvSpPr>
          <p:spPr bwMode="auto">
            <a:xfrm>
              <a:off x="3320"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185350" name="Rectangle 6"/>
            <p:cNvSpPr>
              <a:spLocks noChangeArrowheads="1"/>
            </p:cNvSpPr>
            <p:nvPr/>
          </p:nvSpPr>
          <p:spPr bwMode="auto">
            <a:xfrm>
              <a:off x="1256" y="835"/>
              <a:ext cx="228" cy="327"/>
            </a:xfrm>
            <a:prstGeom prst="rect">
              <a:avLst/>
            </a:prstGeom>
            <a:noFill/>
            <a:ln w="38100">
              <a:noFill/>
              <a:miter lim="800000"/>
              <a:headEnd/>
              <a:tailEnd/>
            </a:ln>
            <a:effec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00"/>
                  </a:solidFill>
                  <a:cs typeface="Times New Roman" panose="02020603050405020304" pitchFamily="18" charset="0"/>
                </a:rPr>
                <a:t>0</a:t>
              </a:r>
            </a:p>
          </p:txBody>
        </p:sp>
      </p:grpSp>
      <p:grpSp>
        <p:nvGrpSpPr>
          <p:cNvPr id="3" name="Group 7"/>
          <p:cNvGrpSpPr>
            <a:grpSpLocks/>
          </p:cNvGrpSpPr>
          <p:nvPr/>
        </p:nvGrpSpPr>
        <p:grpSpPr bwMode="auto">
          <a:xfrm>
            <a:off x="622300" y="1548128"/>
            <a:ext cx="5314950" cy="519112"/>
            <a:chOff x="488" y="787"/>
            <a:chExt cx="3348" cy="327"/>
          </a:xfrm>
        </p:grpSpPr>
        <p:sp>
          <p:nvSpPr>
            <p:cNvPr id="61507" name="Text Box 8"/>
            <p:cNvSpPr txBox="1">
              <a:spLocks noChangeArrowheads="1"/>
            </p:cNvSpPr>
            <p:nvPr/>
          </p:nvSpPr>
          <p:spPr bwMode="auto">
            <a:xfrm>
              <a:off x="48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00"/>
                  </a:solidFill>
                  <a:cs typeface="Times New Roman" panose="02020603050405020304" pitchFamily="18" charset="0"/>
                </a:rPr>
                <a:t>0</a:t>
              </a:r>
            </a:p>
          </p:txBody>
        </p:sp>
        <p:sp>
          <p:nvSpPr>
            <p:cNvPr id="61508" name="Rectangle 9"/>
            <p:cNvSpPr>
              <a:spLocks noChangeArrowheads="1"/>
            </p:cNvSpPr>
            <p:nvPr/>
          </p:nvSpPr>
          <p:spPr bwMode="auto">
            <a:xfrm>
              <a:off x="2600"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1509" name="Rectangle 10"/>
            <p:cNvSpPr>
              <a:spLocks noChangeArrowheads="1"/>
            </p:cNvSpPr>
            <p:nvPr/>
          </p:nvSpPr>
          <p:spPr bwMode="auto">
            <a:xfrm>
              <a:off x="360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1510" name="Rectangle 11"/>
            <p:cNvSpPr>
              <a:spLocks noChangeArrowheads="1"/>
            </p:cNvSpPr>
            <p:nvPr/>
          </p:nvSpPr>
          <p:spPr bwMode="auto">
            <a:xfrm>
              <a:off x="1544"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grpSp>
      <p:grpSp>
        <p:nvGrpSpPr>
          <p:cNvPr id="4" name="Group 12"/>
          <p:cNvGrpSpPr>
            <a:grpSpLocks/>
          </p:cNvGrpSpPr>
          <p:nvPr/>
        </p:nvGrpSpPr>
        <p:grpSpPr bwMode="auto">
          <a:xfrm>
            <a:off x="622300" y="1090928"/>
            <a:ext cx="5314950" cy="519112"/>
            <a:chOff x="488" y="499"/>
            <a:chExt cx="3348" cy="327"/>
          </a:xfrm>
        </p:grpSpPr>
        <p:sp>
          <p:nvSpPr>
            <p:cNvPr id="61503" name="Text Box 13"/>
            <p:cNvSpPr txBox="1">
              <a:spLocks noChangeArrowheads="1"/>
            </p:cNvSpPr>
            <p:nvPr/>
          </p:nvSpPr>
          <p:spPr bwMode="auto">
            <a:xfrm>
              <a:off x="48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sp>
          <p:nvSpPr>
            <p:cNvPr id="61504" name="Rectangle 14"/>
            <p:cNvSpPr>
              <a:spLocks noChangeArrowheads="1"/>
            </p:cNvSpPr>
            <p:nvPr/>
          </p:nvSpPr>
          <p:spPr bwMode="auto">
            <a:xfrm>
              <a:off x="2600"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1505" name="Rectangle 15"/>
            <p:cNvSpPr>
              <a:spLocks noChangeArrowheads="1"/>
            </p:cNvSpPr>
            <p:nvPr/>
          </p:nvSpPr>
          <p:spPr bwMode="auto">
            <a:xfrm>
              <a:off x="360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1506" name="Rectangle 16"/>
            <p:cNvSpPr>
              <a:spLocks noChangeArrowheads="1"/>
            </p:cNvSpPr>
            <p:nvPr/>
          </p:nvSpPr>
          <p:spPr bwMode="auto">
            <a:xfrm>
              <a:off x="1544"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5" name="Group 17"/>
          <p:cNvGrpSpPr>
            <a:grpSpLocks/>
          </p:cNvGrpSpPr>
          <p:nvPr/>
        </p:nvGrpSpPr>
        <p:grpSpPr bwMode="auto">
          <a:xfrm>
            <a:off x="622300" y="633728"/>
            <a:ext cx="5314950" cy="519112"/>
            <a:chOff x="488" y="211"/>
            <a:chExt cx="3348" cy="327"/>
          </a:xfrm>
        </p:grpSpPr>
        <p:sp>
          <p:nvSpPr>
            <p:cNvPr id="61499" name="Text Box 18"/>
            <p:cNvSpPr txBox="1">
              <a:spLocks noChangeArrowheads="1"/>
            </p:cNvSpPr>
            <p:nvPr/>
          </p:nvSpPr>
          <p:spPr bwMode="auto">
            <a:xfrm>
              <a:off x="488"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1500" name="Rectangle 19"/>
            <p:cNvSpPr>
              <a:spLocks noChangeArrowheads="1"/>
            </p:cNvSpPr>
            <p:nvPr/>
          </p:nvSpPr>
          <p:spPr bwMode="auto">
            <a:xfrm>
              <a:off x="2600"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1501" name="Rectangle 20"/>
            <p:cNvSpPr>
              <a:spLocks noChangeArrowheads="1"/>
            </p:cNvSpPr>
            <p:nvPr/>
          </p:nvSpPr>
          <p:spPr bwMode="auto">
            <a:xfrm>
              <a:off x="3608"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1502" name="Rectangle 21"/>
            <p:cNvSpPr>
              <a:spLocks noChangeArrowheads="1"/>
            </p:cNvSpPr>
            <p:nvPr/>
          </p:nvSpPr>
          <p:spPr bwMode="auto">
            <a:xfrm>
              <a:off x="1544"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grpSp>
      <p:grpSp>
        <p:nvGrpSpPr>
          <p:cNvPr id="6" name="Group 22"/>
          <p:cNvGrpSpPr>
            <a:grpSpLocks/>
          </p:cNvGrpSpPr>
          <p:nvPr/>
        </p:nvGrpSpPr>
        <p:grpSpPr bwMode="auto">
          <a:xfrm>
            <a:off x="-152400" y="1670365"/>
            <a:ext cx="990600" cy="685800"/>
            <a:chOff x="0" y="864"/>
            <a:chExt cx="624" cy="432"/>
          </a:xfrm>
        </p:grpSpPr>
        <p:sp>
          <p:nvSpPr>
            <p:cNvPr id="61497" name="Line 23"/>
            <p:cNvSpPr>
              <a:spLocks noChangeShapeType="1"/>
            </p:cNvSpPr>
            <p:nvPr/>
          </p:nvSpPr>
          <p:spPr bwMode="auto">
            <a:xfrm flipH="1" flipV="1">
              <a:off x="432" y="1152"/>
              <a:ext cx="192" cy="144"/>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98" name="Text Box 24"/>
            <p:cNvSpPr txBox="1">
              <a:spLocks noChangeArrowheads="1"/>
            </p:cNvSpPr>
            <p:nvPr/>
          </p:nvSpPr>
          <p:spPr bwMode="auto">
            <a:xfrm>
              <a:off x="0" y="86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333CC"/>
                  </a:solidFill>
                  <a:cs typeface="Times New Roman" panose="02020603050405020304" pitchFamily="18" charset="0"/>
                </a:rPr>
                <a:t>输出</a:t>
              </a:r>
              <a:endParaRPr lang="zh-CN" altLang="en-US" sz="2800">
                <a:solidFill>
                  <a:srgbClr val="3333CC"/>
                </a:solidFill>
                <a:cs typeface="Times New Roman" panose="02020603050405020304" pitchFamily="18" charset="0"/>
              </a:endParaRPr>
            </a:p>
          </p:txBody>
        </p:sp>
      </p:grpSp>
      <p:sp>
        <p:nvSpPr>
          <p:cNvPr id="185369" name="Line 25"/>
          <p:cNvSpPr>
            <a:spLocks noChangeShapeType="1"/>
          </p:cNvSpPr>
          <p:nvPr/>
        </p:nvSpPr>
        <p:spPr bwMode="auto">
          <a:xfrm flipH="1" flipV="1">
            <a:off x="457200" y="1594165"/>
            <a:ext cx="228600" cy="22860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5370" name="Line 26"/>
          <p:cNvSpPr>
            <a:spLocks noChangeShapeType="1"/>
          </p:cNvSpPr>
          <p:nvPr/>
        </p:nvSpPr>
        <p:spPr bwMode="auto">
          <a:xfrm flipH="1" flipV="1">
            <a:off x="457200" y="1136965"/>
            <a:ext cx="228600" cy="22860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5371" name="Line 27"/>
          <p:cNvSpPr>
            <a:spLocks noChangeShapeType="1"/>
          </p:cNvSpPr>
          <p:nvPr/>
        </p:nvSpPr>
        <p:spPr bwMode="auto">
          <a:xfrm flipH="1" flipV="1">
            <a:off x="457200" y="679765"/>
            <a:ext cx="228600" cy="22860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5372" name="Rectangle 28"/>
          <p:cNvSpPr>
            <a:spLocks noChangeArrowheads="1"/>
          </p:cNvSpPr>
          <p:nvPr/>
        </p:nvSpPr>
        <p:spPr bwMode="auto">
          <a:xfrm>
            <a:off x="6172200" y="832165"/>
            <a:ext cx="2514600" cy="2227263"/>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再输入四个移位脉冲，</a:t>
            </a:r>
            <a:r>
              <a:rPr lang="en-US" altLang="zh-CN" sz="2800" b="1">
                <a:latin typeface="Times New Roman" panose="02020603050405020304" pitchFamily="18" charset="0"/>
                <a:cs typeface="Times New Roman" panose="02020603050405020304" pitchFamily="18" charset="0"/>
              </a:rPr>
              <a:t>1011</a:t>
            </a:r>
            <a:r>
              <a:rPr lang="zh-CN" altLang="en-US" sz="2800" b="1">
                <a:solidFill>
                  <a:srgbClr val="FF3300"/>
                </a:solidFill>
                <a:latin typeface="Times New Roman" panose="02020603050405020304" pitchFamily="18" charset="0"/>
                <a:cs typeface="Times New Roman" panose="02020603050405020304" pitchFamily="18" charset="0"/>
              </a:rPr>
              <a:t>由高位至低位</a:t>
            </a:r>
            <a:r>
              <a:rPr lang="zh-CN" altLang="en-US" sz="2800" b="1">
                <a:latin typeface="Times New Roman" panose="02020603050405020304" pitchFamily="18" charset="0"/>
                <a:cs typeface="Times New Roman" panose="02020603050405020304" pitchFamily="18" charset="0"/>
              </a:rPr>
              <a:t>依次从</a:t>
            </a:r>
            <a:r>
              <a:rPr lang="en-US" altLang="zh-CN" sz="2800" b="1" i="1">
                <a:latin typeface="Times New Roman" panose="02020603050405020304" pitchFamily="18" charset="0"/>
                <a:cs typeface="Times New Roman" panose="02020603050405020304" pitchFamily="18" charset="0"/>
              </a:rPr>
              <a:t>Q</a:t>
            </a:r>
            <a:r>
              <a:rPr lang="en-US" altLang="zh-CN" sz="2800" b="1" baseline="-25000">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端输出。</a:t>
            </a:r>
            <a:endParaRPr lang="zh-CN" altLang="en-US" sz="2800" b="1">
              <a:solidFill>
                <a:srgbClr val="FF3300"/>
              </a:solidFill>
              <a:latin typeface="Times New Roman" panose="02020603050405020304" pitchFamily="18" charset="0"/>
              <a:cs typeface="Times New Roman" panose="02020603050405020304" pitchFamily="18" charset="0"/>
            </a:endParaRPr>
          </a:p>
        </p:txBody>
      </p:sp>
      <p:sp>
        <p:nvSpPr>
          <p:cNvPr id="185373" name="Rectangle 29"/>
          <p:cNvSpPr>
            <a:spLocks noChangeArrowheads="1"/>
          </p:cNvSpPr>
          <p:nvPr/>
        </p:nvSpPr>
        <p:spPr bwMode="auto">
          <a:xfrm>
            <a:off x="2366963" y="5708965"/>
            <a:ext cx="2327275" cy="519113"/>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串行输出方式</a:t>
            </a:r>
          </a:p>
        </p:txBody>
      </p:sp>
      <p:grpSp>
        <p:nvGrpSpPr>
          <p:cNvPr id="7" name="Group 172"/>
          <p:cNvGrpSpPr>
            <a:grpSpLocks/>
          </p:cNvGrpSpPr>
          <p:nvPr/>
        </p:nvGrpSpPr>
        <p:grpSpPr bwMode="auto">
          <a:xfrm>
            <a:off x="5794375" y="5434328"/>
            <a:ext cx="1409700" cy="1189037"/>
            <a:chOff x="3650" y="3235"/>
            <a:chExt cx="888" cy="749"/>
          </a:xfrm>
        </p:grpSpPr>
        <p:grpSp>
          <p:nvGrpSpPr>
            <p:cNvPr id="61485" name="Group 173"/>
            <p:cNvGrpSpPr>
              <a:grpSpLocks/>
            </p:cNvGrpSpPr>
            <p:nvPr/>
          </p:nvGrpSpPr>
          <p:grpSpPr bwMode="auto">
            <a:xfrm>
              <a:off x="3650" y="3235"/>
              <a:ext cx="888" cy="749"/>
              <a:chOff x="3650" y="3235"/>
              <a:chExt cx="888" cy="749"/>
            </a:xfrm>
          </p:grpSpPr>
          <p:sp>
            <p:nvSpPr>
              <p:cNvPr id="61495" name="Text Box 174"/>
              <p:cNvSpPr txBox="1">
                <a:spLocks noChangeArrowheads="1"/>
              </p:cNvSpPr>
              <p:nvPr/>
            </p:nvSpPr>
            <p:spPr bwMode="auto">
              <a:xfrm>
                <a:off x="3944" y="32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5</a:t>
                </a:r>
                <a:endParaRPr lang="en-US" altLang="zh-CN" sz="3200">
                  <a:cs typeface="Times New Roman" panose="02020603050405020304" pitchFamily="18" charset="0"/>
                </a:endParaRPr>
              </a:p>
            </p:txBody>
          </p:sp>
          <p:sp>
            <p:nvSpPr>
              <p:cNvPr id="61496" name="Text Box 175"/>
              <p:cNvSpPr txBox="1">
                <a:spLocks noChangeArrowheads="1"/>
              </p:cNvSpPr>
              <p:nvPr/>
            </p:nvSpPr>
            <p:spPr bwMode="auto">
              <a:xfrm>
                <a:off x="3650" y="369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移位脉冲</a:t>
                </a:r>
                <a:endParaRPr lang="zh-CN" altLang="en-US" sz="3200">
                  <a:cs typeface="Times New Roman" panose="02020603050405020304" pitchFamily="18" charset="0"/>
                </a:endParaRPr>
              </a:p>
            </p:txBody>
          </p:sp>
        </p:grpSp>
        <p:grpSp>
          <p:nvGrpSpPr>
            <p:cNvPr id="61486" name="Group 176"/>
            <p:cNvGrpSpPr>
              <a:grpSpLocks/>
            </p:cNvGrpSpPr>
            <p:nvPr/>
          </p:nvGrpSpPr>
          <p:grpSpPr bwMode="auto">
            <a:xfrm>
              <a:off x="3792" y="3504"/>
              <a:ext cx="336" cy="240"/>
              <a:chOff x="2256" y="3408"/>
              <a:chExt cx="336" cy="240"/>
            </a:xfrm>
          </p:grpSpPr>
          <p:sp>
            <p:nvSpPr>
              <p:cNvPr id="61492" name="Line 177"/>
              <p:cNvSpPr>
                <a:spLocks noChangeShapeType="1"/>
              </p:cNvSpPr>
              <p:nvPr/>
            </p:nvSpPr>
            <p:spPr bwMode="auto">
              <a:xfrm>
                <a:off x="2256" y="3648"/>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93" name="Line 178"/>
              <p:cNvSpPr>
                <a:spLocks noChangeShapeType="1"/>
              </p:cNvSpPr>
              <p:nvPr/>
            </p:nvSpPr>
            <p:spPr bwMode="auto">
              <a:xfrm flipV="1">
                <a:off x="2400" y="3408"/>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94" name="Line 179"/>
              <p:cNvSpPr>
                <a:spLocks noChangeShapeType="1"/>
              </p:cNvSpPr>
              <p:nvPr/>
            </p:nvSpPr>
            <p:spPr bwMode="auto">
              <a:xfrm>
                <a:off x="2400" y="3408"/>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1487" name="Group 180"/>
            <p:cNvGrpSpPr>
              <a:grpSpLocks/>
            </p:cNvGrpSpPr>
            <p:nvPr/>
          </p:nvGrpSpPr>
          <p:grpSpPr bwMode="auto">
            <a:xfrm>
              <a:off x="4128" y="3504"/>
              <a:ext cx="144" cy="240"/>
              <a:chOff x="4128" y="3600"/>
              <a:chExt cx="144" cy="240"/>
            </a:xfrm>
          </p:grpSpPr>
          <p:sp>
            <p:nvSpPr>
              <p:cNvPr id="61488" name="Line 181"/>
              <p:cNvSpPr>
                <a:spLocks noChangeShapeType="1"/>
              </p:cNvSpPr>
              <p:nvPr/>
            </p:nvSpPr>
            <p:spPr bwMode="auto">
              <a:xfrm flipV="1">
                <a:off x="4128" y="369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1489" name="Group 182"/>
              <p:cNvGrpSpPr>
                <a:grpSpLocks/>
              </p:cNvGrpSpPr>
              <p:nvPr/>
            </p:nvGrpSpPr>
            <p:grpSpPr bwMode="auto">
              <a:xfrm>
                <a:off x="4128" y="3600"/>
                <a:ext cx="144" cy="240"/>
                <a:chOff x="4128" y="3600"/>
                <a:chExt cx="144" cy="240"/>
              </a:xfrm>
            </p:grpSpPr>
            <p:sp>
              <p:nvSpPr>
                <p:cNvPr id="61490" name="Line 183"/>
                <p:cNvSpPr>
                  <a:spLocks noChangeShapeType="1"/>
                </p:cNvSpPr>
                <p:nvPr/>
              </p:nvSpPr>
              <p:spPr bwMode="auto">
                <a:xfrm>
                  <a:off x="4128" y="384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91" name="Line 184"/>
                <p:cNvSpPr>
                  <a:spLocks noChangeShapeType="1"/>
                </p:cNvSpPr>
                <p:nvPr/>
              </p:nvSpPr>
              <p:spPr bwMode="auto">
                <a:xfrm>
                  <a:off x="4128" y="360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nvGrpSpPr>
          <p:cNvPr id="12" name="Group 185"/>
          <p:cNvGrpSpPr>
            <a:grpSpLocks/>
          </p:cNvGrpSpPr>
          <p:nvPr/>
        </p:nvGrpSpPr>
        <p:grpSpPr bwMode="auto">
          <a:xfrm>
            <a:off x="7315200" y="5448615"/>
            <a:ext cx="533400" cy="808038"/>
            <a:chOff x="4608" y="3436"/>
            <a:chExt cx="336" cy="509"/>
          </a:xfrm>
        </p:grpSpPr>
        <p:grpSp>
          <p:nvGrpSpPr>
            <p:cNvPr id="61477" name="Group 186"/>
            <p:cNvGrpSpPr>
              <a:grpSpLocks/>
            </p:cNvGrpSpPr>
            <p:nvPr/>
          </p:nvGrpSpPr>
          <p:grpSpPr bwMode="auto">
            <a:xfrm>
              <a:off x="4608" y="3705"/>
              <a:ext cx="336" cy="240"/>
              <a:chOff x="2592" y="3360"/>
              <a:chExt cx="336" cy="240"/>
            </a:xfrm>
          </p:grpSpPr>
          <p:sp>
            <p:nvSpPr>
              <p:cNvPr id="61479" name="Line 187"/>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1480" name="Group 188"/>
              <p:cNvGrpSpPr>
                <a:grpSpLocks/>
              </p:cNvGrpSpPr>
              <p:nvPr/>
            </p:nvGrpSpPr>
            <p:grpSpPr bwMode="auto">
              <a:xfrm>
                <a:off x="2592" y="3360"/>
                <a:ext cx="336" cy="240"/>
                <a:chOff x="2880" y="3360"/>
                <a:chExt cx="336" cy="240"/>
              </a:xfrm>
            </p:grpSpPr>
            <p:sp>
              <p:nvSpPr>
                <p:cNvPr id="61481" name="Line 189"/>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82" name="Line 190"/>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83" name="Line 191"/>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84" name="Line 192"/>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1478" name="Rectangle 193"/>
            <p:cNvSpPr>
              <a:spLocks noChangeArrowheads="1"/>
            </p:cNvSpPr>
            <p:nvPr/>
          </p:nvSpPr>
          <p:spPr bwMode="auto">
            <a:xfrm>
              <a:off x="4608" y="343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7</a:t>
              </a:r>
              <a:endParaRPr lang="en-US" altLang="zh-CN" sz="2800">
                <a:solidFill>
                  <a:srgbClr val="FF3300"/>
                </a:solidFill>
                <a:cs typeface="Times New Roman" panose="02020603050405020304" pitchFamily="18" charset="0"/>
              </a:endParaRPr>
            </a:p>
          </p:txBody>
        </p:sp>
      </p:grpSp>
      <p:grpSp>
        <p:nvGrpSpPr>
          <p:cNvPr id="15" name="Group 194"/>
          <p:cNvGrpSpPr>
            <a:grpSpLocks/>
          </p:cNvGrpSpPr>
          <p:nvPr/>
        </p:nvGrpSpPr>
        <p:grpSpPr bwMode="auto">
          <a:xfrm>
            <a:off x="7848600" y="5480365"/>
            <a:ext cx="533400" cy="808038"/>
            <a:chOff x="4944" y="3427"/>
            <a:chExt cx="336" cy="509"/>
          </a:xfrm>
        </p:grpSpPr>
        <p:grpSp>
          <p:nvGrpSpPr>
            <p:cNvPr id="61469" name="Group 195"/>
            <p:cNvGrpSpPr>
              <a:grpSpLocks/>
            </p:cNvGrpSpPr>
            <p:nvPr/>
          </p:nvGrpSpPr>
          <p:grpSpPr bwMode="auto">
            <a:xfrm>
              <a:off x="4944" y="3696"/>
              <a:ext cx="336" cy="240"/>
              <a:chOff x="2592" y="3360"/>
              <a:chExt cx="336" cy="240"/>
            </a:xfrm>
          </p:grpSpPr>
          <p:sp>
            <p:nvSpPr>
              <p:cNvPr id="61471" name="Line 196"/>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1472" name="Group 197"/>
              <p:cNvGrpSpPr>
                <a:grpSpLocks/>
              </p:cNvGrpSpPr>
              <p:nvPr/>
            </p:nvGrpSpPr>
            <p:grpSpPr bwMode="auto">
              <a:xfrm>
                <a:off x="2592" y="3360"/>
                <a:ext cx="336" cy="240"/>
                <a:chOff x="2880" y="3360"/>
                <a:chExt cx="336" cy="240"/>
              </a:xfrm>
            </p:grpSpPr>
            <p:sp>
              <p:nvSpPr>
                <p:cNvPr id="61473" name="Line 198"/>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74" name="Line 199"/>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75" name="Line 200"/>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76" name="Line 201"/>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1470" name="Rectangle 202"/>
            <p:cNvSpPr>
              <a:spLocks noChangeArrowheads="1"/>
            </p:cNvSpPr>
            <p:nvPr/>
          </p:nvSpPr>
          <p:spPr bwMode="auto">
            <a:xfrm>
              <a:off x="4952" y="34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8</a:t>
              </a:r>
              <a:endParaRPr lang="en-US" altLang="zh-CN" sz="2800">
                <a:solidFill>
                  <a:srgbClr val="FF3300"/>
                </a:solidFill>
                <a:cs typeface="Times New Roman" panose="02020603050405020304" pitchFamily="18" charset="0"/>
              </a:endParaRPr>
            </a:p>
          </p:txBody>
        </p:sp>
      </p:grpSp>
      <p:grpSp>
        <p:nvGrpSpPr>
          <p:cNvPr id="18" name="Group 203"/>
          <p:cNvGrpSpPr>
            <a:grpSpLocks/>
          </p:cNvGrpSpPr>
          <p:nvPr/>
        </p:nvGrpSpPr>
        <p:grpSpPr bwMode="auto">
          <a:xfrm>
            <a:off x="6781800" y="5434328"/>
            <a:ext cx="533400" cy="808037"/>
            <a:chOff x="4272" y="3436"/>
            <a:chExt cx="336" cy="509"/>
          </a:xfrm>
        </p:grpSpPr>
        <p:grpSp>
          <p:nvGrpSpPr>
            <p:cNvPr id="61461" name="Group 204"/>
            <p:cNvGrpSpPr>
              <a:grpSpLocks/>
            </p:cNvGrpSpPr>
            <p:nvPr/>
          </p:nvGrpSpPr>
          <p:grpSpPr bwMode="auto">
            <a:xfrm>
              <a:off x="4272" y="3705"/>
              <a:ext cx="336" cy="240"/>
              <a:chOff x="2592" y="3360"/>
              <a:chExt cx="336" cy="240"/>
            </a:xfrm>
          </p:grpSpPr>
          <p:sp>
            <p:nvSpPr>
              <p:cNvPr id="61463" name="Line 205"/>
              <p:cNvSpPr>
                <a:spLocks noChangeShapeType="1"/>
              </p:cNvSpPr>
              <p:nvPr/>
            </p:nvSpPr>
            <p:spPr bwMode="auto">
              <a:xfrm flipV="1">
                <a:off x="2784" y="3456"/>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1464" name="Group 206"/>
              <p:cNvGrpSpPr>
                <a:grpSpLocks/>
              </p:cNvGrpSpPr>
              <p:nvPr/>
            </p:nvGrpSpPr>
            <p:grpSpPr bwMode="auto">
              <a:xfrm>
                <a:off x="2592" y="3360"/>
                <a:ext cx="336" cy="240"/>
                <a:chOff x="2880" y="3360"/>
                <a:chExt cx="336" cy="240"/>
              </a:xfrm>
            </p:grpSpPr>
            <p:sp>
              <p:nvSpPr>
                <p:cNvPr id="61465" name="Line 207"/>
                <p:cNvSpPr>
                  <a:spLocks noChangeShapeType="1"/>
                </p:cNvSpPr>
                <p:nvPr/>
              </p:nvSpPr>
              <p:spPr bwMode="auto">
                <a:xfrm flipV="1">
                  <a:off x="2880" y="3360"/>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66" name="Line 208"/>
                <p:cNvSpPr>
                  <a:spLocks noChangeShapeType="1"/>
                </p:cNvSpPr>
                <p:nvPr/>
              </p:nvSpPr>
              <p:spPr bwMode="auto">
                <a:xfrm>
                  <a:off x="2880" y="3360"/>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67" name="Line 209"/>
                <p:cNvSpPr>
                  <a:spLocks noChangeShapeType="1"/>
                </p:cNvSpPr>
                <p:nvPr/>
              </p:nvSpPr>
              <p:spPr bwMode="auto">
                <a:xfrm>
                  <a:off x="3072" y="3600"/>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1468" name="Line 210"/>
                <p:cNvSpPr>
                  <a:spLocks noChangeShapeType="1"/>
                </p:cNvSpPr>
                <p:nvPr/>
              </p:nvSpPr>
              <p:spPr bwMode="auto">
                <a:xfrm>
                  <a:off x="3072" y="3360"/>
                  <a:ext cx="0" cy="19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1462" name="Rectangle 211"/>
            <p:cNvSpPr>
              <a:spLocks noChangeArrowheads="1"/>
            </p:cNvSpPr>
            <p:nvPr/>
          </p:nvSpPr>
          <p:spPr bwMode="auto">
            <a:xfrm>
              <a:off x="4280" y="34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6</a:t>
              </a:r>
              <a:endParaRPr lang="en-US" altLang="zh-CN" sz="2800">
                <a:solidFill>
                  <a:srgbClr val="FF3300"/>
                </a:solidFill>
                <a:cs typeface="Times New Roman" panose="02020603050405020304" pitchFamily="18" charset="0"/>
              </a:endParaRPr>
            </a:p>
          </p:txBody>
        </p:sp>
      </p:grpSp>
      <p:sp>
        <p:nvSpPr>
          <p:cNvPr id="61456" name="Text Box 213"/>
          <p:cNvSpPr txBox="1">
            <a:spLocks noChangeArrowheads="1"/>
          </p:cNvSpPr>
          <p:nvPr/>
        </p:nvSpPr>
        <p:spPr bwMode="auto">
          <a:xfrm>
            <a:off x="7835900" y="2853053"/>
            <a:ext cx="1308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0000"/>
                </a:solidFill>
                <a:cs typeface="Times New Roman" panose="02020603050405020304" pitchFamily="18" charset="0"/>
              </a:rPr>
              <a:t>数码输入</a:t>
            </a:r>
          </a:p>
        </p:txBody>
      </p:sp>
      <p:grpSp>
        <p:nvGrpSpPr>
          <p:cNvPr id="61457" name="Group 218"/>
          <p:cNvGrpSpPr>
            <a:grpSpLocks/>
          </p:cNvGrpSpPr>
          <p:nvPr/>
        </p:nvGrpSpPr>
        <p:grpSpPr bwMode="auto">
          <a:xfrm>
            <a:off x="179388" y="2072003"/>
            <a:ext cx="8796337" cy="3402012"/>
            <a:chOff x="113" y="1117"/>
            <a:chExt cx="5541" cy="2143"/>
          </a:xfrm>
        </p:grpSpPr>
        <p:pic>
          <p:nvPicPr>
            <p:cNvPr id="61458" name="Picture 215" descr="图片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117"/>
              <a:ext cx="5541" cy="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9" name="Rectangle 216"/>
            <p:cNvSpPr>
              <a:spLocks noChangeArrowheads="1"/>
            </p:cNvSpPr>
            <p:nvPr/>
          </p:nvSpPr>
          <p:spPr bwMode="auto">
            <a:xfrm>
              <a:off x="3497" y="1325"/>
              <a:ext cx="91" cy="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61460" name="Text Box 217"/>
            <p:cNvSpPr txBox="1">
              <a:spLocks noChangeArrowheads="1"/>
            </p:cNvSpPr>
            <p:nvPr/>
          </p:nvSpPr>
          <p:spPr bwMode="auto">
            <a:xfrm>
              <a:off x="3443" y="125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0</a:t>
              </a:r>
            </a:p>
          </p:txBody>
        </p:sp>
      </p:grpSp>
    </p:spTree>
    <p:extLst>
      <p:ext uri="{BB962C8B-B14F-4D97-AF65-F5344CB8AC3E}">
        <p14:creationId xmlns:p14="http://schemas.microsoft.com/office/powerpoint/2010/main" val="2243632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85369"/>
                                        </p:tgtEl>
                                        <p:attrNameLst>
                                          <p:attrName>style.visibility</p:attrName>
                                        </p:attrNameLst>
                                      </p:cBhvr>
                                      <p:to>
                                        <p:strVal val="visible"/>
                                      </p:to>
                                    </p:set>
                                    <p:animEffect transition="in" filter="wipe(right)">
                                      <p:cBhvr>
                                        <p:cTn id="27" dur="500"/>
                                        <p:tgtEl>
                                          <p:spTgt spid="1853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85370"/>
                                        </p:tgtEl>
                                        <p:attrNameLst>
                                          <p:attrName>style.visibility</p:attrName>
                                        </p:attrNameLst>
                                      </p:cBhvr>
                                      <p:to>
                                        <p:strVal val="visible"/>
                                      </p:to>
                                    </p:set>
                                    <p:animEffect transition="in" filter="wipe(right)">
                                      <p:cBhvr>
                                        <p:cTn id="42" dur="500"/>
                                        <p:tgtEl>
                                          <p:spTgt spid="18537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85371"/>
                                        </p:tgtEl>
                                        <p:attrNameLst>
                                          <p:attrName>style.visibility</p:attrName>
                                        </p:attrNameLst>
                                      </p:cBhvr>
                                      <p:to>
                                        <p:strVal val="visible"/>
                                      </p:to>
                                    </p:set>
                                    <p:animEffect transition="in" filter="wipe(right)">
                                      <p:cBhvr>
                                        <p:cTn id="57" dur="500"/>
                                        <p:tgtEl>
                                          <p:spTgt spid="18537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5372"/>
                                        </p:tgtEl>
                                        <p:attrNameLst>
                                          <p:attrName>style.visibility</p:attrName>
                                        </p:attrNameLst>
                                      </p:cBhvr>
                                      <p:to>
                                        <p:strVal val="visible"/>
                                      </p:to>
                                    </p:set>
                                    <p:animEffect transition="in" filter="blinds(horizontal)">
                                      <p:cBhvr>
                                        <p:cTn id="62" dur="500"/>
                                        <p:tgtEl>
                                          <p:spTgt spid="18537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85373"/>
                                        </p:tgtEl>
                                        <p:attrNameLst>
                                          <p:attrName>style.visibility</p:attrName>
                                        </p:attrNameLst>
                                      </p:cBhvr>
                                      <p:to>
                                        <p:strVal val="visible"/>
                                      </p:to>
                                    </p:set>
                                    <p:animEffect transition="in" filter="box(out)">
                                      <p:cBhvr>
                                        <p:cTn id="67" dur="500"/>
                                        <p:tgtEl>
                                          <p:spTgt spid="18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69" grpId="0" animBg="1"/>
      <p:bldP spid="185370" grpId="0" animBg="1"/>
      <p:bldP spid="185371" grpId="0" animBg="1"/>
      <p:bldP spid="185372" grpId="0" autoUpdateAnimBg="0"/>
      <p:bldP spid="185373"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861964" y="57000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左移寄存器波形图</a:t>
            </a:r>
            <a:endParaRPr lang="zh-CN" altLang="en-US" sz="2800">
              <a:cs typeface="Times New Roman" panose="02020603050405020304" pitchFamily="18" charset="0"/>
            </a:endParaRPr>
          </a:p>
        </p:txBody>
      </p:sp>
      <p:sp>
        <p:nvSpPr>
          <p:cNvPr id="62467" name="Rectangle 56"/>
          <p:cNvSpPr>
            <a:spLocks noChangeArrowheads="1"/>
          </p:cNvSpPr>
          <p:nvPr/>
        </p:nvSpPr>
        <p:spPr bwMode="auto">
          <a:xfrm>
            <a:off x="17253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endParaRPr lang="en-US" altLang="zh-CN" sz="2800">
              <a:solidFill>
                <a:srgbClr val="00CC66"/>
              </a:solidFill>
              <a:cs typeface="Times New Roman" panose="02020603050405020304" pitchFamily="18" charset="0"/>
            </a:endParaRPr>
          </a:p>
        </p:txBody>
      </p:sp>
      <p:sp>
        <p:nvSpPr>
          <p:cNvPr id="62468" name="Rectangle 57"/>
          <p:cNvSpPr>
            <a:spLocks noChangeArrowheads="1"/>
          </p:cNvSpPr>
          <p:nvPr/>
        </p:nvSpPr>
        <p:spPr bwMode="auto">
          <a:xfrm>
            <a:off x="32493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p>
        </p:txBody>
      </p:sp>
      <p:sp>
        <p:nvSpPr>
          <p:cNvPr id="62469" name="Rectangle 58"/>
          <p:cNvSpPr>
            <a:spLocks noChangeArrowheads="1"/>
          </p:cNvSpPr>
          <p:nvPr/>
        </p:nvSpPr>
        <p:spPr bwMode="auto">
          <a:xfrm>
            <a:off x="40875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p>
        </p:txBody>
      </p:sp>
      <p:grpSp>
        <p:nvGrpSpPr>
          <p:cNvPr id="2" name="Group 59"/>
          <p:cNvGrpSpPr>
            <a:grpSpLocks/>
          </p:cNvGrpSpPr>
          <p:nvPr/>
        </p:nvGrpSpPr>
        <p:grpSpPr bwMode="auto">
          <a:xfrm>
            <a:off x="2169814" y="1978120"/>
            <a:ext cx="2286000" cy="3962400"/>
            <a:chOff x="1344" y="1008"/>
            <a:chExt cx="1440" cy="2736"/>
          </a:xfrm>
        </p:grpSpPr>
        <p:sp>
          <p:nvSpPr>
            <p:cNvPr id="62569" name="Line 60"/>
            <p:cNvSpPr>
              <a:spLocks noChangeShapeType="1"/>
            </p:cNvSpPr>
            <p:nvPr/>
          </p:nvSpPr>
          <p:spPr bwMode="auto">
            <a:xfrm>
              <a:off x="1344" y="1008"/>
              <a:ext cx="0" cy="2736"/>
            </a:xfrm>
            <a:prstGeom prst="line">
              <a:avLst/>
            </a:prstGeom>
            <a:noFill/>
            <a:ln w="28575">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70" name="Line 61"/>
            <p:cNvSpPr>
              <a:spLocks noChangeShapeType="1"/>
            </p:cNvSpPr>
            <p:nvPr/>
          </p:nvSpPr>
          <p:spPr bwMode="auto">
            <a:xfrm>
              <a:off x="2784" y="1008"/>
              <a:ext cx="0" cy="2688"/>
            </a:xfrm>
            <a:prstGeom prst="line">
              <a:avLst/>
            </a:prstGeom>
            <a:noFill/>
            <a:ln w="28575">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71" name="Line 62"/>
            <p:cNvSpPr>
              <a:spLocks noChangeShapeType="1"/>
            </p:cNvSpPr>
            <p:nvPr/>
          </p:nvSpPr>
          <p:spPr bwMode="auto">
            <a:xfrm>
              <a:off x="2304" y="1008"/>
              <a:ext cx="0" cy="2736"/>
            </a:xfrm>
            <a:prstGeom prst="line">
              <a:avLst/>
            </a:prstGeom>
            <a:noFill/>
            <a:ln w="28575">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72" name="Line 63"/>
            <p:cNvSpPr>
              <a:spLocks noChangeShapeType="1"/>
            </p:cNvSpPr>
            <p:nvPr/>
          </p:nvSpPr>
          <p:spPr bwMode="auto">
            <a:xfrm>
              <a:off x="1824" y="1008"/>
              <a:ext cx="0" cy="2736"/>
            </a:xfrm>
            <a:prstGeom prst="line">
              <a:avLst/>
            </a:prstGeom>
            <a:noFill/>
            <a:ln w="28575">
              <a:solidFill>
                <a:srgbClr val="FF00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64"/>
          <p:cNvGrpSpPr>
            <a:grpSpLocks/>
          </p:cNvGrpSpPr>
          <p:nvPr/>
        </p:nvGrpSpPr>
        <p:grpSpPr bwMode="auto">
          <a:xfrm>
            <a:off x="2169814" y="3044920"/>
            <a:ext cx="762000" cy="2971800"/>
            <a:chOff x="1344" y="1824"/>
            <a:chExt cx="480" cy="1872"/>
          </a:xfrm>
        </p:grpSpPr>
        <p:grpSp>
          <p:nvGrpSpPr>
            <p:cNvPr id="62563" name="Group 65"/>
            <p:cNvGrpSpPr>
              <a:grpSpLocks/>
            </p:cNvGrpSpPr>
            <p:nvPr/>
          </p:nvGrpSpPr>
          <p:grpSpPr bwMode="auto">
            <a:xfrm>
              <a:off x="1344" y="1824"/>
              <a:ext cx="480" cy="288"/>
              <a:chOff x="1344" y="1824"/>
              <a:chExt cx="480" cy="288"/>
            </a:xfrm>
          </p:grpSpPr>
          <p:sp>
            <p:nvSpPr>
              <p:cNvPr id="62567" name="Line 66"/>
              <p:cNvSpPr>
                <a:spLocks noChangeShapeType="1"/>
              </p:cNvSpPr>
              <p:nvPr/>
            </p:nvSpPr>
            <p:spPr bwMode="auto">
              <a:xfrm>
                <a:off x="1344" y="1824"/>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68" name="Line 67"/>
              <p:cNvSpPr>
                <a:spLocks noChangeShapeType="1"/>
              </p:cNvSpPr>
              <p:nvPr/>
            </p:nvSpPr>
            <p:spPr bwMode="auto">
              <a:xfrm>
                <a:off x="1344" y="1824"/>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64" name="Line 68"/>
            <p:cNvSpPr>
              <a:spLocks noChangeShapeType="1"/>
            </p:cNvSpPr>
            <p:nvPr/>
          </p:nvSpPr>
          <p:spPr bwMode="auto">
            <a:xfrm>
              <a:off x="1344" y="2592"/>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65" name="Line 69"/>
            <p:cNvSpPr>
              <a:spLocks noChangeShapeType="1"/>
            </p:cNvSpPr>
            <p:nvPr/>
          </p:nvSpPr>
          <p:spPr bwMode="auto">
            <a:xfrm>
              <a:off x="1344" y="3120"/>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66" name="Line 70"/>
            <p:cNvSpPr>
              <a:spLocks noChangeShapeType="1"/>
            </p:cNvSpPr>
            <p:nvPr/>
          </p:nvSpPr>
          <p:spPr bwMode="auto">
            <a:xfrm>
              <a:off x="1344" y="3696"/>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5" name="Group 71"/>
          <p:cNvGrpSpPr>
            <a:grpSpLocks/>
          </p:cNvGrpSpPr>
          <p:nvPr/>
        </p:nvGrpSpPr>
        <p:grpSpPr bwMode="auto">
          <a:xfrm>
            <a:off x="2931814" y="3044920"/>
            <a:ext cx="762000" cy="2971800"/>
            <a:chOff x="1824" y="1824"/>
            <a:chExt cx="480" cy="1872"/>
          </a:xfrm>
        </p:grpSpPr>
        <p:grpSp>
          <p:nvGrpSpPr>
            <p:cNvPr id="62556" name="Group 72"/>
            <p:cNvGrpSpPr>
              <a:grpSpLocks/>
            </p:cNvGrpSpPr>
            <p:nvPr/>
          </p:nvGrpSpPr>
          <p:grpSpPr bwMode="auto">
            <a:xfrm>
              <a:off x="1824" y="1824"/>
              <a:ext cx="480" cy="288"/>
              <a:chOff x="1824" y="1824"/>
              <a:chExt cx="480" cy="288"/>
            </a:xfrm>
          </p:grpSpPr>
          <p:sp>
            <p:nvSpPr>
              <p:cNvPr id="62561" name="Line 73"/>
              <p:cNvSpPr>
                <a:spLocks noChangeShapeType="1"/>
              </p:cNvSpPr>
              <p:nvPr/>
            </p:nvSpPr>
            <p:spPr bwMode="auto">
              <a:xfrm>
                <a:off x="1824" y="1824"/>
                <a:ext cx="0" cy="288"/>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62" name="Line 74"/>
              <p:cNvSpPr>
                <a:spLocks noChangeShapeType="1"/>
              </p:cNvSpPr>
              <p:nvPr/>
            </p:nvSpPr>
            <p:spPr bwMode="auto">
              <a:xfrm>
                <a:off x="1824" y="2112"/>
                <a:ext cx="480"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57" name="Line 75"/>
            <p:cNvSpPr>
              <a:spLocks noChangeShapeType="1"/>
            </p:cNvSpPr>
            <p:nvPr/>
          </p:nvSpPr>
          <p:spPr bwMode="auto">
            <a:xfrm>
              <a:off x="1824" y="2304"/>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58" name="Line 76"/>
            <p:cNvSpPr>
              <a:spLocks noChangeShapeType="1"/>
            </p:cNvSpPr>
            <p:nvPr/>
          </p:nvSpPr>
          <p:spPr bwMode="auto">
            <a:xfrm>
              <a:off x="1824" y="2304"/>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59" name="Line 77"/>
            <p:cNvSpPr>
              <a:spLocks noChangeShapeType="1"/>
            </p:cNvSpPr>
            <p:nvPr/>
          </p:nvSpPr>
          <p:spPr bwMode="auto">
            <a:xfrm>
              <a:off x="1824" y="3120"/>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60" name="Line 78"/>
            <p:cNvSpPr>
              <a:spLocks noChangeShapeType="1"/>
            </p:cNvSpPr>
            <p:nvPr/>
          </p:nvSpPr>
          <p:spPr bwMode="auto">
            <a:xfrm>
              <a:off x="1824" y="3696"/>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7" name="Group 79"/>
          <p:cNvGrpSpPr>
            <a:grpSpLocks/>
          </p:cNvGrpSpPr>
          <p:nvPr/>
        </p:nvGrpSpPr>
        <p:grpSpPr bwMode="auto">
          <a:xfrm>
            <a:off x="3693814" y="3044920"/>
            <a:ext cx="762000" cy="2971800"/>
            <a:chOff x="2304" y="1824"/>
            <a:chExt cx="480" cy="1872"/>
          </a:xfrm>
        </p:grpSpPr>
        <p:grpSp>
          <p:nvGrpSpPr>
            <p:cNvPr id="62546" name="Group 80"/>
            <p:cNvGrpSpPr>
              <a:grpSpLocks/>
            </p:cNvGrpSpPr>
            <p:nvPr/>
          </p:nvGrpSpPr>
          <p:grpSpPr bwMode="auto">
            <a:xfrm>
              <a:off x="2304" y="1824"/>
              <a:ext cx="480" cy="288"/>
              <a:chOff x="1344" y="1824"/>
              <a:chExt cx="480" cy="288"/>
            </a:xfrm>
          </p:grpSpPr>
          <p:sp>
            <p:nvSpPr>
              <p:cNvPr id="62554" name="Line 81"/>
              <p:cNvSpPr>
                <a:spLocks noChangeShapeType="1"/>
              </p:cNvSpPr>
              <p:nvPr/>
            </p:nvSpPr>
            <p:spPr bwMode="auto">
              <a:xfrm>
                <a:off x="1344" y="1824"/>
                <a:ext cx="0" cy="2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55" name="Line 82"/>
              <p:cNvSpPr>
                <a:spLocks noChangeShapeType="1"/>
              </p:cNvSpPr>
              <p:nvPr/>
            </p:nvSpPr>
            <p:spPr bwMode="auto">
              <a:xfrm>
                <a:off x="1344" y="1824"/>
                <a:ext cx="48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47" name="Line 83"/>
            <p:cNvSpPr>
              <a:spLocks noChangeShapeType="1"/>
            </p:cNvSpPr>
            <p:nvPr/>
          </p:nvSpPr>
          <p:spPr bwMode="auto">
            <a:xfrm>
              <a:off x="2304" y="3696"/>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48" name="Group 84"/>
            <p:cNvGrpSpPr>
              <a:grpSpLocks/>
            </p:cNvGrpSpPr>
            <p:nvPr/>
          </p:nvGrpSpPr>
          <p:grpSpPr bwMode="auto">
            <a:xfrm>
              <a:off x="2304" y="2304"/>
              <a:ext cx="480" cy="288"/>
              <a:chOff x="1824" y="1824"/>
              <a:chExt cx="480" cy="288"/>
            </a:xfrm>
          </p:grpSpPr>
          <p:sp>
            <p:nvSpPr>
              <p:cNvPr id="62552" name="Line 85"/>
              <p:cNvSpPr>
                <a:spLocks noChangeShapeType="1"/>
              </p:cNvSpPr>
              <p:nvPr/>
            </p:nvSpPr>
            <p:spPr bwMode="auto">
              <a:xfrm>
                <a:off x="1824" y="1824"/>
                <a:ext cx="0" cy="288"/>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53" name="Line 86"/>
              <p:cNvSpPr>
                <a:spLocks noChangeShapeType="1"/>
              </p:cNvSpPr>
              <p:nvPr/>
            </p:nvSpPr>
            <p:spPr bwMode="auto">
              <a:xfrm>
                <a:off x="1824" y="2112"/>
                <a:ext cx="480"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2549" name="Group 87"/>
            <p:cNvGrpSpPr>
              <a:grpSpLocks/>
            </p:cNvGrpSpPr>
            <p:nvPr/>
          </p:nvGrpSpPr>
          <p:grpSpPr bwMode="auto">
            <a:xfrm>
              <a:off x="2304" y="2832"/>
              <a:ext cx="480" cy="288"/>
              <a:chOff x="1344" y="1824"/>
              <a:chExt cx="480" cy="288"/>
            </a:xfrm>
          </p:grpSpPr>
          <p:sp>
            <p:nvSpPr>
              <p:cNvPr id="62550" name="Line 88"/>
              <p:cNvSpPr>
                <a:spLocks noChangeShapeType="1"/>
              </p:cNvSpPr>
              <p:nvPr/>
            </p:nvSpPr>
            <p:spPr bwMode="auto">
              <a:xfrm>
                <a:off x="1344" y="1824"/>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51" name="Line 89"/>
              <p:cNvSpPr>
                <a:spLocks noChangeShapeType="1"/>
              </p:cNvSpPr>
              <p:nvPr/>
            </p:nvSpPr>
            <p:spPr bwMode="auto">
              <a:xfrm>
                <a:off x="1344" y="1824"/>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1" name="Group 90"/>
          <p:cNvGrpSpPr>
            <a:grpSpLocks/>
          </p:cNvGrpSpPr>
          <p:nvPr/>
        </p:nvGrpSpPr>
        <p:grpSpPr bwMode="auto">
          <a:xfrm>
            <a:off x="4455814" y="3044920"/>
            <a:ext cx="762000" cy="2971800"/>
            <a:chOff x="2784" y="1824"/>
            <a:chExt cx="480" cy="1872"/>
          </a:xfrm>
        </p:grpSpPr>
        <p:sp>
          <p:nvSpPr>
            <p:cNvPr id="62536" name="Line 91"/>
            <p:cNvSpPr>
              <a:spLocks noChangeShapeType="1"/>
            </p:cNvSpPr>
            <p:nvPr/>
          </p:nvSpPr>
          <p:spPr bwMode="auto">
            <a:xfrm>
              <a:off x="2784" y="1824"/>
              <a:ext cx="48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37" name="Group 92"/>
            <p:cNvGrpSpPr>
              <a:grpSpLocks/>
            </p:cNvGrpSpPr>
            <p:nvPr/>
          </p:nvGrpSpPr>
          <p:grpSpPr bwMode="auto">
            <a:xfrm>
              <a:off x="2784" y="2304"/>
              <a:ext cx="480" cy="288"/>
              <a:chOff x="1344" y="1824"/>
              <a:chExt cx="480" cy="288"/>
            </a:xfrm>
          </p:grpSpPr>
          <p:sp>
            <p:nvSpPr>
              <p:cNvPr id="62544" name="Line 93"/>
              <p:cNvSpPr>
                <a:spLocks noChangeShapeType="1"/>
              </p:cNvSpPr>
              <p:nvPr/>
            </p:nvSpPr>
            <p:spPr bwMode="auto">
              <a:xfrm>
                <a:off x="1344" y="1824"/>
                <a:ext cx="0" cy="2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45" name="Line 94"/>
              <p:cNvSpPr>
                <a:spLocks noChangeShapeType="1"/>
              </p:cNvSpPr>
              <p:nvPr/>
            </p:nvSpPr>
            <p:spPr bwMode="auto">
              <a:xfrm>
                <a:off x="1344" y="1824"/>
                <a:ext cx="48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2538" name="Group 95"/>
            <p:cNvGrpSpPr>
              <a:grpSpLocks/>
            </p:cNvGrpSpPr>
            <p:nvPr/>
          </p:nvGrpSpPr>
          <p:grpSpPr bwMode="auto">
            <a:xfrm>
              <a:off x="2784" y="3408"/>
              <a:ext cx="480" cy="288"/>
              <a:chOff x="1344" y="1824"/>
              <a:chExt cx="480" cy="288"/>
            </a:xfrm>
          </p:grpSpPr>
          <p:sp>
            <p:nvSpPr>
              <p:cNvPr id="62542" name="Line 96"/>
              <p:cNvSpPr>
                <a:spLocks noChangeShapeType="1"/>
              </p:cNvSpPr>
              <p:nvPr/>
            </p:nvSpPr>
            <p:spPr bwMode="auto">
              <a:xfrm>
                <a:off x="1344" y="1824"/>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43" name="Line 97"/>
              <p:cNvSpPr>
                <a:spLocks noChangeShapeType="1"/>
              </p:cNvSpPr>
              <p:nvPr/>
            </p:nvSpPr>
            <p:spPr bwMode="auto">
              <a:xfrm>
                <a:off x="1344" y="1824"/>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2539" name="Group 98"/>
            <p:cNvGrpSpPr>
              <a:grpSpLocks/>
            </p:cNvGrpSpPr>
            <p:nvPr/>
          </p:nvGrpSpPr>
          <p:grpSpPr bwMode="auto">
            <a:xfrm>
              <a:off x="2784" y="2832"/>
              <a:ext cx="480" cy="288"/>
              <a:chOff x="1824" y="1824"/>
              <a:chExt cx="480" cy="288"/>
            </a:xfrm>
          </p:grpSpPr>
          <p:sp>
            <p:nvSpPr>
              <p:cNvPr id="62540" name="Line 99"/>
              <p:cNvSpPr>
                <a:spLocks noChangeShapeType="1"/>
              </p:cNvSpPr>
              <p:nvPr/>
            </p:nvSpPr>
            <p:spPr bwMode="auto">
              <a:xfrm>
                <a:off x="1824" y="1824"/>
                <a:ext cx="0" cy="288"/>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41" name="Line 100"/>
              <p:cNvSpPr>
                <a:spLocks noChangeShapeType="1"/>
              </p:cNvSpPr>
              <p:nvPr/>
            </p:nvSpPr>
            <p:spPr bwMode="auto">
              <a:xfrm>
                <a:off x="1824" y="2112"/>
                <a:ext cx="480"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15" name="Group 101"/>
          <p:cNvGrpSpPr>
            <a:grpSpLocks/>
          </p:cNvGrpSpPr>
          <p:nvPr/>
        </p:nvGrpSpPr>
        <p:grpSpPr bwMode="auto">
          <a:xfrm>
            <a:off x="4608214" y="2652808"/>
            <a:ext cx="361950" cy="2995612"/>
            <a:chOff x="2888" y="1500"/>
            <a:chExt cx="228" cy="1974"/>
          </a:xfrm>
        </p:grpSpPr>
        <p:sp>
          <p:nvSpPr>
            <p:cNvPr id="62532" name="Text Box 102"/>
            <p:cNvSpPr txBox="1">
              <a:spLocks noChangeArrowheads="1"/>
            </p:cNvSpPr>
            <p:nvPr/>
          </p:nvSpPr>
          <p:spPr bwMode="auto">
            <a:xfrm>
              <a:off x="2888" y="3132"/>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solidFill>
                  <a:srgbClr val="00CC66"/>
                </a:solidFill>
                <a:cs typeface="Times New Roman" panose="02020603050405020304" pitchFamily="18" charset="0"/>
              </a:endParaRPr>
            </a:p>
          </p:txBody>
        </p:sp>
        <p:sp>
          <p:nvSpPr>
            <p:cNvPr id="187495" name="Rectangle 103"/>
            <p:cNvSpPr>
              <a:spLocks noChangeArrowheads="1"/>
            </p:cNvSpPr>
            <p:nvPr/>
          </p:nvSpPr>
          <p:spPr bwMode="auto">
            <a:xfrm>
              <a:off x="2888" y="2795"/>
              <a:ext cx="228" cy="342"/>
            </a:xfrm>
            <a:prstGeom prst="rect">
              <a:avLst/>
            </a:prstGeom>
            <a:noFill/>
            <a:ln w="38100">
              <a:noFill/>
              <a:miter lim="800000"/>
              <a:headEnd/>
              <a:tailEnd/>
            </a:ln>
            <a:effec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00"/>
                  </a:solidFill>
                  <a:cs typeface="Times New Roman" panose="02020603050405020304" pitchFamily="18" charset="0"/>
                </a:rPr>
                <a:t>0</a:t>
              </a:r>
            </a:p>
          </p:txBody>
        </p:sp>
        <p:sp>
          <p:nvSpPr>
            <p:cNvPr id="62534" name="Rectangle 104"/>
            <p:cNvSpPr>
              <a:spLocks noChangeArrowheads="1"/>
            </p:cNvSpPr>
            <p:nvPr/>
          </p:nvSpPr>
          <p:spPr bwMode="auto">
            <a:xfrm>
              <a:off x="2888" y="1980"/>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solidFill>
                  <a:srgbClr val="00CC66"/>
                </a:solidFill>
                <a:cs typeface="Times New Roman" panose="02020603050405020304" pitchFamily="18" charset="0"/>
              </a:endParaRPr>
            </a:p>
          </p:txBody>
        </p:sp>
        <p:sp>
          <p:nvSpPr>
            <p:cNvPr id="62535" name="Rectangle 105"/>
            <p:cNvSpPr>
              <a:spLocks noChangeArrowheads="1"/>
            </p:cNvSpPr>
            <p:nvPr/>
          </p:nvSpPr>
          <p:spPr bwMode="auto">
            <a:xfrm>
              <a:off x="2888" y="1500"/>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9900"/>
                  </a:solidFill>
                  <a:cs typeface="Times New Roman" panose="02020603050405020304" pitchFamily="18" charset="0"/>
                </a:rPr>
                <a:t>1</a:t>
              </a:r>
              <a:endParaRPr lang="en-US" altLang="zh-CN" sz="2800">
                <a:solidFill>
                  <a:srgbClr val="00CC66"/>
                </a:solidFill>
                <a:cs typeface="Times New Roman" panose="02020603050405020304" pitchFamily="18" charset="0"/>
              </a:endParaRPr>
            </a:p>
          </p:txBody>
        </p:sp>
      </p:grpSp>
      <p:grpSp>
        <p:nvGrpSpPr>
          <p:cNvPr id="16" name="Group 106"/>
          <p:cNvGrpSpPr>
            <a:grpSpLocks/>
          </p:cNvGrpSpPr>
          <p:nvPr/>
        </p:nvGrpSpPr>
        <p:grpSpPr bwMode="auto">
          <a:xfrm>
            <a:off x="5217814" y="1978120"/>
            <a:ext cx="2286000" cy="3962400"/>
            <a:chOff x="3264" y="1008"/>
            <a:chExt cx="1440" cy="2688"/>
          </a:xfrm>
        </p:grpSpPr>
        <p:sp>
          <p:nvSpPr>
            <p:cNvPr id="62528" name="Line 107"/>
            <p:cNvSpPr>
              <a:spLocks noChangeShapeType="1"/>
            </p:cNvSpPr>
            <p:nvPr/>
          </p:nvSpPr>
          <p:spPr bwMode="auto">
            <a:xfrm>
              <a:off x="3744" y="1008"/>
              <a:ext cx="0" cy="2688"/>
            </a:xfrm>
            <a:prstGeom prst="line">
              <a:avLst/>
            </a:prstGeom>
            <a:noFill/>
            <a:ln w="28575">
              <a:solidFill>
                <a:srgbClr val="00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29" name="Line 108"/>
            <p:cNvSpPr>
              <a:spLocks noChangeShapeType="1"/>
            </p:cNvSpPr>
            <p:nvPr/>
          </p:nvSpPr>
          <p:spPr bwMode="auto">
            <a:xfrm>
              <a:off x="4224" y="1008"/>
              <a:ext cx="0" cy="2688"/>
            </a:xfrm>
            <a:prstGeom prst="line">
              <a:avLst/>
            </a:prstGeom>
            <a:noFill/>
            <a:ln w="28575">
              <a:solidFill>
                <a:srgbClr val="00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30" name="Line 109"/>
            <p:cNvSpPr>
              <a:spLocks noChangeShapeType="1"/>
            </p:cNvSpPr>
            <p:nvPr/>
          </p:nvSpPr>
          <p:spPr bwMode="auto">
            <a:xfrm>
              <a:off x="4704" y="1008"/>
              <a:ext cx="0" cy="2688"/>
            </a:xfrm>
            <a:prstGeom prst="line">
              <a:avLst/>
            </a:prstGeom>
            <a:noFill/>
            <a:ln w="28575">
              <a:solidFill>
                <a:srgbClr val="00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31" name="Line 110"/>
            <p:cNvSpPr>
              <a:spLocks noChangeShapeType="1"/>
            </p:cNvSpPr>
            <p:nvPr/>
          </p:nvSpPr>
          <p:spPr bwMode="auto">
            <a:xfrm>
              <a:off x="3264" y="1008"/>
              <a:ext cx="0" cy="2688"/>
            </a:xfrm>
            <a:prstGeom prst="line">
              <a:avLst/>
            </a:prstGeom>
            <a:noFill/>
            <a:ln w="28575">
              <a:solidFill>
                <a:srgbClr val="00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7" name="Group 111"/>
          <p:cNvGrpSpPr>
            <a:grpSpLocks/>
          </p:cNvGrpSpPr>
          <p:nvPr/>
        </p:nvGrpSpPr>
        <p:grpSpPr bwMode="auto">
          <a:xfrm>
            <a:off x="5217814" y="3044920"/>
            <a:ext cx="3048000" cy="2971800"/>
            <a:chOff x="3264" y="1824"/>
            <a:chExt cx="1920" cy="1872"/>
          </a:xfrm>
        </p:grpSpPr>
        <p:grpSp>
          <p:nvGrpSpPr>
            <p:cNvPr id="62501" name="Group 112"/>
            <p:cNvGrpSpPr>
              <a:grpSpLocks/>
            </p:cNvGrpSpPr>
            <p:nvPr/>
          </p:nvGrpSpPr>
          <p:grpSpPr bwMode="auto">
            <a:xfrm>
              <a:off x="3264" y="1824"/>
              <a:ext cx="480" cy="288"/>
              <a:chOff x="1824" y="1824"/>
              <a:chExt cx="480" cy="288"/>
            </a:xfrm>
          </p:grpSpPr>
          <p:sp>
            <p:nvSpPr>
              <p:cNvPr id="62526" name="Line 113"/>
              <p:cNvSpPr>
                <a:spLocks noChangeShapeType="1"/>
              </p:cNvSpPr>
              <p:nvPr/>
            </p:nvSpPr>
            <p:spPr bwMode="auto">
              <a:xfrm>
                <a:off x="182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27" name="Line 114"/>
              <p:cNvSpPr>
                <a:spLocks noChangeShapeType="1"/>
              </p:cNvSpPr>
              <p:nvPr/>
            </p:nvSpPr>
            <p:spPr bwMode="auto">
              <a:xfrm>
                <a:off x="1824" y="211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02" name="Line 115"/>
            <p:cNvSpPr>
              <a:spLocks noChangeShapeType="1"/>
            </p:cNvSpPr>
            <p:nvPr/>
          </p:nvSpPr>
          <p:spPr bwMode="auto">
            <a:xfrm>
              <a:off x="3744" y="2112"/>
              <a:ext cx="1344"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03" name="Line 116"/>
            <p:cNvSpPr>
              <a:spLocks noChangeShapeType="1"/>
            </p:cNvSpPr>
            <p:nvPr/>
          </p:nvSpPr>
          <p:spPr bwMode="auto">
            <a:xfrm>
              <a:off x="3264" y="2304"/>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04" name="Group 117"/>
            <p:cNvGrpSpPr>
              <a:grpSpLocks/>
            </p:cNvGrpSpPr>
            <p:nvPr/>
          </p:nvGrpSpPr>
          <p:grpSpPr bwMode="auto">
            <a:xfrm>
              <a:off x="3744" y="2304"/>
              <a:ext cx="480" cy="288"/>
              <a:chOff x="1824" y="1824"/>
              <a:chExt cx="480" cy="288"/>
            </a:xfrm>
          </p:grpSpPr>
          <p:sp>
            <p:nvSpPr>
              <p:cNvPr id="62524" name="Line 118"/>
              <p:cNvSpPr>
                <a:spLocks noChangeShapeType="1"/>
              </p:cNvSpPr>
              <p:nvPr/>
            </p:nvSpPr>
            <p:spPr bwMode="auto">
              <a:xfrm>
                <a:off x="182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25" name="Line 119"/>
              <p:cNvSpPr>
                <a:spLocks noChangeShapeType="1"/>
              </p:cNvSpPr>
              <p:nvPr/>
            </p:nvSpPr>
            <p:spPr bwMode="auto">
              <a:xfrm>
                <a:off x="1824" y="211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05" name="Line 120"/>
            <p:cNvSpPr>
              <a:spLocks noChangeShapeType="1"/>
            </p:cNvSpPr>
            <p:nvPr/>
          </p:nvSpPr>
          <p:spPr bwMode="auto">
            <a:xfrm>
              <a:off x="4224" y="2592"/>
              <a:ext cx="864"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06" name="Group 121"/>
            <p:cNvGrpSpPr>
              <a:grpSpLocks/>
            </p:cNvGrpSpPr>
            <p:nvPr/>
          </p:nvGrpSpPr>
          <p:grpSpPr bwMode="auto">
            <a:xfrm>
              <a:off x="3264" y="2832"/>
              <a:ext cx="480" cy="288"/>
              <a:chOff x="1344" y="1824"/>
              <a:chExt cx="480" cy="288"/>
            </a:xfrm>
          </p:grpSpPr>
          <p:sp>
            <p:nvSpPr>
              <p:cNvPr id="62522" name="Line 122"/>
              <p:cNvSpPr>
                <a:spLocks noChangeShapeType="1"/>
              </p:cNvSpPr>
              <p:nvPr/>
            </p:nvSpPr>
            <p:spPr bwMode="auto">
              <a:xfrm>
                <a:off x="134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23" name="Line 123"/>
              <p:cNvSpPr>
                <a:spLocks noChangeShapeType="1"/>
              </p:cNvSpPr>
              <p:nvPr/>
            </p:nvSpPr>
            <p:spPr bwMode="auto">
              <a:xfrm>
                <a:off x="1344" y="1824"/>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07" name="Line 124"/>
            <p:cNvSpPr>
              <a:spLocks noChangeShapeType="1"/>
            </p:cNvSpPr>
            <p:nvPr/>
          </p:nvSpPr>
          <p:spPr bwMode="auto">
            <a:xfrm>
              <a:off x="3744" y="283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08" name="Group 125"/>
            <p:cNvGrpSpPr>
              <a:grpSpLocks/>
            </p:cNvGrpSpPr>
            <p:nvPr/>
          </p:nvGrpSpPr>
          <p:grpSpPr bwMode="auto">
            <a:xfrm>
              <a:off x="4224" y="2832"/>
              <a:ext cx="480" cy="288"/>
              <a:chOff x="1824" y="1824"/>
              <a:chExt cx="480" cy="288"/>
            </a:xfrm>
          </p:grpSpPr>
          <p:sp>
            <p:nvSpPr>
              <p:cNvPr id="62520" name="Line 126"/>
              <p:cNvSpPr>
                <a:spLocks noChangeShapeType="1"/>
              </p:cNvSpPr>
              <p:nvPr/>
            </p:nvSpPr>
            <p:spPr bwMode="auto">
              <a:xfrm>
                <a:off x="182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21" name="Line 127"/>
              <p:cNvSpPr>
                <a:spLocks noChangeShapeType="1"/>
              </p:cNvSpPr>
              <p:nvPr/>
            </p:nvSpPr>
            <p:spPr bwMode="auto">
              <a:xfrm>
                <a:off x="1824" y="211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2509" name="Group 128"/>
            <p:cNvGrpSpPr>
              <a:grpSpLocks/>
            </p:cNvGrpSpPr>
            <p:nvPr/>
          </p:nvGrpSpPr>
          <p:grpSpPr bwMode="auto">
            <a:xfrm>
              <a:off x="3264" y="3408"/>
              <a:ext cx="480" cy="288"/>
              <a:chOff x="1824" y="1824"/>
              <a:chExt cx="480" cy="288"/>
            </a:xfrm>
          </p:grpSpPr>
          <p:sp>
            <p:nvSpPr>
              <p:cNvPr id="62518" name="Line 129"/>
              <p:cNvSpPr>
                <a:spLocks noChangeShapeType="1"/>
              </p:cNvSpPr>
              <p:nvPr/>
            </p:nvSpPr>
            <p:spPr bwMode="auto">
              <a:xfrm>
                <a:off x="182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19" name="Line 130"/>
              <p:cNvSpPr>
                <a:spLocks noChangeShapeType="1"/>
              </p:cNvSpPr>
              <p:nvPr/>
            </p:nvSpPr>
            <p:spPr bwMode="auto">
              <a:xfrm>
                <a:off x="1824" y="211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2510" name="Group 131"/>
            <p:cNvGrpSpPr>
              <a:grpSpLocks/>
            </p:cNvGrpSpPr>
            <p:nvPr/>
          </p:nvGrpSpPr>
          <p:grpSpPr bwMode="auto">
            <a:xfrm>
              <a:off x="3744" y="3408"/>
              <a:ext cx="480" cy="288"/>
              <a:chOff x="1344" y="1824"/>
              <a:chExt cx="480" cy="288"/>
            </a:xfrm>
          </p:grpSpPr>
          <p:sp>
            <p:nvSpPr>
              <p:cNvPr id="62516" name="Line 132"/>
              <p:cNvSpPr>
                <a:spLocks noChangeShapeType="1"/>
              </p:cNvSpPr>
              <p:nvPr/>
            </p:nvSpPr>
            <p:spPr bwMode="auto">
              <a:xfrm>
                <a:off x="134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17" name="Line 133"/>
              <p:cNvSpPr>
                <a:spLocks noChangeShapeType="1"/>
              </p:cNvSpPr>
              <p:nvPr/>
            </p:nvSpPr>
            <p:spPr bwMode="auto">
              <a:xfrm>
                <a:off x="1344" y="1824"/>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2511" name="Line 134"/>
            <p:cNvSpPr>
              <a:spLocks noChangeShapeType="1"/>
            </p:cNvSpPr>
            <p:nvPr/>
          </p:nvSpPr>
          <p:spPr bwMode="auto">
            <a:xfrm>
              <a:off x="4224" y="3408"/>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12" name="Line 135"/>
            <p:cNvSpPr>
              <a:spLocks noChangeShapeType="1"/>
            </p:cNvSpPr>
            <p:nvPr/>
          </p:nvSpPr>
          <p:spPr bwMode="auto">
            <a:xfrm>
              <a:off x="4704" y="3120"/>
              <a:ext cx="384"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2513" name="Group 136"/>
            <p:cNvGrpSpPr>
              <a:grpSpLocks/>
            </p:cNvGrpSpPr>
            <p:nvPr/>
          </p:nvGrpSpPr>
          <p:grpSpPr bwMode="auto">
            <a:xfrm>
              <a:off x="4704" y="3408"/>
              <a:ext cx="480" cy="288"/>
              <a:chOff x="1824" y="1824"/>
              <a:chExt cx="480" cy="288"/>
            </a:xfrm>
          </p:grpSpPr>
          <p:sp>
            <p:nvSpPr>
              <p:cNvPr id="62514" name="Line 137"/>
              <p:cNvSpPr>
                <a:spLocks noChangeShapeType="1"/>
              </p:cNvSpPr>
              <p:nvPr/>
            </p:nvSpPr>
            <p:spPr bwMode="auto">
              <a:xfrm>
                <a:off x="1824" y="1824"/>
                <a:ext cx="0" cy="288"/>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515" name="Line 138"/>
              <p:cNvSpPr>
                <a:spLocks noChangeShapeType="1"/>
              </p:cNvSpPr>
              <p:nvPr/>
            </p:nvSpPr>
            <p:spPr bwMode="auto">
              <a:xfrm>
                <a:off x="1824" y="2112"/>
                <a:ext cx="480" cy="0"/>
              </a:xfrm>
              <a:prstGeom prst="line">
                <a:avLst/>
              </a:prstGeom>
              <a:noFill/>
              <a:ln w="3810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25" name="Group 149"/>
          <p:cNvGrpSpPr>
            <a:grpSpLocks/>
          </p:cNvGrpSpPr>
          <p:nvPr/>
        </p:nvGrpSpPr>
        <p:grpSpPr bwMode="auto">
          <a:xfrm>
            <a:off x="645814" y="3151283"/>
            <a:ext cx="1524000" cy="2957512"/>
            <a:chOff x="384" y="1891"/>
            <a:chExt cx="960" cy="1863"/>
          </a:xfrm>
        </p:grpSpPr>
        <p:sp>
          <p:nvSpPr>
            <p:cNvPr id="62493" name="Line 150"/>
            <p:cNvSpPr>
              <a:spLocks noChangeShapeType="1"/>
            </p:cNvSpPr>
            <p:nvPr/>
          </p:nvSpPr>
          <p:spPr bwMode="auto">
            <a:xfrm>
              <a:off x="864" y="2112"/>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494" name="Line 151"/>
            <p:cNvSpPr>
              <a:spLocks noChangeShapeType="1"/>
            </p:cNvSpPr>
            <p:nvPr/>
          </p:nvSpPr>
          <p:spPr bwMode="auto">
            <a:xfrm>
              <a:off x="864" y="2592"/>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495" name="Line 152"/>
            <p:cNvSpPr>
              <a:spLocks noChangeShapeType="1"/>
            </p:cNvSpPr>
            <p:nvPr/>
          </p:nvSpPr>
          <p:spPr bwMode="auto">
            <a:xfrm>
              <a:off x="864" y="3120"/>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496" name="Line 153"/>
            <p:cNvSpPr>
              <a:spLocks noChangeShapeType="1"/>
            </p:cNvSpPr>
            <p:nvPr/>
          </p:nvSpPr>
          <p:spPr bwMode="auto">
            <a:xfrm>
              <a:off x="864" y="3696"/>
              <a:ext cx="48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2497" name="Text Box 154"/>
            <p:cNvSpPr txBox="1">
              <a:spLocks noChangeArrowheads="1"/>
            </p:cNvSpPr>
            <p:nvPr/>
          </p:nvSpPr>
          <p:spPr bwMode="auto">
            <a:xfrm>
              <a:off x="384" y="1891"/>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66"/>
                  </a:solidFill>
                  <a:cs typeface="Times New Roman" panose="02020603050405020304" pitchFamily="18" charset="0"/>
                </a:rPr>
                <a:t>Q</a:t>
              </a:r>
              <a:r>
                <a:rPr lang="en-US" altLang="zh-CN" sz="2800" baseline="-25000">
                  <a:solidFill>
                    <a:srgbClr val="006666"/>
                  </a:solidFill>
                  <a:cs typeface="Times New Roman" panose="02020603050405020304" pitchFamily="18" charset="0"/>
                </a:rPr>
                <a:t>0</a:t>
              </a:r>
              <a:endParaRPr lang="en-US" altLang="zh-CN" sz="2800">
                <a:solidFill>
                  <a:srgbClr val="006666"/>
                </a:solidFill>
                <a:cs typeface="Times New Roman" panose="02020603050405020304" pitchFamily="18" charset="0"/>
              </a:endParaRPr>
            </a:p>
          </p:txBody>
        </p:sp>
        <p:sp>
          <p:nvSpPr>
            <p:cNvPr id="62498" name="Rectangle 155"/>
            <p:cNvSpPr>
              <a:spLocks noChangeArrowheads="1"/>
            </p:cNvSpPr>
            <p:nvPr/>
          </p:nvSpPr>
          <p:spPr bwMode="auto">
            <a:xfrm>
              <a:off x="502" y="342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66"/>
                  </a:solidFill>
                  <a:cs typeface="Times New Roman" panose="02020603050405020304" pitchFamily="18" charset="0"/>
                </a:rPr>
                <a:t>Q</a:t>
              </a:r>
              <a:r>
                <a:rPr lang="en-US" altLang="zh-CN" sz="2800" baseline="-25000">
                  <a:solidFill>
                    <a:srgbClr val="006666"/>
                  </a:solidFill>
                  <a:cs typeface="Times New Roman" panose="02020603050405020304" pitchFamily="18" charset="0"/>
                </a:rPr>
                <a:t>3</a:t>
              </a:r>
            </a:p>
          </p:txBody>
        </p:sp>
        <p:sp>
          <p:nvSpPr>
            <p:cNvPr id="62499" name="Rectangle 156"/>
            <p:cNvSpPr>
              <a:spLocks noChangeArrowheads="1"/>
            </p:cNvSpPr>
            <p:nvPr/>
          </p:nvSpPr>
          <p:spPr bwMode="auto">
            <a:xfrm>
              <a:off x="502" y="2851"/>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66"/>
                  </a:solidFill>
                  <a:cs typeface="Times New Roman" panose="02020603050405020304" pitchFamily="18" charset="0"/>
                </a:rPr>
                <a:t>Q</a:t>
              </a:r>
              <a:r>
                <a:rPr lang="en-US" altLang="zh-CN" sz="2800" baseline="-25000">
                  <a:solidFill>
                    <a:srgbClr val="006666"/>
                  </a:solidFill>
                  <a:cs typeface="Times New Roman" panose="02020603050405020304" pitchFamily="18" charset="0"/>
                </a:rPr>
                <a:t>2</a:t>
              </a:r>
            </a:p>
          </p:txBody>
        </p:sp>
        <p:sp>
          <p:nvSpPr>
            <p:cNvPr id="62500" name="Rectangle 157"/>
            <p:cNvSpPr>
              <a:spLocks noChangeArrowheads="1"/>
            </p:cNvSpPr>
            <p:nvPr/>
          </p:nvSpPr>
          <p:spPr bwMode="auto">
            <a:xfrm>
              <a:off x="432" y="232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66"/>
                  </a:solidFill>
                  <a:cs typeface="Times New Roman" panose="02020603050405020304" pitchFamily="18" charset="0"/>
                </a:rPr>
                <a:t>Q</a:t>
              </a:r>
              <a:r>
                <a:rPr lang="en-US" altLang="zh-CN" sz="2800" baseline="-25000">
                  <a:solidFill>
                    <a:srgbClr val="006666"/>
                  </a:solidFill>
                  <a:cs typeface="Times New Roman" panose="02020603050405020304" pitchFamily="18" charset="0"/>
                </a:rPr>
                <a:t>1</a:t>
              </a:r>
            </a:p>
          </p:txBody>
        </p:sp>
      </p:grpSp>
      <p:sp>
        <p:nvSpPr>
          <p:cNvPr id="62479" name="Rectangle 158"/>
          <p:cNvSpPr>
            <a:spLocks noChangeArrowheads="1"/>
          </p:cNvSpPr>
          <p:nvPr/>
        </p:nvSpPr>
        <p:spPr bwMode="auto">
          <a:xfrm>
            <a:off x="17253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2480" name="Rectangle 159"/>
          <p:cNvSpPr>
            <a:spLocks noChangeArrowheads="1"/>
          </p:cNvSpPr>
          <p:nvPr/>
        </p:nvSpPr>
        <p:spPr bwMode="auto">
          <a:xfrm>
            <a:off x="32493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p>
        </p:txBody>
      </p:sp>
      <p:sp>
        <p:nvSpPr>
          <p:cNvPr id="62481" name="Rectangle 160"/>
          <p:cNvSpPr>
            <a:spLocks noChangeArrowheads="1"/>
          </p:cNvSpPr>
          <p:nvPr/>
        </p:nvSpPr>
        <p:spPr bwMode="auto">
          <a:xfrm>
            <a:off x="4087514" y="185588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9900"/>
                </a:solidFill>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187553" name="Rectangle 161"/>
          <p:cNvSpPr>
            <a:spLocks noChangeArrowheads="1"/>
          </p:cNvSpPr>
          <p:nvPr/>
        </p:nvSpPr>
        <p:spPr bwMode="auto">
          <a:xfrm>
            <a:off x="2484585" y="2234829"/>
            <a:ext cx="367409" cy="523220"/>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chemeClr val="accent1"/>
                </a:solidFill>
                <a:latin typeface="Times New Roman" panose="02020603050405020304" pitchFamily="18" charset="0"/>
                <a:cs typeface="Times New Roman" panose="02020603050405020304" pitchFamily="18" charset="0"/>
              </a:rPr>
              <a:t>0</a:t>
            </a:r>
            <a:endParaRPr lang="en-US" altLang="zh-CN" sz="2800" b="1">
              <a:solidFill>
                <a:srgbClr val="3333CC"/>
              </a:solidFill>
              <a:latin typeface="Times New Roman" panose="02020603050405020304" pitchFamily="18" charset="0"/>
              <a:cs typeface="Times New Roman" panose="02020603050405020304" pitchFamily="18" charset="0"/>
            </a:endParaRPr>
          </a:p>
        </p:txBody>
      </p:sp>
      <p:sp>
        <p:nvSpPr>
          <p:cNvPr id="62483" name="Text Box 162"/>
          <p:cNvSpPr txBox="1">
            <a:spLocks noChangeArrowheads="1"/>
          </p:cNvSpPr>
          <p:nvPr/>
        </p:nvSpPr>
        <p:spPr bwMode="auto">
          <a:xfrm>
            <a:off x="645814" y="2282920"/>
            <a:ext cx="91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cs typeface="Times New Roman" panose="02020603050405020304" pitchFamily="18" charset="0"/>
              </a:rPr>
              <a:t>待存数据</a:t>
            </a:r>
          </a:p>
        </p:txBody>
      </p:sp>
      <p:sp>
        <p:nvSpPr>
          <p:cNvPr id="187555" name="Text Box 163"/>
          <p:cNvSpPr txBox="1">
            <a:spLocks noChangeArrowheads="1"/>
          </p:cNvSpPr>
          <p:nvPr/>
        </p:nvSpPr>
        <p:spPr bwMode="auto">
          <a:xfrm>
            <a:off x="2627014" y="6092920"/>
            <a:ext cx="3124200" cy="51911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1011</a:t>
            </a:r>
            <a:r>
              <a:rPr lang="zh-CN" altLang="en-US" sz="2800" b="1">
                <a:solidFill>
                  <a:srgbClr val="000099"/>
                </a:solidFill>
                <a:latin typeface="Times New Roman" panose="02020603050405020304" pitchFamily="18" charset="0"/>
                <a:cs typeface="Times New Roman" panose="02020603050405020304" pitchFamily="18" charset="0"/>
              </a:rPr>
              <a:t>存入寄存器</a:t>
            </a:r>
          </a:p>
        </p:txBody>
      </p:sp>
      <p:grpSp>
        <p:nvGrpSpPr>
          <p:cNvPr id="26" name="Group 164"/>
          <p:cNvGrpSpPr>
            <a:grpSpLocks/>
          </p:cNvGrpSpPr>
          <p:nvPr/>
        </p:nvGrpSpPr>
        <p:grpSpPr bwMode="auto">
          <a:xfrm>
            <a:off x="4849514" y="5056283"/>
            <a:ext cx="2495550" cy="976312"/>
            <a:chOff x="3032" y="3091"/>
            <a:chExt cx="1572" cy="615"/>
          </a:xfrm>
        </p:grpSpPr>
        <p:grpSp>
          <p:nvGrpSpPr>
            <p:cNvPr id="62488" name="Group 165"/>
            <p:cNvGrpSpPr>
              <a:grpSpLocks/>
            </p:cNvGrpSpPr>
            <p:nvPr/>
          </p:nvGrpSpPr>
          <p:grpSpPr bwMode="auto">
            <a:xfrm>
              <a:off x="3416" y="3091"/>
              <a:ext cx="1188" cy="615"/>
              <a:chOff x="3416" y="3091"/>
              <a:chExt cx="1188" cy="615"/>
            </a:xfrm>
          </p:grpSpPr>
          <p:sp>
            <p:nvSpPr>
              <p:cNvPr id="62490" name="Rectangle 166"/>
              <p:cNvSpPr>
                <a:spLocks noChangeArrowheads="1"/>
              </p:cNvSpPr>
              <p:nvPr/>
            </p:nvSpPr>
            <p:spPr bwMode="auto">
              <a:xfrm>
                <a:off x="3416" y="33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0</a:t>
                </a:r>
              </a:p>
            </p:txBody>
          </p:sp>
          <p:sp>
            <p:nvSpPr>
              <p:cNvPr id="62491" name="Rectangle 167"/>
              <p:cNvSpPr>
                <a:spLocks noChangeArrowheads="1"/>
              </p:cNvSpPr>
              <p:nvPr/>
            </p:nvSpPr>
            <p:spPr bwMode="auto">
              <a:xfrm>
                <a:off x="4376" y="30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sp>
            <p:nvSpPr>
              <p:cNvPr id="62492" name="Rectangle 168"/>
              <p:cNvSpPr>
                <a:spLocks noChangeArrowheads="1"/>
              </p:cNvSpPr>
              <p:nvPr/>
            </p:nvSpPr>
            <p:spPr bwMode="auto">
              <a:xfrm>
                <a:off x="3848" y="30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grpSp>
        <p:sp>
          <p:nvSpPr>
            <p:cNvPr id="62489" name="Rectangle 169"/>
            <p:cNvSpPr>
              <a:spLocks noChangeArrowheads="1"/>
            </p:cNvSpPr>
            <p:nvPr/>
          </p:nvSpPr>
          <p:spPr bwMode="auto">
            <a:xfrm>
              <a:off x="3032" y="315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grpSp>
      <p:sp>
        <p:nvSpPr>
          <p:cNvPr id="187562" name="Rectangle 170"/>
          <p:cNvSpPr>
            <a:spLocks noChangeArrowheads="1"/>
          </p:cNvSpPr>
          <p:nvPr/>
        </p:nvSpPr>
        <p:spPr bwMode="auto">
          <a:xfrm>
            <a:off x="6216352" y="6016720"/>
            <a:ext cx="1633537" cy="519113"/>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CC3300"/>
                </a:solidFill>
                <a:latin typeface="Times New Roman" panose="02020603050405020304" pitchFamily="18" charset="0"/>
                <a:cs typeface="Times New Roman" panose="02020603050405020304" pitchFamily="18" charset="0"/>
              </a:rPr>
              <a:t>从</a:t>
            </a:r>
            <a:r>
              <a:rPr lang="en-US" altLang="zh-CN" sz="2800" b="1" i="1">
                <a:solidFill>
                  <a:srgbClr val="CC3300"/>
                </a:solidFill>
                <a:latin typeface="Times New Roman" panose="02020603050405020304" pitchFamily="18" charset="0"/>
                <a:cs typeface="Times New Roman" panose="02020603050405020304" pitchFamily="18" charset="0"/>
              </a:rPr>
              <a:t>Q</a:t>
            </a:r>
            <a:r>
              <a:rPr lang="en-US" altLang="zh-CN" sz="2800" b="1" baseline="-25000">
                <a:solidFill>
                  <a:srgbClr val="CC3300"/>
                </a:solidFill>
                <a:latin typeface="Times New Roman" panose="02020603050405020304" pitchFamily="18" charset="0"/>
                <a:cs typeface="Times New Roman" panose="02020603050405020304" pitchFamily="18" charset="0"/>
              </a:rPr>
              <a:t>3</a:t>
            </a:r>
            <a:r>
              <a:rPr lang="zh-CN" altLang="en-US" sz="2800" b="1">
                <a:solidFill>
                  <a:srgbClr val="CC3300"/>
                </a:solidFill>
                <a:latin typeface="Times New Roman" panose="02020603050405020304" pitchFamily="18" charset="0"/>
                <a:cs typeface="Times New Roman" panose="02020603050405020304" pitchFamily="18" charset="0"/>
              </a:rPr>
              <a:t>取出</a:t>
            </a:r>
          </a:p>
        </p:txBody>
      </p:sp>
      <p:pic>
        <p:nvPicPr>
          <p:cNvPr id="62487" name="Picture 171" descr="图片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114" y="1017683"/>
            <a:ext cx="73040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446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7555"/>
                                        </p:tgtEl>
                                        <p:attrNameLst>
                                          <p:attrName>style.visibility</p:attrName>
                                        </p:attrNameLst>
                                      </p:cBhvr>
                                      <p:to>
                                        <p:strVal val="visible"/>
                                      </p:to>
                                    </p:set>
                                    <p:animEffect transition="in" filter="wipe(left)">
                                      <p:cBhvr>
                                        <p:cTn id="42" dur="500"/>
                                        <p:tgtEl>
                                          <p:spTgt spid="1875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7562"/>
                                        </p:tgtEl>
                                        <p:attrNameLst>
                                          <p:attrName>style.visibility</p:attrName>
                                        </p:attrNameLst>
                                      </p:cBhvr>
                                      <p:to>
                                        <p:strVal val="visible"/>
                                      </p:to>
                                    </p:set>
                                    <p:animEffect transition="in" filter="wipe(left)">
                                      <p:cBhvr>
                                        <p:cTn id="62" dur="500"/>
                                        <p:tgtEl>
                                          <p:spTgt spid="187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55" grpId="0" autoUpdateAnimBg="0"/>
      <p:bldP spid="18756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2124075" y="735013"/>
            <a:ext cx="4724400" cy="533400"/>
          </a:xfrm>
          <a:prstGeom prst="rect">
            <a:avLst/>
          </a:prstGeom>
          <a:noFill/>
          <a:ln w="9525">
            <a:noFill/>
            <a:miter lim="800000"/>
            <a:headEnd/>
            <a:tailEnd/>
          </a:ln>
        </p:spPr>
        <p:txBody>
          <a:bodyPr anchor="ctr"/>
          <a:lstStyle/>
          <a:p>
            <a:pPr>
              <a:defRPr/>
            </a:pPr>
            <a:r>
              <a:rPr lang="zh-CN" altLang="zh-CN" sz="2800" b="1">
                <a:solidFill>
                  <a:srgbClr val="FF3300"/>
                </a:solidFill>
                <a:latin typeface="Times New Roman" panose="02020603050405020304" pitchFamily="18" charset="0"/>
                <a:cs typeface="Times New Roman" panose="02020603050405020304" pitchFamily="18" charset="0"/>
              </a:rPr>
              <a:t>四位</a:t>
            </a:r>
            <a:r>
              <a:rPr lang="zh-CN" altLang="en-US" sz="2800" b="1">
                <a:solidFill>
                  <a:srgbClr val="FF3300"/>
                </a:solidFill>
                <a:latin typeface="Times New Roman" panose="02020603050405020304" pitchFamily="18" charset="0"/>
                <a:cs typeface="Times New Roman" panose="02020603050405020304" pitchFamily="18" charset="0"/>
              </a:rPr>
              <a:t>左移移位寄存器状态表</a:t>
            </a:r>
          </a:p>
        </p:txBody>
      </p:sp>
      <p:sp>
        <p:nvSpPr>
          <p:cNvPr id="63491" name="Line 3"/>
          <p:cNvSpPr>
            <a:spLocks noChangeShapeType="1"/>
          </p:cNvSpPr>
          <p:nvPr/>
        </p:nvSpPr>
        <p:spPr bwMode="auto">
          <a:xfrm>
            <a:off x="228600" y="2071688"/>
            <a:ext cx="861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2" name="Group 4"/>
          <p:cNvGrpSpPr>
            <a:grpSpLocks/>
          </p:cNvGrpSpPr>
          <p:nvPr/>
        </p:nvGrpSpPr>
        <p:grpSpPr bwMode="auto">
          <a:xfrm>
            <a:off x="2057400" y="2681288"/>
            <a:ext cx="2114550" cy="533400"/>
            <a:chOff x="1296" y="1536"/>
            <a:chExt cx="1332" cy="336"/>
          </a:xfrm>
        </p:grpSpPr>
        <p:sp>
          <p:nvSpPr>
            <p:cNvPr id="63558" name="Text Box 5"/>
            <p:cNvSpPr txBox="1">
              <a:spLocks noChangeArrowheads="1"/>
            </p:cNvSpPr>
            <p:nvPr/>
          </p:nvSpPr>
          <p:spPr bwMode="auto">
            <a:xfrm>
              <a:off x="1296"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59" name="Rectangle 6"/>
            <p:cNvSpPr>
              <a:spLocks noChangeArrowheads="1"/>
            </p:cNvSpPr>
            <p:nvPr/>
          </p:nvSpPr>
          <p:spPr bwMode="auto">
            <a:xfrm>
              <a:off x="163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60" name="Rectangle 7"/>
            <p:cNvSpPr>
              <a:spLocks noChangeArrowheads="1"/>
            </p:cNvSpPr>
            <p:nvPr/>
          </p:nvSpPr>
          <p:spPr bwMode="auto">
            <a:xfrm>
              <a:off x="2004"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61" name="Rectangle 8"/>
            <p:cNvSpPr>
              <a:spLocks noChangeArrowheads="1"/>
            </p:cNvSpPr>
            <p:nvPr/>
          </p:nvSpPr>
          <p:spPr bwMode="auto">
            <a:xfrm>
              <a:off x="2400"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sp>
        <p:nvSpPr>
          <p:cNvPr id="189449" name="Text Box 9"/>
          <p:cNvSpPr txBox="1">
            <a:spLocks noChangeArrowheads="1"/>
          </p:cNvSpPr>
          <p:nvPr/>
        </p:nvSpPr>
        <p:spPr bwMode="auto">
          <a:xfrm>
            <a:off x="781050" y="26955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endParaRPr lang="en-US" altLang="zh-CN" sz="2800">
              <a:cs typeface="Times New Roman" panose="02020603050405020304" pitchFamily="18" charset="0"/>
            </a:endParaRPr>
          </a:p>
        </p:txBody>
      </p:sp>
      <p:sp>
        <p:nvSpPr>
          <p:cNvPr id="189450" name="Text Box 10"/>
          <p:cNvSpPr txBox="1">
            <a:spLocks noChangeArrowheads="1"/>
          </p:cNvSpPr>
          <p:nvPr/>
        </p:nvSpPr>
        <p:spPr bwMode="auto">
          <a:xfrm>
            <a:off x="762000" y="32289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2</a:t>
            </a:r>
          </a:p>
        </p:txBody>
      </p:sp>
      <p:sp>
        <p:nvSpPr>
          <p:cNvPr id="189451" name="Text Box 11"/>
          <p:cNvSpPr txBox="1">
            <a:spLocks noChangeArrowheads="1"/>
          </p:cNvSpPr>
          <p:nvPr/>
        </p:nvSpPr>
        <p:spPr bwMode="auto">
          <a:xfrm>
            <a:off x="762000" y="37623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3</a:t>
            </a:r>
            <a:endParaRPr lang="en-US" altLang="zh-CN" sz="2800">
              <a:cs typeface="Times New Roman" panose="02020603050405020304" pitchFamily="18" charset="0"/>
            </a:endParaRPr>
          </a:p>
        </p:txBody>
      </p:sp>
      <p:grpSp>
        <p:nvGrpSpPr>
          <p:cNvPr id="63496" name="Group 12"/>
          <p:cNvGrpSpPr>
            <a:grpSpLocks/>
          </p:cNvGrpSpPr>
          <p:nvPr/>
        </p:nvGrpSpPr>
        <p:grpSpPr bwMode="auto">
          <a:xfrm>
            <a:off x="219075" y="1462088"/>
            <a:ext cx="8620125" cy="3276600"/>
            <a:chOff x="138" y="768"/>
            <a:chExt cx="5430" cy="2064"/>
          </a:xfrm>
        </p:grpSpPr>
        <p:sp>
          <p:nvSpPr>
            <p:cNvPr id="63544" name="Line 13"/>
            <p:cNvSpPr>
              <a:spLocks noChangeShapeType="1"/>
            </p:cNvSpPr>
            <p:nvPr/>
          </p:nvSpPr>
          <p:spPr bwMode="auto">
            <a:xfrm>
              <a:off x="144" y="768"/>
              <a:ext cx="54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45" name="Line 14"/>
            <p:cNvSpPr>
              <a:spLocks noChangeShapeType="1"/>
            </p:cNvSpPr>
            <p:nvPr/>
          </p:nvSpPr>
          <p:spPr bwMode="auto">
            <a:xfrm>
              <a:off x="144" y="1488"/>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46" name="Line 15"/>
            <p:cNvSpPr>
              <a:spLocks noChangeShapeType="1"/>
            </p:cNvSpPr>
            <p:nvPr/>
          </p:nvSpPr>
          <p:spPr bwMode="auto">
            <a:xfrm>
              <a:off x="144" y="1824"/>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47" name="Line 16"/>
            <p:cNvSpPr>
              <a:spLocks noChangeShapeType="1"/>
            </p:cNvSpPr>
            <p:nvPr/>
          </p:nvSpPr>
          <p:spPr bwMode="auto">
            <a:xfrm>
              <a:off x="144" y="2160"/>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48" name="Line 17"/>
            <p:cNvSpPr>
              <a:spLocks noChangeShapeType="1"/>
            </p:cNvSpPr>
            <p:nvPr/>
          </p:nvSpPr>
          <p:spPr bwMode="auto">
            <a:xfrm flipH="1">
              <a:off x="1152" y="768"/>
              <a:ext cx="0" cy="20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49" name="Line 18"/>
            <p:cNvSpPr>
              <a:spLocks noChangeShapeType="1"/>
            </p:cNvSpPr>
            <p:nvPr/>
          </p:nvSpPr>
          <p:spPr bwMode="auto">
            <a:xfrm>
              <a:off x="144" y="2496"/>
              <a:ext cx="54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50" name="Line 19"/>
            <p:cNvSpPr>
              <a:spLocks noChangeShapeType="1"/>
            </p:cNvSpPr>
            <p:nvPr/>
          </p:nvSpPr>
          <p:spPr bwMode="auto">
            <a:xfrm flipH="1">
              <a:off x="2736" y="816"/>
              <a:ext cx="0"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51" name="Text Box 20"/>
            <p:cNvSpPr txBox="1">
              <a:spLocks noChangeArrowheads="1"/>
            </p:cNvSpPr>
            <p:nvPr/>
          </p:nvSpPr>
          <p:spPr bwMode="auto">
            <a:xfrm>
              <a:off x="138" y="76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chemeClr val="accent2"/>
                  </a:solidFill>
                  <a:cs typeface="Times New Roman" panose="02020603050405020304" pitchFamily="18" charset="0"/>
                </a:rPr>
                <a:t>移位脉冲</a:t>
              </a:r>
            </a:p>
          </p:txBody>
        </p:sp>
        <p:sp>
          <p:nvSpPr>
            <p:cNvPr id="63552" name="Line 21"/>
            <p:cNvSpPr>
              <a:spLocks noChangeShapeType="1"/>
            </p:cNvSpPr>
            <p:nvPr/>
          </p:nvSpPr>
          <p:spPr bwMode="auto">
            <a:xfrm flipH="1">
              <a:off x="4416" y="768"/>
              <a:ext cx="0" cy="20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53" name="Rectangle 22"/>
            <p:cNvSpPr>
              <a:spLocks noChangeArrowheads="1"/>
            </p:cNvSpPr>
            <p:nvPr/>
          </p:nvSpPr>
          <p:spPr bwMode="auto">
            <a:xfrm>
              <a:off x="1632" y="768"/>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Q</a:t>
              </a:r>
              <a:r>
                <a:rPr lang="en-US" altLang="zh-CN" sz="2800" baseline="-25000">
                  <a:solidFill>
                    <a:schemeClr val="accent2"/>
                  </a:solidFill>
                  <a:cs typeface="Times New Roman" panose="02020603050405020304" pitchFamily="18" charset="0"/>
                </a:rPr>
                <a:t>2   </a:t>
              </a:r>
              <a:r>
                <a:rPr lang="en-US" altLang="zh-CN" sz="2800" i="1">
                  <a:solidFill>
                    <a:schemeClr val="accent2"/>
                  </a:solidFill>
                  <a:cs typeface="Times New Roman" panose="02020603050405020304" pitchFamily="18" charset="0"/>
                </a:rPr>
                <a:t>Q</a:t>
              </a:r>
              <a:r>
                <a:rPr lang="en-US" altLang="zh-CN" sz="2800" baseline="-25000">
                  <a:solidFill>
                    <a:schemeClr val="accent2"/>
                  </a:solidFill>
                  <a:cs typeface="Times New Roman" panose="02020603050405020304" pitchFamily="18" charset="0"/>
                </a:rPr>
                <a:t>1  </a:t>
              </a:r>
              <a:r>
                <a:rPr lang="en-US" altLang="zh-CN" sz="2800" i="1">
                  <a:solidFill>
                    <a:schemeClr val="accent2"/>
                  </a:solidFill>
                  <a:cs typeface="Times New Roman" panose="02020603050405020304" pitchFamily="18" charset="0"/>
                </a:rPr>
                <a:t>Q</a:t>
              </a:r>
              <a:r>
                <a:rPr lang="en-US" altLang="zh-CN" sz="2800" baseline="-25000">
                  <a:solidFill>
                    <a:schemeClr val="accent2"/>
                  </a:solidFill>
                  <a:cs typeface="Times New Roman" panose="02020603050405020304" pitchFamily="18" charset="0"/>
                </a:rPr>
                <a:t>0</a:t>
              </a:r>
            </a:p>
          </p:txBody>
        </p:sp>
        <p:sp>
          <p:nvSpPr>
            <p:cNvPr id="63554" name="Line 23"/>
            <p:cNvSpPr>
              <a:spLocks noChangeShapeType="1"/>
            </p:cNvSpPr>
            <p:nvPr/>
          </p:nvSpPr>
          <p:spPr bwMode="auto">
            <a:xfrm>
              <a:off x="144" y="2832"/>
              <a:ext cx="54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3555" name="Text Box 24"/>
            <p:cNvSpPr txBox="1">
              <a:spLocks noChangeArrowheads="1"/>
            </p:cNvSpPr>
            <p:nvPr/>
          </p:nvSpPr>
          <p:spPr bwMode="auto">
            <a:xfrm>
              <a:off x="4458" y="76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chemeClr val="accent2"/>
                  </a:solidFill>
                  <a:cs typeface="Times New Roman" panose="02020603050405020304" pitchFamily="18" charset="0"/>
                </a:rPr>
                <a:t>移位过程</a:t>
              </a:r>
            </a:p>
          </p:txBody>
        </p:sp>
        <p:sp>
          <p:nvSpPr>
            <p:cNvPr id="63556" name="Rectangle 25"/>
            <p:cNvSpPr>
              <a:spLocks noChangeArrowheads="1"/>
            </p:cNvSpPr>
            <p:nvPr/>
          </p:nvSpPr>
          <p:spPr bwMode="auto">
            <a:xfrm>
              <a:off x="1248" y="76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accent2"/>
                  </a:solidFill>
                  <a:cs typeface="Times New Roman" panose="02020603050405020304" pitchFamily="18" charset="0"/>
                </a:rPr>
                <a:t>Q</a:t>
              </a:r>
              <a:r>
                <a:rPr lang="en-US" altLang="zh-CN" sz="2800" baseline="-25000">
                  <a:solidFill>
                    <a:schemeClr val="accent2"/>
                  </a:solidFill>
                  <a:cs typeface="Times New Roman" panose="02020603050405020304" pitchFamily="18" charset="0"/>
                </a:rPr>
                <a:t>3</a:t>
              </a:r>
            </a:p>
          </p:txBody>
        </p:sp>
        <p:sp>
          <p:nvSpPr>
            <p:cNvPr id="63557" name="Text Box 26"/>
            <p:cNvSpPr txBox="1">
              <a:spLocks noChangeArrowheads="1"/>
            </p:cNvSpPr>
            <p:nvPr/>
          </p:nvSpPr>
          <p:spPr bwMode="auto">
            <a:xfrm>
              <a:off x="2878" y="816"/>
              <a:ext cx="1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chemeClr val="accent2"/>
                  </a:solidFill>
                  <a:cs typeface="Times New Roman" panose="02020603050405020304" pitchFamily="18" charset="0"/>
                </a:rPr>
                <a:t>寄 存 数 码 </a:t>
              </a:r>
              <a:r>
                <a:rPr lang="en-US" altLang="zh-CN" sz="2800" i="1">
                  <a:solidFill>
                    <a:schemeClr val="accent2"/>
                  </a:solidFill>
                  <a:cs typeface="Times New Roman" panose="02020603050405020304" pitchFamily="18" charset="0"/>
                </a:rPr>
                <a:t>D</a:t>
              </a:r>
              <a:endParaRPr lang="en-US" altLang="zh-CN" sz="2800">
                <a:solidFill>
                  <a:schemeClr val="accent2"/>
                </a:solidFill>
                <a:cs typeface="Times New Roman" panose="02020603050405020304" pitchFamily="18" charset="0"/>
              </a:endParaRPr>
            </a:p>
          </p:txBody>
        </p:sp>
      </p:grpSp>
      <p:grpSp>
        <p:nvGrpSpPr>
          <p:cNvPr id="63497" name="Group 27"/>
          <p:cNvGrpSpPr>
            <a:grpSpLocks/>
          </p:cNvGrpSpPr>
          <p:nvPr/>
        </p:nvGrpSpPr>
        <p:grpSpPr bwMode="auto">
          <a:xfrm>
            <a:off x="781050" y="2117725"/>
            <a:ext cx="7829550" cy="577850"/>
            <a:chOff x="492" y="1181"/>
            <a:chExt cx="4932" cy="364"/>
          </a:xfrm>
        </p:grpSpPr>
        <p:sp>
          <p:nvSpPr>
            <p:cNvPr id="63534" name="Text Box 28"/>
            <p:cNvSpPr txBox="1">
              <a:spLocks noChangeArrowheads="1"/>
            </p:cNvSpPr>
            <p:nvPr/>
          </p:nvSpPr>
          <p:spPr bwMode="auto">
            <a:xfrm>
              <a:off x="49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35" name="Text Box 29"/>
            <p:cNvSpPr txBox="1">
              <a:spLocks noChangeArrowheads="1"/>
            </p:cNvSpPr>
            <p:nvPr/>
          </p:nvSpPr>
          <p:spPr bwMode="auto">
            <a:xfrm>
              <a:off x="1296"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36" name="Rectangle 30"/>
            <p:cNvSpPr>
              <a:spLocks noChangeArrowheads="1"/>
            </p:cNvSpPr>
            <p:nvPr/>
          </p:nvSpPr>
          <p:spPr bwMode="auto">
            <a:xfrm>
              <a:off x="2940"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a:t>
              </a:r>
            </a:p>
          </p:txBody>
        </p:sp>
        <p:sp>
          <p:nvSpPr>
            <p:cNvPr id="63537" name="Rectangle 31"/>
            <p:cNvSpPr>
              <a:spLocks noChangeArrowheads="1"/>
            </p:cNvSpPr>
            <p:nvPr/>
          </p:nvSpPr>
          <p:spPr bwMode="auto">
            <a:xfrm>
              <a:off x="3660"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a:t>
              </a:r>
            </a:p>
          </p:txBody>
        </p:sp>
        <p:sp>
          <p:nvSpPr>
            <p:cNvPr id="63538" name="Rectangle 32"/>
            <p:cNvSpPr>
              <a:spLocks noChangeArrowheads="1"/>
            </p:cNvSpPr>
            <p:nvPr/>
          </p:nvSpPr>
          <p:spPr bwMode="auto">
            <a:xfrm>
              <a:off x="4032"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1</a:t>
              </a:r>
            </a:p>
          </p:txBody>
        </p:sp>
        <p:sp>
          <p:nvSpPr>
            <p:cNvPr id="63539" name="Rectangle 33"/>
            <p:cNvSpPr>
              <a:spLocks noChangeArrowheads="1"/>
            </p:cNvSpPr>
            <p:nvPr/>
          </p:nvSpPr>
          <p:spPr bwMode="auto">
            <a:xfrm>
              <a:off x="163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40" name="Rectangle 34"/>
            <p:cNvSpPr>
              <a:spLocks noChangeArrowheads="1"/>
            </p:cNvSpPr>
            <p:nvPr/>
          </p:nvSpPr>
          <p:spPr bwMode="auto">
            <a:xfrm>
              <a:off x="2004"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41" name="Rectangle 35"/>
            <p:cNvSpPr>
              <a:spLocks noChangeArrowheads="1"/>
            </p:cNvSpPr>
            <p:nvPr/>
          </p:nvSpPr>
          <p:spPr bwMode="auto">
            <a:xfrm>
              <a:off x="2388"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42" name="Rectangle 36"/>
            <p:cNvSpPr>
              <a:spLocks noChangeArrowheads="1"/>
            </p:cNvSpPr>
            <p:nvPr/>
          </p:nvSpPr>
          <p:spPr bwMode="auto">
            <a:xfrm>
              <a:off x="331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66"/>
                  </a:solidFill>
                  <a:cs typeface="Times New Roman" panose="02020603050405020304" pitchFamily="18" charset="0"/>
                </a:rPr>
                <a:t>0</a:t>
              </a:r>
            </a:p>
          </p:txBody>
        </p:sp>
        <p:sp>
          <p:nvSpPr>
            <p:cNvPr id="63543" name="Text Box 37"/>
            <p:cNvSpPr txBox="1">
              <a:spLocks noChangeArrowheads="1"/>
            </p:cNvSpPr>
            <p:nvPr/>
          </p:nvSpPr>
          <p:spPr bwMode="auto">
            <a:xfrm>
              <a:off x="4520" y="1181"/>
              <a:ext cx="9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清    零</a:t>
              </a:r>
            </a:p>
          </p:txBody>
        </p:sp>
      </p:grpSp>
      <p:grpSp>
        <p:nvGrpSpPr>
          <p:cNvPr id="5" name="Group 38"/>
          <p:cNvGrpSpPr>
            <a:grpSpLocks/>
          </p:cNvGrpSpPr>
          <p:nvPr/>
        </p:nvGrpSpPr>
        <p:grpSpPr bwMode="auto">
          <a:xfrm>
            <a:off x="5257800" y="2619375"/>
            <a:ext cx="3438525" cy="609600"/>
            <a:chOff x="3312" y="1497"/>
            <a:chExt cx="2166" cy="384"/>
          </a:xfrm>
        </p:grpSpPr>
        <p:sp>
          <p:nvSpPr>
            <p:cNvPr id="63530" name="Rectangle 39"/>
            <p:cNvSpPr>
              <a:spLocks noChangeArrowheads="1"/>
            </p:cNvSpPr>
            <p:nvPr/>
          </p:nvSpPr>
          <p:spPr bwMode="auto">
            <a:xfrm>
              <a:off x="3660"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63531" name="Rectangle 40"/>
            <p:cNvSpPr>
              <a:spLocks noChangeArrowheads="1"/>
            </p:cNvSpPr>
            <p:nvPr/>
          </p:nvSpPr>
          <p:spPr bwMode="auto">
            <a:xfrm>
              <a:off x="4032"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63532" name="Rectangle 41"/>
            <p:cNvSpPr>
              <a:spLocks noChangeArrowheads="1"/>
            </p:cNvSpPr>
            <p:nvPr/>
          </p:nvSpPr>
          <p:spPr bwMode="auto">
            <a:xfrm>
              <a:off x="331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33" name="Text Box 42"/>
            <p:cNvSpPr txBox="1">
              <a:spLocks noChangeArrowheads="1"/>
            </p:cNvSpPr>
            <p:nvPr/>
          </p:nvSpPr>
          <p:spPr bwMode="auto">
            <a:xfrm>
              <a:off x="4462" y="1497"/>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左移一位</a:t>
              </a:r>
            </a:p>
          </p:txBody>
        </p:sp>
      </p:grpSp>
      <p:grpSp>
        <p:nvGrpSpPr>
          <p:cNvPr id="6" name="Group 43"/>
          <p:cNvGrpSpPr>
            <a:grpSpLocks/>
          </p:cNvGrpSpPr>
          <p:nvPr/>
        </p:nvGrpSpPr>
        <p:grpSpPr bwMode="auto">
          <a:xfrm>
            <a:off x="2057400" y="3214688"/>
            <a:ext cx="2114550" cy="533400"/>
            <a:chOff x="1296" y="1872"/>
            <a:chExt cx="1332" cy="336"/>
          </a:xfrm>
        </p:grpSpPr>
        <p:sp>
          <p:nvSpPr>
            <p:cNvPr id="63526" name="Text Box 44"/>
            <p:cNvSpPr txBox="1">
              <a:spLocks noChangeArrowheads="1"/>
            </p:cNvSpPr>
            <p:nvPr/>
          </p:nvSpPr>
          <p:spPr bwMode="auto">
            <a:xfrm>
              <a:off x="1296"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27" name="Rectangle 45"/>
            <p:cNvSpPr>
              <a:spLocks noChangeArrowheads="1"/>
            </p:cNvSpPr>
            <p:nvPr/>
          </p:nvSpPr>
          <p:spPr bwMode="auto">
            <a:xfrm>
              <a:off x="1632"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28" name="Rectangle 46"/>
            <p:cNvSpPr>
              <a:spLocks noChangeArrowheads="1"/>
            </p:cNvSpPr>
            <p:nvPr/>
          </p:nvSpPr>
          <p:spPr bwMode="auto">
            <a:xfrm>
              <a:off x="2016"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3529" name="Rectangle 47"/>
            <p:cNvSpPr>
              <a:spLocks noChangeArrowheads="1"/>
            </p:cNvSpPr>
            <p:nvPr/>
          </p:nvSpPr>
          <p:spPr bwMode="auto">
            <a:xfrm>
              <a:off x="2400"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7" name="Group 48"/>
          <p:cNvGrpSpPr>
            <a:grpSpLocks/>
          </p:cNvGrpSpPr>
          <p:nvPr/>
        </p:nvGrpSpPr>
        <p:grpSpPr bwMode="auto">
          <a:xfrm>
            <a:off x="5810250" y="3152775"/>
            <a:ext cx="2881313" cy="609600"/>
            <a:chOff x="3660" y="1833"/>
            <a:chExt cx="1815" cy="384"/>
          </a:xfrm>
        </p:grpSpPr>
        <p:sp>
          <p:nvSpPr>
            <p:cNvPr id="63523" name="Rectangle 49"/>
            <p:cNvSpPr>
              <a:spLocks noChangeArrowheads="1"/>
            </p:cNvSpPr>
            <p:nvPr/>
          </p:nvSpPr>
          <p:spPr bwMode="auto">
            <a:xfrm>
              <a:off x="3660"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63524" name="Rectangle 50"/>
            <p:cNvSpPr>
              <a:spLocks noChangeArrowheads="1"/>
            </p:cNvSpPr>
            <p:nvPr/>
          </p:nvSpPr>
          <p:spPr bwMode="auto">
            <a:xfrm>
              <a:off x="4032"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63525" name="Text Box 51"/>
            <p:cNvSpPr txBox="1">
              <a:spLocks noChangeArrowheads="1"/>
            </p:cNvSpPr>
            <p:nvPr/>
          </p:nvSpPr>
          <p:spPr bwMode="auto">
            <a:xfrm>
              <a:off x="4459" y="183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左移二位</a:t>
              </a:r>
            </a:p>
          </p:txBody>
        </p:sp>
      </p:grpSp>
      <p:grpSp>
        <p:nvGrpSpPr>
          <p:cNvPr id="8" name="Group 52"/>
          <p:cNvGrpSpPr>
            <a:grpSpLocks/>
          </p:cNvGrpSpPr>
          <p:nvPr/>
        </p:nvGrpSpPr>
        <p:grpSpPr bwMode="auto">
          <a:xfrm>
            <a:off x="2057400" y="3748088"/>
            <a:ext cx="2114550" cy="533400"/>
            <a:chOff x="1296" y="2208"/>
            <a:chExt cx="1332" cy="336"/>
          </a:xfrm>
        </p:grpSpPr>
        <p:sp>
          <p:nvSpPr>
            <p:cNvPr id="63519" name="Text Box 53"/>
            <p:cNvSpPr txBox="1">
              <a:spLocks noChangeArrowheads="1"/>
            </p:cNvSpPr>
            <p:nvPr/>
          </p:nvSpPr>
          <p:spPr bwMode="auto">
            <a:xfrm>
              <a:off x="129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63520" name="Rectangle 54"/>
            <p:cNvSpPr>
              <a:spLocks noChangeArrowheads="1"/>
            </p:cNvSpPr>
            <p:nvPr/>
          </p:nvSpPr>
          <p:spPr bwMode="auto">
            <a:xfrm>
              <a:off x="1632"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3521" name="Rectangle 55"/>
            <p:cNvSpPr>
              <a:spLocks noChangeArrowheads="1"/>
            </p:cNvSpPr>
            <p:nvPr/>
          </p:nvSpPr>
          <p:spPr bwMode="auto">
            <a:xfrm>
              <a:off x="201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63522" name="Rectangle 56"/>
            <p:cNvSpPr>
              <a:spLocks noChangeArrowheads="1"/>
            </p:cNvSpPr>
            <p:nvPr/>
          </p:nvSpPr>
          <p:spPr bwMode="auto">
            <a:xfrm>
              <a:off x="2400"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9" name="Group 57"/>
          <p:cNvGrpSpPr>
            <a:grpSpLocks/>
          </p:cNvGrpSpPr>
          <p:nvPr/>
        </p:nvGrpSpPr>
        <p:grpSpPr bwMode="auto">
          <a:xfrm>
            <a:off x="6400800" y="3671888"/>
            <a:ext cx="2295525" cy="623887"/>
            <a:chOff x="4032" y="2160"/>
            <a:chExt cx="1446" cy="393"/>
          </a:xfrm>
        </p:grpSpPr>
        <p:sp>
          <p:nvSpPr>
            <p:cNvPr id="63517" name="Rectangle 58"/>
            <p:cNvSpPr>
              <a:spLocks noChangeArrowheads="1"/>
            </p:cNvSpPr>
            <p:nvPr/>
          </p:nvSpPr>
          <p:spPr bwMode="auto">
            <a:xfrm>
              <a:off x="4032" y="22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63518" name="Text Box 59"/>
            <p:cNvSpPr txBox="1">
              <a:spLocks noChangeArrowheads="1"/>
            </p:cNvSpPr>
            <p:nvPr/>
          </p:nvSpPr>
          <p:spPr bwMode="auto">
            <a:xfrm>
              <a:off x="4462" y="2160"/>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左移三位</a:t>
              </a:r>
            </a:p>
          </p:txBody>
        </p:sp>
      </p:grpSp>
      <p:grpSp>
        <p:nvGrpSpPr>
          <p:cNvPr id="10" name="Group 60"/>
          <p:cNvGrpSpPr>
            <a:grpSpLocks/>
          </p:cNvGrpSpPr>
          <p:nvPr/>
        </p:nvGrpSpPr>
        <p:grpSpPr bwMode="auto">
          <a:xfrm>
            <a:off x="762000" y="4205288"/>
            <a:ext cx="7934325" cy="595312"/>
            <a:chOff x="480" y="2496"/>
            <a:chExt cx="4998" cy="375"/>
          </a:xfrm>
        </p:grpSpPr>
        <p:sp>
          <p:nvSpPr>
            <p:cNvPr id="63511" name="Text Box 61"/>
            <p:cNvSpPr txBox="1">
              <a:spLocks noChangeArrowheads="1"/>
            </p:cNvSpPr>
            <p:nvPr/>
          </p:nvSpPr>
          <p:spPr bwMode="auto">
            <a:xfrm>
              <a:off x="1296"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3512" name="Rectangle 62"/>
            <p:cNvSpPr>
              <a:spLocks noChangeArrowheads="1"/>
            </p:cNvSpPr>
            <p:nvPr/>
          </p:nvSpPr>
          <p:spPr bwMode="auto">
            <a:xfrm>
              <a:off x="162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63513" name="Rectangle 63"/>
            <p:cNvSpPr>
              <a:spLocks noChangeArrowheads="1"/>
            </p:cNvSpPr>
            <p:nvPr/>
          </p:nvSpPr>
          <p:spPr bwMode="auto">
            <a:xfrm>
              <a:off x="2016" y="25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3514" name="Rectangle 64"/>
            <p:cNvSpPr>
              <a:spLocks noChangeArrowheads="1"/>
            </p:cNvSpPr>
            <p:nvPr/>
          </p:nvSpPr>
          <p:spPr bwMode="auto">
            <a:xfrm>
              <a:off x="240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63515" name="Rectangle 65"/>
            <p:cNvSpPr>
              <a:spLocks noChangeArrowheads="1"/>
            </p:cNvSpPr>
            <p:nvPr/>
          </p:nvSpPr>
          <p:spPr bwMode="auto">
            <a:xfrm>
              <a:off x="48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4</a:t>
              </a:r>
            </a:p>
          </p:txBody>
        </p:sp>
        <p:sp>
          <p:nvSpPr>
            <p:cNvPr id="63516" name="Text Box 66"/>
            <p:cNvSpPr txBox="1">
              <a:spLocks noChangeArrowheads="1"/>
            </p:cNvSpPr>
            <p:nvPr/>
          </p:nvSpPr>
          <p:spPr bwMode="auto">
            <a:xfrm>
              <a:off x="4462" y="2496"/>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左移四位</a:t>
              </a:r>
            </a:p>
          </p:txBody>
        </p:sp>
      </p:grpSp>
      <p:sp>
        <p:nvSpPr>
          <p:cNvPr id="189507" name="Line 67"/>
          <p:cNvSpPr>
            <a:spLocks noChangeShapeType="1"/>
          </p:cNvSpPr>
          <p:nvPr/>
        </p:nvSpPr>
        <p:spPr bwMode="auto">
          <a:xfrm flipH="1">
            <a:off x="2286000" y="2833688"/>
            <a:ext cx="2057400" cy="1905000"/>
          </a:xfrm>
          <a:prstGeom prst="line">
            <a:avLst/>
          </a:prstGeom>
          <a:noFill/>
          <a:ln w="28575">
            <a:solidFill>
              <a:srgbClr val="3366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89508" name="Rectangle 68"/>
          <p:cNvSpPr>
            <a:spLocks noChangeArrowheads="1"/>
          </p:cNvSpPr>
          <p:nvPr/>
        </p:nvSpPr>
        <p:spPr bwMode="auto">
          <a:xfrm>
            <a:off x="4667250" y="2147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189509" name="Rectangle 69"/>
          <p:cNvSpPr>
            <a:spLocks noChangeArrowheads="1"/>
          </p:cNvSpPr>
          <p:nvPr/>
        </p:nvSpPr>
        <p:spPr bwMode="auto">
          <a:xfrm>
            <a:off x="5257800" y="26812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189510" name="Rectangle 70"/>
          <p:cNvSpPr>
            <a:spLocks noChangeArrowheads="1"/>
          </p:cNvSpPr>
          <p:nvPr/>
        </p:nvSpPr>
        <p:spPr bwMode="auto">
          <a:xfrm>
            <a:off x="5810250" y="32496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189544" name="Text Box 104"/>
          <p:cNvSpPr txBox="1">
            <a:spLocks noChangeArrowheads="1"/>
          </p:cNvSpPr>
          <p:nvPr/>
        </p:nvSpPr>
        <p:spPr bwMode="auto">
          <a:xfrm>
            <a:off x="2136775" y="4800600"/>
            <a:ext cx="187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并 行 输 出</a:t>
            </a:r>
          </a:p>
        </p:txBody>
      </p:sp>
      <p:sp>
        <p:nvSpPr>
          <p:cNvPr id="189545" name="Text Box 105"/>
          <p:cNvSpPr txBox="1">
            <a:spLocks noChangeArrowheads="1"/>
          </p:cNvSpPr>
          <p:nvPr/>
        </p:nvSpPr>
        <p:spPr bwMode="auto">
          <a:xfrm>
            <a:off x="350838" y="5257800"/>
            <a:ext cx="8326437"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再继续输入四个移位脉冲</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从</a:t>
            </a:r>
            <a:r>
              <a:rPr lang="en-US" altLang="zh-CN" sz="2800" b="1" i="1">
                <a:solidFill>
                  <a:srgbClr val="006600"/>
                </a:solidFill>
                <a:latin typeface="Times New Roman" panose="02020603050405020304" pitchFamily="18" charset="0"/>
                <a:cs typeface="Times New Roman" panose="02020603050405020304" pitchFamily="18" charset="0"/>
              </a:rPr>
              <a:t>Q</a:t>
            </a:r>
            <a:r>
              <a:rPr lang="en-US" altLang="zh-CN" sz="2800" b="1" baseline="-25000">
                <a:solidFill>
                  <a:srgbClr val="006600"/>
                </a:solidFill>
                <a:latin typeface="Times New Roman" panose="02020603050405020304" pitchFamily="18" charset="0"/>
                <a:cs typeface="Times New Roman" panose="02020603050405020304" pitchFamily="18" charset="0"/>
              </a:rPr>
              <a:t>3</a:t>
            </a:r>
            <a:r>
              <a:rPr lang="zh-CN" altLang="en-US" sz="2800" b="1">
                <a:solidFill>
                  <a:srgbClr val="006600"/>
                </a:solidFill>
                <a:latin typeface="Times New Roman" panose="02020603050405020304" pitchFamily="18" charset="0"/>
                <a:cs typeface="Times New Roman" panose="02020603050405020304" pitchFamily="18" charset="0"/>
              </a:rPr>
              <a:t>端串行输出</a:t>
            </a:r>
            <a:r>
              <a:rPr lang="en-US" altLang="zh-CN" sz="2800" b="1">
                <a:solidFill>
                  <a:srgbClr val="CC0000"/>
                </a:solidFill>
                <a:latin typeface="Times New Roman" panose="02020603050405020304" pitchFamily="18" charset="0"/>
                <a:cs typeface="Times New Roman" panose="02020603050405020304" pitchFamily="18" charset="0"/>
              </a:rPr>
              <a:t>1011</a:t>
            </a:r>
            <a:r>
              <a:rPr lang="zh-CN" altLang="en-US" sz="2800" b="1">
                <a:solidFill>
                  <a:srgbClr val="006600"/>
                </a:solidFill>
                <a:latin typeface="Times New Roman" panose="02020603050405020304" pitchFamily="18" charset="0"/>
                <a:cs typeface="Times New Roman" panose="02020603050405020304" pitchFamily="18" charset="0"/>
              </a:rPr>
              <a:t>数码</a:t>
            </a:r>
          </a:p>
        </p:txBody>
      </p:sp>
      <p:sp>
        <p:nvSpPr>
          <p:cNvPr id="189547" name="Text Box 107"/>
          <p:cNvSpPr txBox="1">
            <a:spLocks noChangeArrowheads="1"/>
          </p:cNvSpPr>
          <p:nvPr/>
        </p:nvSpPr>
        <p:spPr bwMode="auto">
          <a:xfrm>
            <a:off x="363538" y="5715000"/>
            <a:ext cx="2684462" cy="519113"/>
          </a:xfrm>
          <a:prstGeom prst="rect">
            <a:avLst/>
          </a:prstGeom>
          <a:noFill/>
          <a:ln w="9525">
            <a:noFill/>
            <a:miter lim="800000"/>
            <a:headEnd/>
            <a:tailEnd/>
          </a:ln>
          <a:effectLst/>
        </p:spPr>
        <p:txBody>
          <a:bodyPr wrap="none">
            <a:spAutoFit/>
          </a:bodyPr>
          <a:lstStyle/>
          <a:p>
            <a:pPr>
              <a:defRPr/>
            </a:pPr>
            <a:r>
              <a:rPr lang="zh-CN" altLang="en-US" sz="2800" b="1">
                <a:solidFill>
                  <a:srgbClr val="FF3300"/>
                </a:solidFill>
                <a:latin typeface="Times New Roman" panose="02020603050405020304" pitchFamily="18" charset="0"/>
                <a:cs typeface="Times New Roman" panose="02020603050405020304" pitchFamily="18" charset="0"/>
              </a:rPr>
              <a:t>右移移位寄存器</a:t>
            </a:r>
          </a:p>
        </p:txBody>
      </p:sp>
    </p:spTree>
    <p:extLst>
      <p:ext uri="{BB962C8B-B14F-4D97-AF65-F5344CB8AC3E}">
        <p14:creationId xmlns:p14="http://schemas.microsoft.com/office/powerpoint/2010/main" val="57637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08"/>
                                        </p:tgtEl>
                                        <p:attrNameLst>
                                          <p:attrName>style.visibility</p:attrName>
                                        </p:attrNameLst>
                                      </p:cBhvr>
                                      <p:to>
                                        <p:strVal val="visible"/>
                                      </p:to>
                                    </p:set>
                                    <p:animEffect transition="in" filter="wipe(left)">
                                      <p:cBhvr>
                                        <p:cTn id="7" dur="500"/>
                                        <p:tgtEl>
                                          <p:spTgt spid="189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9449"/>
                                        </p:tgtEl>
                                        <p:attrNameLst>
                                          <p:attrName>style.visibility</p:attrName>
                                        </p:attrNameLst>
                                      </p:cBhvr>
                                      <p:to>
                                        <p:strVal val="visible"/>
                                      </p:to>
                                    </p:set>
                                    <p:animEffect transition="in" filter="wipe(left)">
                                      <p:cBhvr>
                                        <p:cTn id="12" dur="500"/>
                                        <p:tgtEl>
                                          <p:spTgt spid="1894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09"/>
                                        </p:tgtEl>
                                        <p:attrNameLst>
                                          <p:attrName>style.visibility</p:attrName>
                                        </p:attrNameLst>
                                      </p:cBhvr>
                                      <p:to>
                                        <p:strVal val="visible"/>
                                      </p:to>
                                    </p:set>
                                    <p:animEffect transition="in" filter="wipe(left)">
                                      <p:cBhvr>
                                        <p:cTn id="27" dur="500"/>
                                        <p:tgtEl>
                                          <p:spTgt spid="1895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450"/>
                                        </p:tgtEl>
                                        <p:attrNameLst>
                                          <p:attrName>style.visibility</p:attrName>
                                        </p:attrNameLst>
                                      </p:cBhvr>
                                      <p:to>
                                        <p:strVal val="visible"/>
                                      </p:to>
                                    </p:set>
                                    <p:animEffect transition="in" filter="wipe(left)">
                                      <p:cBhvr>
                                        <p:cTn id="32" dur="500"/>
                                        <p:tgtEl>
                                          <p:spTgt spid="1894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9510"/>
                                        </p:tgtEl>
                                        <p:attrNameLst>
                                          <p:attrName>style.visibility</p:attrName>
                                        </p:attrNameLst>
                                      </p:cBhvr>
                                      <p:to>
                                        <p:strVal val="visible"/>
                                      </p:to>
                                    </p:set>
                                    <p:animEffect transition="in" filter="wipe(left)">
                                      <p:cBhvr>
                                        <p:cTn id="47" dur="500"/>
                                        <p:tgtEl>
                                          <p:spTgt spid="1895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9451"/>
                                        </p:tgtEl>
                                        <p:attrNameLst>
                                          <p:attrName>style.visibility</p:attrName>
                                        </p:attrNameLst>
                                      </p:cBhvr>
                                      <p:to>
                                        <p:strVal val="visible"/>
                                      </p:to>
                                    </p:set>
                                    <p:animEffect transition="in" filter="wipe(left)">
                                      <p:cBhvr>
                                        <p:cTn id="52" dur="500"/>
                                        <p:tgtEl>
                                          <p:spTgt spid="18945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right)">
                                      <p:cBhvr>
                                        <p:cTn id="57" dur="500"/>
                                        <p:tgtEl>
                                          <p:spTgt spid="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89507"/>
                                        </p:tgtEl>
                                        <p:attrNameLst>
                                          <p:attrName>style.visibility</p:attrName>
                                        </p:attrNameLst>
                                      </p:cBhvr>
                                      <p:to>
                                        <p:strVal val="visible"/>
                                      </p:to>
                                    </p:set>
                                    <p:animEffect transition="in" filter="wipe(up)">
                                      <p:cBhvr>
                                        <p:cTn id="72" dur="500"/>
                                        <p:tgtEl>
                                          <p:spTgt spid="18950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9544"/>
                                        </p:tgtEl>
                                        <p:attrNameLst>
                                          <p:attrName>style.visibility</p:attrName>
                                        </p:attrNameLst>
                                      </p:cBhvr>
                                      <p:to>
                                        <p:strVal val="visible"/>
                                      </p:to>
                                    </p:set>
                                    <p:animEffect transition="in" filter="wipe(left)">
                                      <p:cBhvr>
                                        <p:cTn id="77" dur="500"/>
                                        <p:tgtEl>
                                          <p:spTgt spid="18954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89545"/>
                                        </p:tgtEl>
                                        <p:attrNameLst>
                                          <p:attrName>style.visibility</p:attrName>
                                        </p:attrNameLst>
                                      </p:cBhvr>
                                      <p:to>
                                        <p:strVal val="visible"/>
                                      </p:to>
                                    </p:set>
                                    <p:animEffect transition="in" filter="wipe(left)">
                                      <p:cBhvr>
                                        <p:cTn id="82" dur="500"/>
                                        <p:tgtEl>
                                          <p:spTgt spid="1895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9547"/>
                                        </p:tgtEl>
                                        <p:attrNameLst>
                                          <p:attrName>style.visibility</p:attrName>
                                        </p:attrNameLst>
                                      </p:cBhvr>
                                      <p:to>
                                        <p:strVal val="visible"/>
                                      </p:to>
                                    </p:set>
                                    <p:animEffect transition="in" filter="wipe(left)">
                                      <p:cBhvr>
                                        <p:cTn id="87" dur="500"/>
                                        <p:tgtEl>
                                          <p:spTgt spid="189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9" grpId="0" autoUpdateAnimBg="0"/>
      <p:bldP spid="189450" grpId="0" autoUpdateAnimBg="0"/>
      <p:bldP spid="189451" grpId="0" autoUpdateAnimBg="0"/>
      <p:bldP spid="189507" grpId="0" animBg="1"/>
      <p:bldP spid="189508" grpId="0" autoUpdateAnimBg="0"/>
      <p:bldP spid="189509" grpId="0" autoUpdateAnimBg="0"/>
      <p:bldP spid="189510" grpId="0" autoUpdateAnimBg="0"/>
      <p:bldP spid="189544" grpId="0" autoUpdateAnimBg="0"/>
      <p:bldP spid="189545" grpId="0" autoUpdateAnimBg="0"/>
      <p:bldP spid="18954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17214" y="5304576"/>
            <a:ext cx="1066800" cy="808038"/>
            <a:chOff x="4760" y="2179"/>
            <a:chExt cx="672" cy="509"/>
          </a:xfrm>
        </p:grpSpPr>
        <p:grpSp>
          <p:nvGrpSpPr>
            <p:cNvPr id="64553" name="Group 3"/>
            <p:cNvGrpSpPr>
              <a:grpSpLocks/>
            </p:cNvGrpSpPr>
            <p:nvPr/>
          </p:nvGrpSpPr>
          <p:grpSpPr bwMode="auto">
            <a:xfrm>
              <a:off x="4992" y="2448"/>
              <a:ext cx="192" cy="240"/>
              <a:chOff x="4992" y="2112"/>
              <a:chExt cx="192" cy="240"/>
            </a:xfrm>
          </p:grpSpPr>
          <p:sp>
            <p:nvSpPr>
              <p:cNvPr id="64560" name="Line 4"/>
              <p:cNvSpPr>
                <a:spLocks noChangeShapeType="1"/>
              </p:cNvSpPr>
              <p:nvPr/>
            </p:nvSpPr>
            <p:spPr bwMode="auto">
              <a:xfrm>
                <a:off x="4992" y="2208"/>
                <a:ext cx="0"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4561" name="Group 5"/>
              <p:cNvGrpSpPr>
                <a:grpSpLocks/>
              </p:cNvGrpSpPr>
              <p:nvPr/>
            </p:nvGrpSpPr>
            <p:grpSpPr bwMode="auto">
              <a:xfrm>
                <a:off x="4992" y="2112"/>
                <a:ext cx="192" cy="240"/>
                <a:chOff x="4992" y="2112"/>
                <a:chExt cx="192" cy="240"/>
              </a:xfrm>
            </p:grpSpPr>
            <p:sp>
              <p:nvSpPr>
                <p:cNvPr id="64562" name="Line 6"/>
                <p:cNvSpPr>
                  <a:spLocks noChangeShapeType="1"/>
                </p:cNvSpPr>
                <p:nvPr/>
              </p:nvSpPr>
              <p:spPr bwMode="auto">
                <a:xfrm>
                  <a:off x="4992" y="2112"/>
                  <a:ext cx="0" cy="1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63" name="Line 7"/>
                <p:cNvSpPr>
                  <a:spLocks noChangeShapeType="1"/>
                </p:cNvSpPr>
                <p:nvPr/>
              </p:nvSpPr>
              <p:spPr bwMode="auto">
                <a:xfrm>
                  <a:off x="4992" y="235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4554" name="Line 8"/>
            <p:cNvSpPr>
              <a:spLocks noChangeShapeType="1"/>
            </p:cNvSpPr>
            <p:nvPr/>
          </p:nvSpPr>
          <p:spPr bwMode="auto">
            <a:xfrm>
              <a:off x="4800" y="2448"/>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55" name="Text Box 9"/>
            <p:cNvSpPr txBox="1">
              <a:spLocks noChangeArrowheads="1"/>
            </p:cNvSpPr>
            <p:nvPr/>
          </p:nvSpPr>
          <p:spPr bwMode="auto">
            <a:xfrm>
              <a:off x="4760" y="217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1</a:t>
              </a:r>
              <a:endParaRPr lang="en-US" altLang="zh-CN" sz="3200">
                <a:cs typeface="Times New Roman" panose="02020603050405020304" pitchFamily="18" charset="0"/>
              </a:endParaRPr>
            </a:p>
          </p:txBody>
        </p:sp>
        <p:sp>
          <p:nvSpPr>
            <p:cNvPr id="64556" name="Text Box 10"/>
            <p:cNvSpPr txBox="1">
              <a:spLocks noChangeArrowheads="1"/>
            </p:cNvSpPr>
            <p:nvPr/>
          </p:nvSpPr>
          <p:spPr bwMode="auto">
            <a:xfrm>
              <a:off x="4928" y="2179"/>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清零</a:t>
              </a:r>
            </a:p>
          </p:txBody>
        </p:sp>
        <p:grpSp>
          <p:nvGrpSpPr>
            <p:cNvPr id="64557" name="Group 11"/>
            <p:cNvGrpSpPr>
              <a:grpSpLocks/>
            </p:cNvGrpSpPr>
            <p:nvPr/>
          </p:nvGrpSpPr>
          <p:grpSpPr bwMode="auto">
            <a:xfrm>
              <a:off x="5184" y="2448"/>
              <a:ext cx="192" cy="240"/>
              <a:chOff x="5184" y="2112"/>
              <a:chExt cx="192" cy="240"/>
            </a:xfrm>
          </p:grpSpPr>
          <p:sp>
            <p:nvSpPr>
              <p:cNvPr id="64558" name="Line 12"/>
              <p:cNvSpPr>
                <a:spLocks noChangeShapeType="1"/>
              </p:cNvSpPr>
              <p:nvPr/>
            </p:nvSpPr>
            <p:spPr bwMode="auto">
              <a:xfrm flipV="1">
                <a:off x="5184" y="21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59" name="Line 13"/>
              <p:cNvSpPr>
                <a:spLocks noChangeShapeType="1"/>
              </p:cNvSpPr>
              <p:nvPr/>
            </p:nvSpPr>
            <p:spPr bwMode="auto">
              <a:xfrm>
                <a:off x="5184" y="211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6" name="Group 14"/>
          <p:cNvGrpSpPr>
            <a:grpSpLocks/>
          </p:cNvGrpSpPr>
          <p:nvPr/>
        </p:nvGrpSpPr>
        <p:grpSpPr bwMode="auto">
          <a:xfrm>
            <a:off x="572789" y="1265976"/>
            <a:ext cx="4610100" cy="1036638"/>
            <a:chOff x="338" y="672"/>
            <a:chExt cx="2904" cy="653"/>
          </a:xfrm>
        </p:grpSpPr>
        <p:grpSp>
          <p:nvGrpSpPr>
            <p:cNvPr id="64541" name="Group 15"/>
            <p:cNvGrpSpPr>
              <a:grpSpLocks/>
            </p:cNvGrpSpPr>
            <p:nvPr/>
          </p:nvGrpSpPr>
          <p:grpSpPr bwMode="auto">
            <a:xfrm>
              <a:off x="338" y="796"/>
              <a:ext cx="888" cy="529"/>
              <a:chOff x="4658" y="2927"/>
              <a:chExt cx="888" cy="529"/>
            </a:xfrm>
          </p:grpSpPr>
          <p:sp>
            <p:nvSpPr>
              <p:cNvPr id="64543" name="Line 16"/>
              <p:cNvSpPr>
                <a:spLocks noChangeShapeType="1"/>
              </p:cNvSpPr>
              <p:nvPr/>
            </p:nvSpPr>
            <p:spPr bwMode="auto">
              <a:xfrm>
                <a:off x="4752" y="3168"/>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91505" name="Rectangle 17"/>
              <p:cNvSpPr>
                <a:spLocks noChangeArrowheads="1"/>
              </p:cNvSpPr>
              <p:nvPr/>
            </p:nvSpPr>
            <p:spPr bwMode="auto">
              <a:xfrm>
                <a:off x="4771" y="2927"/>
                <a:ext cx="190" cy="23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b="1">
                    <a:solidFill>
                      <a:srgbClr val="FF3300"/>
                    </a:solidFill>
                    <a:latin typeface="Times New Roman" panose="02020603050405020304" pitchFamily="18" charset="0"/>
                    <a:cs typeface="Times New Roman" panose="02020603050405020304" pitchFamily="18" charset="0"/>
                  </a:rPr>
                  <a:t>0</a:t>
                </a:r>
                <a:endParaRPr lang="en-US" altLang="zh-CN" b="1">
                  <a:solidFill>
                    <a:srgbClr val="3333CC"/>
                  </a:solidFill>
                  <a:latin typeface="Times New Roman" panose="02020603050405020304" pitchFamily="18" charset="0"/>
                  <a:cs typeface="Times New Roman" panose="02020603050405020304" pitchFamily="18" charset="0"/>
                </a:endParaRPr>
              </a:p>
            </p:txBody>
          </p:sp>
          <p:grpSp>
            <p:nvGrpSpPr>
              <p:cNvPr id="64545" name="Group 18"/>
              <p:cNvGrpSpPr>
                <a:grpSpLocks/>
              </p:cNvGrpSpPr>
              <p:nvPr/>
            </p:nvGrpSpPr>
            <p:grpSpPr bwMode="auto">
              <a:xfrm>
                <a:off x="4992" y="2928"/>
                <a:ext cx="192" cy="240"/>
                <a:chOff x="4992" y="2592"/>
                <a:chExt cx="192" cy="240"/>
              </a:xfrm>
            </p:grpSpPr>
            <p:sp>
              <p:nvSpPr>
                <p:cNvPr id="64550" name="Line 19"/>
                <p:cNvSpPr>
                  <a:spLocks noChangeShapeType="1"/>
                </p:cNvSpPr>
                <p:nvPr/>
              </p:nvSpPr>
              <p:spPr bwMode="auto">
                <a:xfrm flipV="1">
                  <a:off x="4992" y="2688"/>
                  <a:ext cx="0" cy="14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51" name="Line 20"/>
                <p:cNvSpPr>
                  <a:spLocks noChangeShapeType="1"/>
                </p:cNvSpPr>
                <p:nvPr/>
              </p:nvSpPr>
              <p:spPr bwMode="auto">
                <a:xfrm flipV="1">
                  <a:off x="4992" y="2592"/>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52" name="Line 21"/>
                <p:cNvSpPr>
                  <a:spLocks noChangeShapeType="1"/>
                </p:cNvSpPr>
                <p:nvPr/>
              </p:nvSpPr>
              <p:spPr bwMode="auto">
                <a:xfrm>
                  <a:off x="4992" y="2592"/>
                  <a:ext cx="19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64546" name="Text Box 22"/>
              <p:cNvSpPr txBox="1">
                <a:spLocks noChangeArrowheads="1"/>
              </p:cNvSpPr>
              <p:nvPr/>
            </p:nvSpPr>
            <p:spPr bwMode="auto">
              <a:xfrm>
                <a:off x="4658" y="3168"/>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寄存指令</a:t>
                </a:r>
                <a:endParaRPr lang="zh-CN" altLang="en-US">
                  <a:cs typeface="Times New Roman" panose="02020603050405020304" pitchFamily="18" charset="0"/>
                </a:endParaRPr>
              </a:p>
            </p:txBody>
          </p:sp>
          <p:grpSp>
            <p:nvGrpSpPr>
              <p:cNvPr id="64547" name="Group 23"/>
              <p:cNvGrpSpPr>
                <a:grpSpLocks/>
              </p:cNvGrpSpPr>
              <p:nvPr/>
            </p:nvGrpSpPr>
            <p:grpSpPr bwMode="auto">
              <a:xfrm>
                <a:off x="5184" y="2928"/>
                <a:ext cx="240" cy="240"/>
                <a:chOff x="5184" y="2928"/>
                <a:chExt cx="240" cy="240"/>
              </a:xfrm>
            </p:grpSpPr>
            <p:sp>
              <p:nvSpPr>
                <p:cNvPr id="64548" name="Line 24"/>
                <p:cNvSpPr>
                  <a:spLocks noChangeShapeType="1"/>
                </p:cNvSpPr>
                <p:nvPr/>
              </p:nvSpPr>
              <p:spPr bwMode="auto">
                <a:xfrm>
                  <a:off x="5184" y="2928"/>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49" name="Line 25"/>
                <p:cNvSpPr>
                  <a:spLocks noChangeShapeType="1"/>
                </p:cNvSpPr>
                <p:nvPr/>
              </p:nvSpPr>
              <p:spPr bwMode="auto">
                <a:xfrm>
                  <a:off x="5184" y="3168"/>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64542" name="Rectangle 26"/>
            <p:cNvSpPr>
              <a:spLocks noChangeArrowheads="1"/>
            </p:cNvSpPr>
            <p:nvPr/>
          </p:nvSpPr>
          <p:spPr bwMode="auto">
            <a:xfrm>
              <a:off x="2354" y="67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cs typeface="Times New Roman" panose="02020603050405020304" pitchFamily="18" charset="0"/>
                </a:rPr>
                <a:t>并行输入</a:t>
              </a:r>
              <a:endParaRPr lang="zh-CN" altLang="en-US" i="1">
                <a:cs typeface="Times New Roman" panose="02020603050405020304" pitchFamily="18" charset="0"/>
              </a:endParaRPr>
            </a:p>
          </p:txBody>
        </p:sp>
      </p:grpSp>
      <p:sp>
        <p:nvSpPr>
          <p:cNvPr id="191515" name="Rectangle 27"/>
          <p:cNvSpPr>
            <a:spLocks noChangeArrowheads="1"/>
          </p:cNvSpPr>
          <p:nvPr/>
        </p:nvSpPr>
        <p:spPr bwMode="auto">
          <a:xfrm>
            <a:off x="7583189" y="4237776"/>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cs typeface="Times New Roman" panose="02020603050405020304" pitchFamily="18" charset="0"/>
              </a:rPr>
              <a:t>串行输出</a:t>
            </a:r>
            <a:endParaRPr lang="zh-CN" altLang="en-US" i="1">
              <a:cs typeface="Times New Roman" panose="02020603050405020304" pitchFamily="18" charset="0"/>
            </a:endParaRPr>
          </a:p>
        </p:txBody>
      </p:sp>
      <p:grpSp>
        <p:nvGrpSpPr>
          <p:cNvPr id="10" name="Group 159"/>
          <p:cNvGrpSpPr>
            <a:grpSpLocks/>
          </p:cNvGrpSpPr>
          <p:nvPr/>
        </p:nvGrpSpPr>
        <p:grpSpPr bwMode="auto">
          <a:xfrm>
            <a:off x="191789" y="3551976"/>
            <a:ext cx="1597025" cy="1676400"/>
            <a:chOff x="98" y="2112"/>
            <a:chExt cx="1006" cy="1056"/>
          </a:xfrm>
        </p:grpSpPr>
        <p:sp>
          <p:nvSpPr>
            <p:cNvPr id="64520" name="Rectangle 160"/>
            <p:cNvSpPr>
              <a:spLocks noChangeArrowheads="1"/>
            </p:cNvSpPr>
            <p:nvPr/>
          </p:nvSpPr>
          <p:spPr bwMode="auto">
            <a:xfrm>
              <a:off x="98" y="288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cs typeface="Times New Roman" panose="02020603050405020304" pitchFamily="18" charset="0"/>
                </a:rPr>
                <a:t>串行输入</a:t>
              </a:r>
              <a:endParaRPr lang="zh-CN" altLang="en-US" i="1">
                <a:cs typeface="Times New Roman" panose="02020603050405020304" pitchFamily="18" charset="0"/>
              </a:endParaRPr>
            </a:p>
          </p:txBody>
        </p:sp>
        <p:grpSp>
          <p:nvGrpSpPr>
            <p:cNvPr id="64521" name="Group 161"/>
            <p:cNvGrpSpPr>
              <a:grpSpLocks/>
            </p:cNvGrpSpPr>
            <p:nvPr/>
          </p:nvGrpSpPr>
          <p:grpSpPr bwMode="auto">
            <a:xfrm>
              <a:off x="146" y="2112"/>
              <a:ext cx="958" cy="480"/>
              <a:chOff x="2" y="2208"/>
              <a:chExt cx="958" cy="480"/>
            </a:xfrm>
          </p:grpSpPr>
          <p:sp>
            <p:nvSpPr>
              <p:cNvPr id="64524" name="Text Box 162"/>
              <p:cNvSpPr txBox="1">
                <a:spLocks noChangeArrowheads="1"/>
              </p:cNvSpPr>
              <p:nvPr/>
            </p:nvSpPr>
            <p:spPr bwMode="auto">
              <a:xfrm>
                <a:off x="2" y="240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cs typeface="Times New Roman" panose="02020603050405020304" pitchFamily="18" charset="0"/>
                  </a:rPr>
                  <a:t>移位脉冲</a:t>
                </a:r>
              </a:p>
            </p:txBody>
          </p:sp>
          <p:grpSp>
            <p:nvGrpSpPr>
              <p:cNvPr id="64525" name="Group 163"/>
              <p:cNvGrpSpPr>
                <a:grpSpLocks/>
              </p:cNvGrpSpPr>
              <p:nvPr/>
            </p:nvGrpSpPr>
            <p:grpSpPr bwMode="auto">
              <a:xfrm>
                <a:off x="144" y="2208"/>
                <a:ext cx="336" cy="240"/>
                <a:chOff x="2256" y="3408"/>
                <a:chExt cx="336" cy="240"/>
              </a:xfrm>
            </p:grpSpPr>
            <p:sp>
              <p:nvSpPr>
                <p:cNvPr id="64538" name="Line 164"/>
                <p:cNvSpPr>
                  <a:spLocks noChangeShapeType="1"/>
                </p:cNvSpPr>
                <p:nvPr/>
              </p:nvSpPr>
              <p:spPr bwMode="auto">
                <a:xfrm>
                  <a:off x="2256" y="3648"/>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39" name="Line 165"/>
                <p:cNvSpPr>
                  <a:spLocks noChangeShapeType="1"/>
                </p:cNvSpPr>
                <p:nvPr/>
              </p:nvSpPr>
              <p:spPr bwMode="auto">
                <a:xfrm flipV="1">
                  <a:off x="2400" y="3408"/>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40" name="Line 166"/>
                <p:cNvSpPr>
                  <a:spLocks noChangeShapeType="1"/>
                </p:cNvSpPr>
                <p:nvPr/>
              </p:nvSpPr>
              <p:spPr bwMode="auto">
                <a:xfrm>
                  <a:off x="2400" y="3408"/>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4526" name="Group 167"/>
              <p:cNvGrpSpPr>
                <a:grpSpLocks/>
              </p:cNvGrpSpPr>
              <p:nvPr/>
            </p:nvGrpSpPr>
            <p:grpSpPr bwMode="auto">
              <a:xfrm>
                <a:off x="480" y="2208"/>
                <a:ext cx="144" cy="240"/>
                <a:chOff x="4128" y="3600"/>
                <a:chExt cx="144" cy="240"/>
              </a:xfrm>
            </p:grpSpPr>
            <p:sp>
              <p:nvSpPr>
                <p:cNvPr id="64534" name="Line 168"/>
                <p:cNvSpPr>
                  <a:spLocks noChangeShapeType="1"/>
                </p:cNvSpPr>
                <p:nvPr/>
              </p:nvSpPr>
              <p:spPr bwMode="auto">
                <a:xfrm flipV="1">
                  <a:off x="4128" y="3696"/>
                  <a:ext cx="0" cy="144"/>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4535" name="Group 169"/>
                <p:cNvGrpSpPr>
                  <a:grpSpLocks/>
                </p:cNvGrpSpPr>
                <p:nvPr/>
              </p:nvGrpSpPr>
              <p:grpSpPr bwMode="auto">
                <a:xfrm>
                  <a:off x="4128" y="3600"/>
                  <a:ext cx="144" cy="240"/>
                  <a:chOff x="4128" y="3600"/>
                  <a:chExt cx="144" cy="240"/>
                </a:xfrm>
              </p:grpSpPr>
              <p:sp>
                <p:nvSpPr>
                  <p:cNvPr id="64536" name="Line 170"/>
                  <p:cNvSpPr>
                    <a:spLocks noChangeShapeType="1"/>
                  </p:cNvSpPr>
                  <p:nvPr/>
                </p:nvSpPr>
                <p:spPr bwMode="auto">
                  <a:xfrm>
                    <a:off x="4128" y="3840"/>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37" name="Line 171"/>
                  <p:cNvSpPr>
                    <a:spLocks noChangeShapeType="1"/>
                  </p:cNvSpPr>
                  <p:nvPr/>
                </p:nvSpPr>
                <p:spPr bwMode="auto">
                  <a:xfrm>
                    <a:off x="4128" y="3600"/>
                    <a:ext cx="0" cy="192"/>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64527" name="Group 172"/>
              <p:cNvGrpSpPr>
                <a:grpSpLocks/>
              </p:cNvGrpSpPr>
              <p:nvPr/>
            </p:nvGrpSpPr>
            <p:grpSpPr bwMode="auto">
              <a:xfrm>
                <a:off x="624" y="2214"/>
                <a:ext cx="336" cy="240"/>
                <a:chOff x="2592" y="3360"/>
                <a:chExt cx="336" cy="240"/>
              </a:xfrm>
            </p:grpSpPr>
            <p:sp>
              <p:nvSpPr>
                <p:cNvPr id="64528" name="Line 173"/>
                <p:cNvSpPr>
                  <a:spLocks noChangeShapeType="1"/>
                </p:cNvSpPr>
                <p:nvPr/>
              </p:nvSpPr>
              <p:spPr bwMode="auto">
                <a:xfrm flipV="1">
                  <a:off x="2784" y="3456"/>
                  <a:ext cx="0" cy="144"/>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4529" name="Group 174"/>
                <p:cNvGrpSpPr>
                  <a:grpSpLocks/>
                </p:cNvGrpSpPr>
                <p:nvPr/>
              </p:nvGrpSpPr>
              <p:grpSpPr bwMode="auto">
                <a:xfrm>
                  <a:off x="2592" y="3360"/>
                  <a:ext cx="336" cy="240"/>
                  <a:chOff x="2880" y="3360"/>
                  <a:chExt cx="336" cy="240"/>
                </a:xfrm>
              </p:grpSpPr>
              <p:sp>
                <p:nvSpPr>
                  <p:cNvPr id="64530" name="Line 175"/>
                  <p:cNvSpPr>
                    <a:spLocks noChangeShapeType="1"/>
                  </p:cNvSpPr>
                  <p:nvPr/>
                </p:nvSpPr>
                <p:spPr bwMode="auto">
                  <a:xfrm flipV="1">
                    <a:off x="2880" y="3360"/>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31" name="Line 176"/>
                  <p:cNvSpPr>
                    <a:spLocks noChangeShapeType="1"/>
                  </p:cNvSpPr>
                  <p:nvPr/>
                </p:nvSpPr>
                <p:spPr bwMode="auto">
                  <a:xfrm>
                    <a:off x="2880" y="3360"/>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32" name="Line 177"/>
                  <p:cNvSpPr>
                    <a:spLocks noChangeShapeType="1"/>
                  </p:cNvSpPr>
                  <p:nvPr/>
                </p:nvSpPr>
                <p:spPr bwMode="auto">
                  <a:xfrm>
                    <a:off x="3072" y="3600"/>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64533" name="Line 178"/>
                  <p:cNvSpPr>
                    <a:spLocks noChangeShapeType="1"/>
                  </p:cNvSpPr>
                  <p:nvPr/>
                </p:nvSpPr>
                <p:spPr bwMode="auto">
                  <a:xfrm>
                    <a:off x="3072" y="3360"/>
                    <a:ext cx="0" cy="192"/>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sp>
          <p:nvSpPr>
            <p:cNvPr id="64522" name="Rectangle 179"/>
            <p:cNvSpPr>
              <a:spLocks noChangeArrowheads="1"/>
            </p:cNvSpPr>
            <p:nvPr/>
          </p:nvSpPr>
          <p:spPr bwMode="auto">
            <a:xfrm>
              <a:off x="624" y="273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cs typeface="Times New Roman" panose="02020603050405020304" pitchFamily="18" charset="0"/>
                </a:rPr>
                <a:t>D</a:t>
              </a:r>
            </a:p>
          </p:txBody>
        </p:sp>
        <p:sp>
          <p:nvSpPr>
            <p:cNvPr id="64523" name="Rectangle 180"/>
            <p:cNvSpPr>
              <a:spLocks noChangeArrowheads="1"/>
            </p:cNvSpPr>
            <p:nvPr/>
          </p:nvSpPr>
          <p:spPr bwMode="auto">
            <a:xfrm>
              <a:off x="571" y="254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0099"/>
                  </a:solidFill>
                  <a:cs typeface="Times New Roman" panose="02020603050405020304" pitchFamily="18" charset="0"/>
                </a:rPr>
                <a:t>CP</a:t>
              </a:r>
            </a:p>
          </p:txBody>
        </p:sp>
      </p:grpSp>
      <p:sp>
        <p:nvSpPr>
          <p:cNvPr id="191669" name="Rectangle 181"/>
          <p:cNvSpPr>
            <a:spLocks noChangeArrowheads="1"/>
          </p:cNvSpPr>
          <p:nvPr/>
        </p:nvSpPr>
        <p:spPr bwMode="auto">
          <a:xfrm>
            <a:off x="544635" y="744810"/>
            <a:ext cx="5625259" cy="523220"/>
          </a:xfrm>
          <a:prstGeom prst="rect">
            <a:avLst/>
          </a:prstGeom>
          <a:noFill/>
          <a:ln w="38100">
            <a:noFill/>
            <a:miter lim="800000"/>
            <a:headEnd/>
            <a:tailEnd/>
          </a:ln>
          <a:effectLst/>
        </p:spPr>
        <p:txBody>
          <a:bodyPr wrap="none" anchor="ctr">
            <a:spAutoFit/>
          </a:bodyPr>
          <a:lstStyle/>
          <a:p>
            <a:pPr algn="ctr">
              <a:spcBef>
                <a:spcPct val="50000"/>
              </a:spcBef>
              <a:defRPr/>
            </a:pPr>
            <a:r>
              <a:rPr lang="zh-CN" altLang="zh-CN" sz="2800" b="1">
                <a:solidFill>
                  <a:srgbClr val="E60000"/>
                </a:solidFill>
                <a:latin typeface="Times New Roman" panose="02020603050405020304" pitchFamily="18" charset="0"/>
                <a:cs typeface="Times New Roman" panose="02020603050405020304" pitchFamily="18" charset="0"/>
              </a:rPr>
              <a:t>2</a:t>
            </a:r>
            <a:r>
              <a:rPr lang="en-US" altLang="zh-CN" sz="2800" b="1">
                <a:solidFill>
                  <a:srgbClr val="E60000"/>
                </a:solidFill>
                <a:latin typeface="Times New Roman" panose="02020603050405020304" pitchFamily="18" charset="0"/>
                <a:cs typeface="Times New Roman" panose="02020603050405020304" pitchFamily="18" charset="0"/>
              </a:rPr>
              <a:t>.</a:t>
            </a:r>
            <a:r>
              <a:rPr lang="zh-CN" altLang="zh-CN" sz="2800" b="1">
                <a:solidFill>
                  <a:srgbClr val="E60000"/>
                </a:solidFill>
                <a:latin typeface="Times New Roman" panose="02020603050405020304" pitchFamily="18" charset="0"/>
                <a:cs typeface="Times New Roman" panose="02020603050405020304" pitchFamily="18" charset="0"/>
              </a:rPr>
              <a:t>并行、串行输入/串行输出寄存器</a:t>
            </a:r>
            <a:endParaRPr lang="zh-CN" altLang="en-US" b="1">
              <a:solidFill>
                <a:srgbClr val="E60000"/>
              </a:solidFill>
              <a:latin typeface="Times New Roman" panose="02020603050405020304" pitchFamily="18" charset="0"/>
              <a:cs typeface="Times New Roman" panose="02020603050405020304" pitchFamily="18" charset="0"/>
            </a:endParaRPr>
          </a:p>
        </p:txBody>
      </p:sp>
      <p:pic>
        <p:nvPicPr>
          <p:cNvPr id="191670" name="Picture 182" descr="图片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9564" y="1675551"/>
            <a:ext cx="6756400"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350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1670"/>
                                        </p:tgtEl>
                                        <p:attrNameLst>
                                          <p:attrName>style.visibility</p:attrName>
                                        </p:attrNameLst>
                                      </p:cBhvr>
                                      <p:to>
                                        <p:strVal val="visible"/>
                                      </p:to>
                                    </p:set>
                                    <p:animEffect transition="in" filter="wipe(left)">
                                      <p:cBhvr>
                                        <p:cTn id="7" dur="500"/>
                                        <p:tgtEl>
                                          <p:spTgt spid="191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1515"/>
                                        </p:tgtEl>
                                        <p:attrNameLst>
                                          <p:attrName>style.visibility</p:attrName>
                                        </p:attrNameLst>
                                      </p:cBhvr>
                                      <p:to>
                                        <p:strVal val="visible"/>
                                      </p:to>
                                    </p:set>
                                    <p:animEffect transition="in" filter="wipe(left)">
                                      <p:cBhvr>
                                        <p:cTn id="27" dur="500"/>
                                        <p:tgtEl>
                                          <p:spTgt spid="191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1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p:cNvSpPr txBox="1">
            <a:spLocks noChangeArrowheads="1"/>
          </p:cNvSpPr>
          <p:nvPr/>
        </p:nvSpPr>
        <p:spPr bwMode="auto">
          <a:xfrm>
            <a:off x="263525" y="692544"/>
            <a:ext cx="23622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寄存器分类</a:t>
            </a:r>
          </a:p>
        </p:txBody>
      </p:sp>
      <p:sp>
        <p:nvSpPr>
          <p:cNvPr id="193539" name="Rectangle 3"/>
          <p:cNvSpPr>
            <a:spLocks noChangeArrowheads="1"/>
          </p:cNvSpPr>
          <p:nvPr/>
        </p:nvSpPr>
        <p:spPr bwMode="auto">
          <a:xfrm>
            <a:off x="434975" y="1214831"/>
            <a:ext cx="3005138" cy="488950"/>
          </a:xfrm>
          <a:prstGeom prst="rect">
            <a:avLst/>
          </a:prstGeom>
          <a:noFill/>
          <a:ln w="9525">
            <a:noFill/>
            <a:miter lim="800000"/>
            <a:headEnd/>
            <a:tailEnd/>
          </a:ln>
          <a:effectLst/>
        </p:spPr>
        <p:txBody>
          <a:bodyPr wrap="none">
            <a:spAutoFit/>
          </a:bodyPr>
          <a:lstStyle/>
          <a:p>
            <a:pPr algn="ctr">
              <a:spcBef>
                <a:spcPct val="50000"/>
              </a:spcBef>
              <a:defRPr/>
            </a:pPr>
            <a:r>
              <a:rPr lang="zh-CN" altLang="en-US" sz="2600" b="1">
                <a:solidFill>
                  <a:srgbClr val="FF3300"/>
                </a:solidFill>
                <a:latin typeface="Times New Roman" panose="02020603050405020304" pitchFamily="18" charset="0"/>
                <a:cs typeface="Times New Roman" panose="02020603050405020304" pitchFamily="18" charset="0"/>
              </a:rPr>
              <a:t>并行输入</a:t>
            </a:r>
            <a:r>
              <a:rPr lang="en-US" altLang="zh-CN" sz="2600" b="1">
                <a:solidFill>
                  <a:srgbClr val="FF3300"/>
                </a:solidFill>
                <a:latin typeface="Times New Roman" panose="02020603050405020304" pitchFamily="18" charset="0"/>
                <a:cs typeface="Times New Roman" panose="02020603050405020304" pitchFamily="18" charset="0"/>
              </a:rPr>
              <a:t>/</a:t>
            </a:r>
            <a:r>
              <a:rPr lang="zh-CN" altLang="en-US" sz="2600" b="1">
                <a:solidFill>
                  <a:srgbClr val="FF3300"/>
                </a:solidFill>
                <a:latin typeface="Times New Roman" panose="02020603050405020304" pitchFamily="18" charset="0"/>
                <a:cs typeface="Times New Roman" panose="02020603050405020304" pitchFamily="18" charset="0"/>
              </a:rPr>
              <a:t>并行输出</a:t>
            </a:r>
          </a:p>
        </p:txBody>
      </p:sp>
      <p:sp>
        <p:nvSpPr>
          <p:cNvPr id="193540" name="Rectangle 4"/>
          <p:cNvSpPr>
            <a:spLocks noChangeArrowheads="1"/>
          </p:cNvSpPr>
          <p:nvPr/>
        </p:nvSpPr>
        <p:spPr bwMode="auto">
          <a:xfrm>
            <a:off x="434975" y="2967431"/>
            <a:ext cx="3005138" cy="488950"/>
          </a:xfrm>
          <a:prstGeom prst="rect">
            <a:avLst/>
          </a:prstGeom>
          <a:noFill/>
          <a:ln w="9525">
            <a:noFill/>
            <a:miter lim="800000"/>
            <a:headEnd/>
            <a:tailEnd/>
          </a:ln>
          <a:effectLst/>
        </p:spPr>
        <p:txBody>
          <a:bodyPr wrap="none">
            <a:spAutoFit/>
          </a:bodyPr>
          <a:lstStyle/>
          <a:p>
            <a:pPr algn="ctr">
              <a:spcBef>
                <a:spcPct val="50000"/>
              </a:spcBef>
              <a:defRPr/>
            </a:pPr>
            <a:r>
              <a:rPr lang="zh-CN" altLang="en-US" sz="2600" b="1">
                <a:solidFill>
                  <a:srgbClr val="006600"/>
                </a:solidFill>
                <a:latin typeface="Times New Roman" panose="02020603050405020304" pitchFamily="18" charset="0"/>
                <a:cs typeface="Times New Roman" panose="02020603050405020304" pitchFamily="18" charset="0"/>
              </a:rPr>
              <a:t>串行输入</a:t>
            </a:r>
            <a:r>
              <a:rPr lang="en-US" altLang="zh-CN" sz="2600" b="1">
                <a:solidFill>
                  <a:srgbClr val="006600"/>
                </a:solidFill>
                <a:latin typeface="Times New Roman" panose="02020603050405020304" pitchFamily="18" charset="0"/>
                <a:cs typeface="Times New Roman" panose="02020603050405020304" pitchFamily="18" charset="0"/>
              </a:rPr>
              <a:t>/</a:t>
            </a:r>
            <a:r>
              <a:rPr lang="zh-CN" altLang="en-US" sz="2600" b="1">
                <a:solidFill>
                  <a:srgbClr val="006600"/>
                </a:solidFill>
                <a:latin typeface="Times New Roman" panose="02020603050405020304" pitchFamily="18" charset="0"/>
                <a:cs typeface="Times New Roman" panose="02020603050405020304" pitchFamily="18" charset="0"/>
              </a:rPr>
              <a:t>并行输出</a:t>
            </a:r>
          </a:p>
        </p:txBody>
      </p:sp>
      <p:sp>
        <p:nvSpPr>
          <p:cNvPr id="193541" name="Rectangle 5"/>
          <p:cNvSpPr>
            <a:spLocks noChangeArrowheads="1"/>
          </p:cNvSpPr>
          <p:nvPr/>
        </p:nvSpPr>
        <p:spPr bwMode="auto">
          <a:xfrm>
            <a:off x="434975" y="4200919"/>
            <a:ext cx="3005138" cy="488950"/>
          </a:xfrm>
          <a:prstGeom prst="rect">
            <a:avLst/>
          </a:prstGeom>
          <a:noFill/>
          <a:ln w="9525">
            <a:noFill/>
            <a:miter lim="800000"/>
            <a:headEnd/>
            <a:tailEnd/>
          </a:ln>
          <a:effectLst/>
        </p:spPr>
        <p:txBody>
          <a:bodyPr wrap="none">
            <a:spAutoFit/>
          </a:bodyPr>
          <a:lstStyle/>
          <a:p>
            <a:pPr algn="ctr">
              <a:spcBef>
                <a:spcPct val="50000"/>
              </a:spcBef>
              <a:defRPr/>
            </a:pPr>
            <a:r>
              <a:rPr lang="zh-CN" altLang="en-US" sz="2600" b="1">
                <a:solidFill>
                  <a:srgbClr val="CC0000"/>
                </a:solidFill>
                <a:latin typeface="Times New Roman" panose="02020603050405020304" pitchFamily="18" charset="0"/>
                <a:cs typeface="Times New Roman" panose="02020603050405020304" pitchFamily="18" charset="0"/>
              </a:rPr>
              <a:t>并行输入</a:t>
            </a:r>
            <a:r>
              <a:rPr lang="en-US" altLang="zh-CN" sz="2600" b="1">
                <a:solidFill>
                  <a:srgbClr val="CC0000"/>
                </a:solidFill>
                <a:latin typeface="Times New Roman" panose="02020603050405020304" pitchFamily="18" charset="0"/>
                <a:cs typeface="Times New Roman" panose="02020603050405020304" pitchFamily="18" charset="0"/>
              </a:rPr>
              <a:t>/</a:t>
            </a:r>
            <a:r>
              <a:rPr lang="zh-CN" altLang="en-US" sz="2600" b="1">
                <a:solidFill>
                  <a:srgbClr val="CC0000"/>
                </a:solidFill>
                <a:latin typeface="Times New Roman" panose="02020603050405020304" pitchFamily="18" charset="0"/>
                <a:cs typeface="Times New Roman" panose="02020603050405020304" pitchFamily="18" charset="0"/>
              </a:rPr>
              <a:t>串行输出</a:t>
            </a:r>
          </a:p>
        </p:txBody>
      </p:sp>
      <p:sp>
        <p:nvSpPr>
          <p:cNvPr id="193542" name="Rectangle 6"/>
          <p:cNvSpPr>
            <a:spLocks noChangeArrowheads="1"/>
          </p:cNvSpPr>
          <p:nvPr/>
        </p:nvSpPr>
        <p:spPr bwMode="auto">
          <a:xfrm>
            <a:off x="414338" y="5572519"/>
            <a:ext cx="3005137" cy="488950"/>
          </a:xfrm>
          <a:prstGeom prst="rect">
            <a:avLst/>
          </a:prstGeom>
          <a:noFill/>
          <a:ln w="9525">
            <a:noFill/>
            <a:miter lim="800000"/>
            <a:headEnd/>
            <a:tailEnd/>
          </a:ln>
          <a:effectLst/>
        </p:spPr>
        <p:txBody>
          <a:bodyPr wrap="none">
            <a:spAutoFit/>
          </a:bodyPr>
          <a:lstStyle/>
          <a:p>
            <a:pPr algn="ctr">
              <a:spcBef>
                <a:spcPct val="50000"/>
              </a:spcBef>
              <a:defRPr/>
            </a:pPr>
            <a:r>
              <a:rPr lang="zh-CN" altLang="en-US" sz="2600" b="1">
                <a:solidFill>
                  <a:srgbClr val="000099"/>
                </a:solidFill>
                <a:latin typeface="Times New Roman" panose="02020603050405020304" pitchFamily="18" charset="0"/>
                <a:cs typeface="Times New Roman" panose="02020603050405020304" pitchFamily="18" charset="0"/>
              </a:rPr>
              <a:t>串行输入</a:t>
            </a:r>
            <a:r>
              <a:rPr lang="en-US" altLang="zh-CN" sz="2600" b="1">
                <a:solidFill>
                  <a:srgbClr val="000099"/>
                </a:solidFill>
                <a:latin typeface="Times New Roman" panose="02020603050405020304" pitchFamily="18" charset="0"/>
                <a:cs typeface="Times New Roman" panose="02020603050405020304" pitchFamily="18" charset="0"/>
              </a:rPr>
              <a:t>/</a:t>
            </a:r>
            <a:r>
              <a:rPr lang="zh-CN" altLang="en-US" sz="2600" b="1">
                <a:solidFill>
                  <a:srgbClr val="000099"/>
                </a:solidFill>
                <a:latin typeface="Times New Roman" panose="02020603050405020304" pitchFamily="18" charset="0"/>
                <a:cs typeface="Times New Roman" panose="02020603050405020304" pitchFamily="18" charset="0"/>
              </a:rPr>
              <a:t>串行输出</a:t>
            </a:r>
          </a:p>
        </p:txBody>
      </p:sp>
      <p:pic>
        <p:nvPicPr>
          <p:cNvPr id="193650" name="Picture 114" descr="图片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6300" y="478231"/>
            <a:ext cx="47910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51" name="Picture 115" descr="图片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8525" y="2275281"/>
            <a:ext cx="570547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52" name="Picture 116" descr="图片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6300" y="3570681"/>
            <a:ext cx="47910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53" name="Picture 117" descr="图片3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8988" y="5037531"/>
            <a:ext cx="54546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2638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539"/>
                                        </p:tgtEl>
                                        <p:attrNameLst>
                                          <p:attrName>style.visibility</p:attrName>
                                        </p:attrNameLst>
                                      </p:cBhvr>
                                      <p:to>
                                        <p:strVal val="visible"/>
                                      </p:to>
                                    </p:set>
                                    <p:animEffect transition="in" filter="wipe(left)">
                                      <p:cBhvr>
                                        <p:cTn id="7" dur="500"/>
                                        <p:tgtEl>
                                          <p:spTgt spid="193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3650"/>
                                        </p:tgtEl>
                                        <p:attrNameLst>
                                          <p:attrName>style.visibility</p:attrName>
                                        </p:attrNameLst>
                                      </p:cBhvr>
                                      <p:to>
                                        <p:strVal val="visible"/>
                                      </p:to>
                                    </p:set>
                                    <p:animEffect transition="in" filter="wipe(left)">
                                      <p:cBhvr>
                                        <p:cTn id="12" dur="500"/>
                                        <p:tgtEl>
                                          <p:spTgt spid="193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3540"/>
                                        </p:tgtEl>
                                        <p:attrNameLst>
                                          <p:attrName>style.visibility</p:attrName>
                                        </p:attrNameLst>
                                      </p:cBhvr>
                                      <p:to>
                                        <p:strVal val="visible"/>
                                      </p:to>
                                    </p:set>
                                    <p:animEffect transition="in" filter="wipe(left)">
                                      <p:cBhvr>
                                        <p:cTn id="17" dur="500"/>
                                        <p:tgtEl>
                                          <p:spTgt spid="1935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3651"/>
                                        </p:tgtEl>
                                        <p:attrNameLst>
                                          <p:attrName>style.visibility</p:attrName>
                                        </p:attrNameLst>
                                      </p:cBhvr>
                                      <p:to>
                                        <p:strVal val="visible"/>
                                      </p:to>
                                    </p:set>
                                    <p:animEffect transition="in" filter="wipe(left)">
                                      <p:cBhvr>
                                        <p:cTn id="22" dur="500"/>
                                        <p:tgtEl>
                                          <p:spTgt spid="1936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3541"/>
                                        </p:tgtEl>
                                        <p:attrNameLst>
                                          <p:attrName>style.visibility</p:attrName>
                                        </p:attrNameLst>
                                      </p:cBhvr>
                                      <p:to>
                                        <p:strVal val="visible"/>
                                      </p:to>
                                    </p:set>
                                    <p:animEffect transition="in" filter="wipe(left)">
                                      <p:cBhvr>
                                        <p:cTn id="27" dur="500"/>
                                        <p:tgtEl>
                                          <p:spTgt spid="1935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3652"/>
                                        </p:tgtEl>
                                        <p:attrNameLst>
                                          <p:attrName>style.visibility</p:attrName>
                                        </p:attrNameLst>
                                      </p:cBhvr>
                                      <p:to>
                                        <p:strVal val="visible"/>
                                      </p:to>
                                    </p:set>
                                    <p:animEffect transition="in" filter="wipe(left)">
                                      <p:cBhvr>
                                        <p:cTn id="32" dur="500"/>
                                        <p:tgtEl>
                                          <p:spTgt spid="1936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3542"/>
                                        </p:tgtEl>
                                        <p:attrNameLst>
                                          <p:attrName>style.visibility</p:attrName>
                                        </p:attrNameLst>
                                      </p:cBhvr>
                                      <p:to>
                                        <p:strVal val="visible"/>
                                      </p:to>
                                    </p:set>
                                    <p:animEffect transition="in" filter="wipe(left)">
                                      <p:cBhvr>
                                        <p:cTn id="37" dur="500"/>
                                        <p:tgtEl>
                                          <p:spTgt spid="1935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93653"/>
                                        </p:tgtEl>
                                        <p:attrNameLst>
                                          <p:attrName>style.visibility</p:attrName>
                                        </p:attrNameLst>
                                      </p:cBhvr>
                                      <p:to>
                                        <p:strVal val="visible"/>
                                      </p:to>
                                    </p:set>
                                    <p:animEffect transition="in" filter="wipe(left)">
                                      <p:cBhvr>
                                        <p:cTn id="42" dur="500"/>
                                        <p:tgtEl>
                                          <p:spTgt spid="19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autoUpdateAnimBg="0"/>
      <p:bldP spid="193540" grpId="0" autoUpdateAnimBg="0"/>
      <p:bldP spid="193541" grpId="0" autoUpdateAnimBg="0"/>
      <p:bldP spid="19354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8738" y="1096963"/>
            <a:ext cx="9050337" cy="4924425"/>
            <a:chOff x="58738" y="1096963"/>
            <a:chExt cx="9050337" cy="4924425"/>
          </a:xfrm>
        </p:grpSpPr>
        <p:pic>
          <p:nvPicPr>
            <p:cNvPr id="66562" name="Picture 202" descr="图片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8" y="1096963"/>
              <a:ext cx="9050337"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4455459" y="3971364"/>
              <a:ext cx="0" cy="7171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4945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166" descr="图片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348" y="942126"/>
            <a:ext cx="666115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6" name="Text Box 2"/>
          <p:cNvSpPr txBox="1">
            <a:spLocks noChangeArrowheads="1"/>
          </p:cNvSpPr>
          <p:nvPr/>
        </p:nvSpPr>
        <p:spPr bwMode="auto">
          <a:xfrm>
            <a:off x="439910" y="518264"/>
            <a:ext cx="3178175" cy="519112"/>
          </a:xfrm>
          <a:prstGeom prst="rect">
            <a:avLst/>
          </a:prstGeom>
          <a:noFill/>
          <a:ln w="38100">
            <a:noFill/>
            <a:miter lim="800000"/>
            <a:headEnd/>
            <a:tailEnd/>
          </a:ln>
          <a:effectLst/>
        </p:spPr>
        <p:txBody>
          <a:bodyPr anchor="ctr">
            <a:spAutoFit/>
          </a:bodyPr>
          <a:lstStyle/>
          <a:p>
            <a:pPr algn="ct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双向移位寄存器</a:t>
            </a:r>
            <a:r>
              <a:rPr lang="zh-CN" altLang="en-US" sz="2800" b="1">
                <a:solidFill>
                  <a:srgbClr val="006600"/>
                </a:solidFill>
                <a:latin typeface="Times New Roman" panose="02020603050405020304" pitchFamily="18" charset="0"/>
                <a:cs typeface="Times New Roman" panose="02020603050405020304" pitchFamily="18" charset="0"/>
              </a:rPr>
              <a:t>：</a:t>
            </a:r>
          </a:p>
        </p:txBody>
      </p:sp>
      <p:sp>
        <p:nvSpPr>
          <p:cNvPr id="195587" name="Text Box 3"/>
          <p:cNvSpPr txBox="1">
            <a:spLocks noChangeArrowheads="1"/>
          </p:cNvSpPr>
          <p:nvPr/>
        </p:nvSpPr>
        <p:spPr bwMode="auto">
          <a:xfrm>
            <a:off x="3547362" y="516210"/>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6666"/>
                </a:solidFill>
                <a:cs typeface="Times New Roman" panose="02020603050405020304" pitchFamily="18" charset="0"/>
              </a:rPr>
              <a:t>既能左移也能右移。</a:t>
            </a:r>
            <a:endParaRPr lang="zh-CN" altLang="en-US" sz="2800">
              <a:solidFill>
                <a:srgbClr val="FF3300"/>
              </a:solidFill>
              <a:cs typeface="Times New Roman" panose="02020603050405020304" pitchFamily="18" charset="0"/>
            </a:endParaRPr>
          </a:p>
        </p:txBody>
      </p:sp>
      <p:sp>
        <p:nvSpPr>
          <p:cNvPr id="195701" name="Rectangle 117"/>
          <p:cNvSpPr>
            <a:spLocks noChangeArrowheads="1"/>
          </p:cNvSpPr>
          <p:nvPr/>
        </p:nvSpPr>
        <p:spPr bwMode="auto">
          <a:xfrm>
            <a:off x="7439198" y="4663226"/>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左移输入</a:t>
            </a:r>
          </a:p>
        </p:txBody>
      </p:sp>
      <p:sp>
        <p:nvSpPr>
          <p:cNvPr id="195702" name="AutoShape 118"/>
          <p:cNvSpPr>
            <a:spLocks noChangeArrowheads="1"/>
          </p:cNvSpPr>
          <p:nvPr/>
        </p:nvSpPr>
        <p:spPr bwMode="auto">
          <a:xfrm>
            <a:off x="2846560" y="1342176"/>
            <a:ext cx="3810000" cy="381000"/>
          </a:xfrm>
          <a:prstGeom prst="leftArrow">
            <a:avLst>
              <a:gd name="adj1" fmla="val 50000"/>
              <a:gd name="adj2" fmla="val 250000"/>
            </a:avLst>
          </a:prstGeom>
          <a:solidFill>
            <a:srgbClr val="FFFFFF"/>
          </a:solidFill>
          <a:ln w="38100">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5703" name="AutoShape 119"/>
          <p:cNvSpPr>
            <a:spLocks noChangeArrowheads="1"/>
          </p:cNvSpPr>
          <p:nvPr/>
        </p:nvSpPr>
        <p:spPr bwMode="auto">
          <a:xfrm>
            <a:off x="3075160" y="1342176"/>
            <a:ext cx="3657600" cy="457200"/>
          </a:xfrm>
          <a:prstGeom prst="rightArrow">
            <a:avLst>
              <a:gd name="adj1" fmla="val 50000"/>
              <a:gd name="adj2" fmla="val 200000"/>
            </a:avLst>
          </a:prstGeom>
          <a:solidFill>
            <a:srgbClr val="FFFFFF"/>
          </a:solidFill>
          <a:ln w="38100">
            <a:solidFill>
              <a:srgbClr val="3333CC"/>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95704" name="Text Box 120"/>
          <p:cNvSpPr txBox="1">
            <a:spLocks noChangeArrowheads="1"/>
          </p:cNvSpPr>
          <p:nvPr/>
        </p:nvSpPr>
        <p:spPr bwMode="auto">
          <a:xfrm>
            <a:off x="331960" y="1358051"/>
            <a:ext cx="1890713" cy="1225550"/>
          </a:xfrm>
          <a:prstGeom prst="rect">
            <a:avLst/>
          </a:prstGeom>
          <a:solidFill>
            <a:srgbClr val="FFFF99"/>
          </a:solidFill>
          <a:ln w="38100">
            <a:solidFill>
              <a:srgbClr val="3333CC"/>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 </a:t>
            </a:r>
            <a:r>
              <a:rPr lang="zh-CN" altLang="en-US">
                <a:solidFill>
                  <a:srgbClr val="FF3300"/>
                </a:solidFill>
                <a:cs typeface="Times New Roman" panose="02020603050405020304" pitchFamily="18" charset="0"/>
              </a:rPr>
              <a:t>待输数据由</a:t>
            </a:r>
          </a:p>
          <a:p>
            <a:pPr algn="ctr" eaLnBrk="1" hangingPunct="1"/>
            <a:r>
              <a:rPr lang="zh-CN" altLang="en-US">
                <a:solidFill>
                  <a:srgbClr val="FF3300"/>
                </a:solidFill>
                <a:cs typeface="Times New Roman" panose="02020603050405020304" pitchFamily="18" charset="0"/>
              </a:rPr>
              <a:t> 低位至高位依次输入</a:t>
            </a:r>
          </a:p>
        </p:txBody>
      </p:sp>
      <p:sp>
        <p:nvSpPr>
          <p:cNvPr id="195705" name="Text Box 121" descr="40%"/>
          <p:cNvSpPr txBox="1">
            <a:spLocks noChangeArrowheads="1"/>
          </p:cNvSpPr>
          <p:nvPr/>
        </p:nvSpPr>
        <p:spPr bwMode="auto">
          <a:xfrm>
            <a:off x="6961360" y="2653451"/>
            <a:ext cx="1885950" cy="1225550"/>
          </a:xfrm>
          <a:prstGeom prst="rect">
            <a:avLst/>
          </a:prstGeom>
          <a:pattFill prst="pct40">
            <a:fgClr>
              <a:srgbClr val="FFCCCC"/>
            </a:fgClr>
            <a:bgClr>
              <a:srgbClr val="FFFFFF"/>
            </a:bgClr>
          </a:pattFill>
          <a:ln w="38100">
            <a:solidFill>
              <a:srgbClr val="FF99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待输数据由高位至低位依次输入</a:t>
            </a:r>
            <a:endParaRPr lang="zh-CN" altLang="en-US">
              <a:cs typeface="Times New Roman" panose="02020603050405020304" pitchFamily="18" charset="0"/>
            </a:endParaRPr>
          </a:p>
        </p:txBody>
      </p:sp>
      <p:sp>
        <p:nvSpPr>
          <p:cNvPr id="195706" name="Text Box 122"/>
          <p:cNvSpPr txBox="1">
            <a:spLocks noChangeArrowheads="1"/>
          </p:cNvSpPr>
          <p:nvPr/>
        </p:nvSpPr>
        <p:spPr bwMode="auto">
          <a:xfrm>
            <a:off x="1078085" y="533473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sp>
        <p:nvSpPr>
          <p:cNvPr id="195707" name="Text Box 123"/>
          <p:cNvSpPr txBox="1">
            <a:spLocks noChangeArrowheads="1"/>
          </p:cNvSpPr>
          <p:nvPr/>
        </p:nvSpPr>
        <p:spPr bwMode="auto">
          <a:xfrm>
            <a:off x="1779760" y="530457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sp>
        <p:nvSpPr>
          <p:cNvPr id="195708" name="Rectangle 124"/>
          <p:cNvSpPr>
            <a:spLocks noChangeArrowheads="1"/>
          </p:cNvSpPr>
          <p:nvPr/>
        </p:nvSpPr>
        <p:spPr bwMode="auto">
          <a:xfrm>
            <a:off x="2630660" y="533473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1</a:t>
            </a:r>
          </a:p>
        </p:txBody>
      </p:sp>
      <p:sp>
        <p:nvSpPr>
          <p:cNvPr id="14352" name="Text Box 125"/>
          <p:cNvSpPr txBox="1">
            <a:spLocks noChangeArrowheads="1"/>
          </p:cNvSpPr>
          <p:nvPr/>
        </p:nvSpPr>
        <p:spPr bwMode="auto">
          <a:xfrm>
            <a:off x="1992485" y="3902814"/>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cs typeface="Times New Roman" panose="02020603050405020304" pitchFamily="18" charset="0"/>
            </a:endParaRPr>
          </a:p>
        </p:txBody>
      </p:sp>
      <p:grpSp>
        <p:nvGrpSpPr>
          <p:cNvPr id="2" name="Group 126"/>
          <p:cNvGrpSpPr>
            <a:grpSpLocks/>
          </p:cNvGrpSpPr>
          <p:nvPr/>
        </p:nvGrpSpPr>
        <p:grpSpPr bwMode="auto">
          <a:xfrm>
            <a:off x="2536998" y="4110776"/>
            <a:ext cx="3505200" cy="381000"/>
            <a:chOff x="1584" y="2448"/>
            <a:chExt cx="2208" cy="240"/>
          </a:xfrm>
        </p:grpSpPr>
        <p:sp>
          <p:nvSpPr>
            <p:cNvPr id="14382" name="Rectangle 127"/>
            <p:cNvSpPr>
              <a:spLocks noChangeArrowheads="1"/>
            </p:cNvSpPr>
            <p:nvPr/>
          </p:nvSpPr>
          <p:spPr bwMode="auto">
            <a:xfrm>
              <a:off x="1584"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83" name="Rectangle 128"/>
            <p:cNvSpPr>
              <a:spLocks noChangeArrowheads="1"/>
            </p:cNvSpPr>
            <p:nvPr/>
          </p:nvSpPr>
          <p:spPr bwMode="auto">
            <a:xfrm>
              <a:off x="2496"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84" name="Rectangle 129"/>
            <p:cNvSpPr>
              <a:spLocks noChangeArrowheads="1"/>
            </p:cNvSpPr>
            <p:nvPr/>
          </p:nvSpPr>
          <p:spPr bwMode="auto">
            <a:xfrm>
              <a:off x="3456"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195714" name="Rectangle 130"/>
          <p:cNvSpPr>
            <a:spLocks noChangeArrowheads="1"/>
          </p:cNvSpPr>
          <p:nvPr/>
        </p:nvSpPr>
        <p:spPr bwMode="auto">
          <a:xfrm>
            <a:off x="284335" y="4496539"/>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333CC"/>
                </a:solidFill>
                <a:cs typeface="Times New Roman" panose="02020603050405020304" pitchFamily="18" charset="0"/>
              </a:rPr>
              <a:t>右移输入</a:t>
            </a:r>
          </a:p>
        </p:txBody>
      </p:sp>
      <p:sp>
        <p:nvSpPr>
          <p:cNvPr id="195715" name="Text Box 131"/>
          <p:cNvSpPr txBox="1">
            <a:spLocks noChangeArrowheads="1"/>
          </p:cNvSpPr>
          <p:nvPr/>
        </p:nvSpPr>
        <p:spPr bwMode="auto">
          <a:xfrm>
            <a:off x="389110" y="6034826"/>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6666"/>
                </a:solidFill>
                <a:cs typeface="Times New Roman" panose="02020603050405020304" pitchFamily="18" charset="0"/>
              </a:rPr>
              <a:t>移位控制端</a:t>
            </a:r>
          </a:p>
        </p:txBody>
      </p:sp>
      <p:grpSp>
        <p:nvGrpSpPr>
          <p:cNvPr id="3" name="Group 132"/>
          <p:cNvGrpSpPr>
            <a:grpSpLocks/>
          </p:cNvGrpSpPr>
          <p:nvPr/>
        </p:nvGrpSpPr>
        <p:grpSpPr bwMode="auto">
          <a:xfrm>
            <a:off x="2573510" y="4877539"/>
            <a:ext cx="3289300" cy="471487"/>
            <a:chOff x="1604" y="2947"/>
            <a:chExt cx="2072" cy="297"/>
          </a:xfrm>
        </p:grpSpPr>
        <p:sp>
          <p:nvSpPr>
            <p:cNvPr id="14379" name="Rectangle 133"/>
            <p:cNvSpPr>
              <a:spLocks noChangeArrowheads="1"/>
            </p:cNvSpPr>
            <p:nvPr/>
          </p:nvSpPr>
          <p:spPr bwMode="auto">
            <a:xfrm>
              <a:off x="1604" y="2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sp>
          <p:nvSpPr>
            <p:cNvPr id="14380" name="Rectangle 134"/>
            <p:cNvSpPr>
              <a:spLocks noChangeArrowheads="1"/>
            </p:cNvSpPr>
            <p:nvPr/>
          </p:nvSpPr>
          <p:spPr bwMode="auto">
            <a:xfrm>
              <a:off x="2504" y="29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sp>
          <p:nvSpPr>
            <p:cNvPr id="14381" name="Rectangle 135"/>
            <p:cNvSpPr>
              <a:spLocks noChangeArrowheads="1"/>
            </p:cNvSpPr>
            <p:nvPr/>
          </p:nvSpPr>
          <p:spPr bwMode="auto">
            <a:xfrm>
              <a:off x="3464" y="2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grpSp>
      <p:grpSp>
        <p:nvGrpSpPr>
          <p:cNvPr id="4" name="Group 136"/>
          <p:cNvGrpSpPr>
            <a:grpSpLocks/>
          </p:cNvGrpSpPr>
          <p:nvPr/>
        </p:nvGrpSpPr>
        <p:grpSpPr bwMode="auto">
          <a:xfrm>
            <a:off x="3164060" y="5410939"/>
            <a:ext cx="3289300" cy="471487"/>
            <a:chOff x="1604" y="2947"/>
            <a:chExt cx="2072" cy="297"/>
          </a:xfrm>
        </p:grpSpPr>
        <p:sp>
          <p:nvSpPr>
            <p:cNvPr id="14376" name="Rectangle 137"/>
            <p:cNvSpPr>
              <a:spLocks noChangeArrowheads="1"/>
            </p:cNvSpPr>
            <p:nvPr/>
          </p:nvSpPr>
          <p:spPr bwMode="auto">
            <a:xfrm>
              <a:off x="1604" y="2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sp>
          <p:nvSpPr>
            <p:cNvPr id="14377" name="Rectangle 138"/>
            <p:cNvSpPr>
              <a:spLocks noChangeArrowheads="1"/>
            </p:cNvSpPr>
            <p:nvPr/>
          </p:nvSpPr>
          <p:spPr bwMode="auto">
            <a:xfrm>
              <a:off x="2504" y="29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sp>
          <p:nvSpPr>
            <p:cNvPr id="14378" name="Rectangle 139"/>
            <p:cNvSpPr>
              <a:spLocks noChangeArrowheads="1"/>
            </p:cNvSpPr>
            <p:nvPr/>
          </p:nvSpPr>
          <p:spPr bwMode="auto">
            <a:xfrm>
              <a:off x="3464" y="29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0</a:t>
              </a:r>
            </a:p>
          </p:txBody>
        </p:sp>
      </p:grpSp>
      <p:grpSp>
        <p:nvGrpSpPr>
          <p:cNvPr id="5" name="Group 144"/>
          <p:cNvGrpSpPr>
            <a:grpSpLocks/>
          </p:cNvGrpSpPr>
          <p:nvPr/>
        </p:nvGrpSpPr>
        <p:grpSpPr bwMode="auto">
          <a:xfrm>
            <a:off x="3000548" y="4110776"/>
            <a:ext cx="3505200" cy="381000"/>
            <a:chOff x="1584" y="2448"/>
            <a:chExt cx="2208" cy="240"/>
          </a:xfrm>
        </p:grpSpPr>
        <p:sp>
          <p:nvSpPr>
            <p:cNvPr id="14373" name="Rectangle 145"/>
            <p:cNvSpPr>
              <a:spLocks noChangeArrowheads="1"/>
            </p:cNvSpPr>
            <p:nvPr/>
          </p:nvSpPr>
          <p:spPr bwMode="auto">
            <a:xfrm>
              <a:off x="1584"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74" name="Rectangle 146"/>
            <p:cNvSpPr>
              <a:spLocks noChangeArrowheads="1"/>
            </p:cNvSpPr>
            <p:nvPr/>
          </p:nvSpPr>
          <p:spPr bwMode="auto">
            <a:xfrm>
              <a:off x="2496"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75" name="Rectangle 147"/>
            <p:cNvSpPr>
              <a:spLocks noChangeArrowheads="1"/>
            </p:cNvSpPr>
            <p:nvPr/>
          </p:nvSpPr>
          <p:spPr bwMode="auto">
            <a:xfrm>
              <a:off x="3456" y="2448"/>
              <a:ext cx="336" cy="240"/>
            </a:xfrm>
            <a:prstGeom prst="rect">
              <a:avLst/>
            </a:prstGeom>
            <a:solidFill>
              <a:schemeClr val="bg2"/>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6" name="Group 155"/>
          <p:cNvGrpSpPr>
            <a:grpSpLocks/>
          </p:cNvGrpSpPr>
          <p:nvPr/>
        </p:nvGrpSpPr>
        <p:grpSpPr bwMode="auto">
          <a:xfrm>
            <a:off x="1017760" y="5304576"/>
            <a:ext cx="2041525" cy="533400"/>
            <a:chOff x="624" y="3216"/>
            <a:chExt cx="1286" cy="336"/>
          </a:xfrm>
        </p:grpSpPr>
        <p:grpSp>
          <p:nvGrpSpPr>
            <p:cNvPr id="14367" name="Group 156"/>
            <p:cNvGrpSpPr>
              <a:grpSpLocks/>
            </p:cNvGrpSpPr>
            <p:nvPr/>
          </p:nvGrpSpPr>
          <p:grpSpPr bwMode="auto">
            <a:xfrm>
              <a:off x="1680" y="3264"/>
              <a:ext cx="230" cy="288"/>
              <a:chOff x="1680" y="3264"/>
              <a:chExt cx="230" cy="288"/>
            </a:xfrm>
          </p:grpSpPr>
          <p:graphicFrame>
            <p:nvGraphicFramePr>
              <p:cNvPr id="14340" name="Object 157"/>
              <p:cNvGraphicFramePr>
                <a:graphicFrameLocks noChangeAspect="1"/>
              </p:cNvGraphicFramePr>
              <p:nvPr/>
            </p:nvGraphicFramePr>
            <p:xfrm>
              <a:off x="1680" y="3264"/>
              <a:ext cx="144" cy="192"/>
            </p:xfrm>
            <a:graphic>
              <a:graphicData uri="http://schemas.openxmlformats.org/presentationml/2006/ole">
                <mc:AlternateContent xmlns:mc="http://schemas.openxmlformats.org/markup-compatibility/2006">
                  <mc:Choice xmlns:v="urn:schemas-microsoft-com:vml" Requires="v">
                    <p:oleObj spid="_x0000_s13317" name="BMP 图象" r:id="rId5" imgW="352474" imgH="304923" progId="Paint.Picture">
                      <p:embed/>
                    </p:oleObj>
                  </mc:Choice>
                  <mc:Fallback>
                    <p:oleObj name="BMP 图象" r:id="rId5" imgW="352474" imgH="30492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3264"/>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2" name="Rectangle 158"/>
              <p:cNvSpPr>
                <a:spLocks noChangeArrowheads="1"/>
              </p:cNvSpPr>
              <p:nvPr/>
            </p:nvSpPr>
            <p:spPr bwMode="auto">
              <a:xfrm>
                <a:off x="1680" y="3264"/>
                <a:ext cx="2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chemeClr val="accent2"/>
                    </a:solidFill>
                    <a:cs typeface="Times New Roman" panose="02020603050405020304" pitchFamily="18" charset="0"/>
                  </a:rPr>
                  <a:t>0</a:t>
                </a:r>
              </a:p>
            </p:txBody>
          </p:sp>
        </p:grpSp>
        <p:grpSp>
          <p:nvGrpSpPr>
            <p:cNvPr id="14368" name="Group 159"/>
            <p:cNvGrpSpPr>
              <a:grpSpLocks/>
            </p:cNvGrpSpPr>
            <p:nvPr/>
          </p:nvGrpSpPr>
          <p:grpSpPr bwMode="auto">
            <a:xfrm>
              <a:off x="1104" y="3216"/>
              <a:ext cx="212" cy="288"/>
              <a:chOff x="1104" y="3216"/>
              <a:chExt cx="212" cy="288"/>
            </a:xfrm>
          </p:grpSpPr>
          <p:graphicFrame>
            <p:nvGraphicFramePr>
              <p:cNvPr id="14339" name="Object 160"/>
              <p:cNvGraphicFramePr>
                <a:graphicFrameLocks noChangeAspect="1"/>
              </p:cNvGraphicFramePr>
              <p:nvPr/>
            </p:nvGraphicFramePr>
            <p:xfrm>
              <a:off x="1152" y="3216"/>
              <a:ext cx="96" cy="240"/>
            </p:xfrm>
            <a:graphic>
              <a:graphicData uri="http://schemas.openxmlformats.org/presentationml/2006/ole">
                <mc:AlternateContent xmlns:mc="http://schemas.openxmlformats.org/markup-compatibility/2006">
                  <mc:Choice xmlns:v="urn:schemas-microsoft-com:vml" Requires="v">
                    <p:oleObj spid="_x0000_s13318" name="BMP 图象" r:id="rId7" imgW="352474" imgH="304923" progId="Paint.Picture">
                      <p:embed/>
                    </p:oleObj>
                  </mc:Choice>
                  <mc:Fallback>
                    <p:oleObj name="BMP 图象" r:id="rId7" imgW="352474" imgH="30492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3216"/>
                            <a:ext cx="9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1" name="Rectangle 161"/>
              <p:cNvSpPr>
                <a:spLocks noChangeArrowheads="1"/>
              </p:cNvSpPr>
              <p:nvPr/>
            </p:nvSpPr>
            <p:spPr bwMode="auto">
              <a:xfrm>
                <a:off x="1104" y="32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chemeClr val="accent2"/>
                    </a:solidFill>
                    <a:cs typeface="Times New Roman" panose="02020603050405020304" pitchFamily="18" charset="0"/>
                  </a:rPr>
                  <a:t>1</a:t>
                </a:r>
                <a:endParaRPr lang="en-US" altLang="zh-CN">
                  <a:solidFill>
                    <a:srgbClr val="FF3300"/>
                  </a:solidFill>
                  <a:cs typeface="Times New Roman" panose="02020603050405020304" pitchFamily="18" charset="0"/>
                </a:endParaRPr>
              </a:p>
            </p:txBody>
          </p:sp>
        </p:grpSp>
        <p:grpSp>
          <p:nvGrpSpPr>
            <p:cNvPr id="14369" name="Group 162"/>
            <p:cNvGrpSpPr>
              <a:grpSpLocks/>
            </p:cNvGrpSpPr>
            <p:nvPr/>
          </p:nvGrpSpPr>
          <p:grpSpPr bwMode="auto">
            <a:xfrm>
              <a:off x="624" y="3216"/>
              <a:ext cx="212" cy="288"/>
              <a:chOff x="624" y="3216"/>
              <a:chExt cx="212" cy="288"/>
            </a:xfrm>
          </p:grpSpPr>
          <p:graphicFrame>
            <p:nvGraphicFramePr>
              <p:cNvPr id="14338" name="Object 163"/>
              <p:cNvGraphicFramePr>
                <a:graphicFrameLocks noChangeAspect="1"/>
              </p:cNvGraphicFramePr>
              <p:nvPr/>
            </p:nvGraphicFramePr>
            <p:xfrm>
              <a:off x="624" y="3264"/>
              <a:ext cx="192" cy="240"/>
            </p:xfrm>
            <a:graphic>
              <a:graphicData uri="http://schemas.openxmlformats.org/presentationml/2006/ole">
                <mc:AlternateContent xmlns:mc="http://schemas.openxmlformats.org/markup-compatibility/2006">
                  <mc:Choice xmlns:v="urn:schemas-microsoft-com:vml" Requires="v">
                    <p:oleObj spid="_x0000_s13319" name="BMP 图象" r:id="rId8" imgW="352474" imgH="304923" progId="Paint.Picture">
                      <p:embed/>
                    </p:oleObj>
                  </mc:Choice>
                  <mc:Fallback>
                    <p:oleObj name="BMP 图象" r:id="rId8" imgW="352474" imgH="30492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3264"/>
                            <a:ext cx="19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0" name="Rectangle 164"/>
              <p:cNvSpPr>
                <a:spLocks noChangeArrowheads="1"/>
              </p:cNvSpPr>
              <p:nvPr/>
            </p:nvSpPr>
            <p:spPr bwMode="auto">
              <a:xfrm>
                <a:off x="624" y="32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chemeClr val="accent2"/>
                    </a:solidFill>
                    <a:cs typeface="Times New Roman" panose="02020603050405020304" pitchFamily="18" charset="0"/>
                  </a:rPr>
                  <a:t>0</a:t>
                </a:r>
              </a:p>
            </p:txBody>
          </p:sp>
        </p:grpSp>
      </p:grpSp>
      <p:grpSp>
        <p:nvGrpSpPr>
          <p:cNvPr id="10" name="Group 174"/>
          <p:cNvGrpSpPr>
            <a:grpSpLocks/>
          </p:cNvGrpSpPr>
          <p:nvPr/>
        </p:nvGrpSpPr>
        <p:grpSpPr bwMode="auto">
          <a:xfrm>
            <a:off x="2541760" y="4061564"/>
            <a:ext cx="3505200" cy="457200"/>
            <a:chOff x="1584" y="2425"/>
            <a:chExt cx="2208" cy="288"/>
          </a:xfrm>
        </p:grpSpPr>
        <p:sp>
          <p:nvSpPr>
            <p:cNvPr id="14361" name="Rectangle 175"/>
            <p:cNvSpPr>
              <a:spLocks noChangeArrowheads="1"/>
            </p:cNvSpPr>
            <p:nvPr/>
          </p:nvSpPr>
          <p:spPr bwMode="auto">
            <a:xfrm>
              <a:off x="1584" y="2448"/>
              <a:ext cx="336" cy="240"/>
            </a:xfrm>
            <a:prstGeom prst="rect">
              <a:avLst/>
            </a:prstGeom>
            <a:solidFill>
              <a:schemeClr val="bg1"/>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62" name="Rectangle 176"/>
            <p:cNvSpPr>
              <a:spLocks noChangeArrowheads="1"/>
            </p:cNvSpPr>
            <p:nvPr/>
          </p:nvSpPr>
          <p:spPr bwMode="auto">
            <a:xfrm>
              <a:off x="2496" y="2448"/>
              <a:ext cx="336" cy="240"/>
            </a:xfrm>
            <a:prstGeom prst="rect">
              <a:avLst/>
            </a:prstGeom>
            <a:solidFill>
              <a:schemeClr val="bg1"/>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63" name="Rectangle 177"/>
            <p:cNvSpPr>
              <a:spLocks noChangeArrowheads="1"/>
            </p:cNvSpPr>
            <p:nvPr/>
          </p:nvSpPr>
          <p:spPr bwMode="auto">
            <a:xfrm>
              <a:off x="3456" y="2448"/>
              <a:ext cx="336" cy="240"/>
            </a:xfrm>
            <a:prstGeom prst="rect">
              <a:avLst/>
            </a:prstGeom>
            <a:solidFill>
              <a:schemeClr val="bg1"/>
            </a:solidFill>
            <a:ln w="38100">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4364" name="Rectangle 178"/>
            <p:cNvSpPr>
              <a:spLocks noChangeArrowheads="1"/>
            </p:cNvSpPr>
            <p:nvPr/>
          </p:nvSpPr>
          <p:spPr bwMode="auto">
            <a:xfrm>
              <a:off x="3477" y="242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&amp;</a:t>
              </a:r>
            </a:p>
          </p:txBody>
        </p:sp>
        <p:sp>
          <p:nvSpPr>
            <p:cNvPr id="14365" name="Rectangle 179"/>
            <p:cNvSpPr>
              <a:spLocks noChangeArrowheads="1"/>
            </p:cNvSpPr>
            <p:nvPr/>
          </p:nvSpPr>
          <p:spPr bwMode="auto">
            <a:xfrm>
              <a:off x="2518" y="242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&amp;</a:t>
              </a:r>
            </a:p>
          </p:txBody>
        </p:sp>
        <p:sp>
          <p:nvSpPr>
            <p:cNvPr id="14366" name="Rectangle 180"/>
            <p:cNvSpPr>
              <a:spLocks noChangeArrowheads="1"/>
            </p:cNvSpPr>
            <p:nvPr/>
          </p:nvSpPr>
          <p:spPr bwMode="auto">
            <a:xfrm>
              <a:off x="1607" y="242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cs typeface="Times New Roman" panose="02020603050405020304" pitchFamily="18" charset="0"/>
                </a:rPr>
                <a:t>&amp;</a:t>
              </a:r>
            </a:p>
          </p:txBody>
        </p:sp>
      </p:grpSp>
    </p:spTree>
    <p:extLst>
      <p:ext uri="{BB962C8B-B14F-4D97-AF65-F5344CB8AC3E}">
        <p14:creationId xmlns:p14="http://schemas.microsoft.com/office/powerpoint/2010/main" val="3982416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Effect transition="in" filter="box(out)">
                                      <p:cBhvr>
                                        <p:cTn id="7" dur="500"/>
                                        <p:tgtEl>
                                          <p:spTgt spid="195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5715"/>
                                        </p:tgtEl>
                                        <p:attrNameLst>
                                          <p:attrName>style.visibility</p:attrName>
                                        </p:attrNameLst>
                                      </p:cBhvr>
                                      <p:to>
                                        <p:strVal val="visible"/>
                                      </p:to>
                                    </p:set>
                                    <p:animEffect transition="in" filter="wipe(left)">
                                      <p:cBhvr>
                                        <p:cTn id="12" dur="500"/>
                                        <p:tgtEl>
                                          <p:spTgt spid="1957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5706"/>
                                        </p:tgtEl>
                                        <p:attrNameLst>
                                          <p:attrName>style.visibility</p:attrName>
                                        </p:attrNameLst>
                                      </p:cBhvr>
                                      <p:to>
                                        <p:strVal val="visible"/>
                                      </p:to>
                                    </p:set>
                                    <p:animEffect transition="in" filter="wipe(left)">
                                      <p:cBhvr>
                                        <p:cTn id="17" dur="500"/>
                                        <p:tgtEl>
                                          <p:spTgt spid="1957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5707"/>
                                        </p:tgtEl>
                                        <p:attrNameLst>
                                          <p:attrName>style.visibility</p:attrName>
                                        </p:attrNameLst>
                                      </p:cBhvr>
                                      <p:to>
                                        <p:strVal val="visible"/>
                                      </p:to>
                                    </p:set>
                                    <p:animEffect transition="in" filter="wipe(left)">
                                      <p:cBhvr>
                                        <p:cTn id="22" dur="500"/>
                                        <p:tgtEl>
                                          <p:spTgt spid="1957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5708"/>
                                        </p:tgtEl>
                                        <p:attrNameLst>
                                          <p:attrName>style.visibility</p:attrName>
                                        </p:attrNameLst>
                                      </p:cBhvr>
                                      <p:to>
                                        <p:strVal val="visible"/>
                                      </p:to>
                                    </p:set>
                                    <p:animEffect transition="in" filter="wipe(left)">
                                      <p:cBhvr>
                                        <p:cTn id="27" dur="500"/>
                                        <p:tgtEl>
                                          <p:spTgt spid="1957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95701"/>
                                        </p:tgtEl>
                                        <p:attrNameLst>
                                          <p:attrName>style.visibility</p:attrName>
                                        </p:attrNameLst>
                                      </p:cBhvr>
                                      <p:to>
                                        <p:strVal val="visible"/>
                                      </p:to>
                                    </p:set>
                                    <p:animEffect transition="in" filter="wipe(right)">
                                      <p:cBhvr>
                                        <p:cTn id="42" dur="500"/>
                                        <p:tgtEl>
                                          <p:spTgt spid="1957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5705"/>
                                        </p:tgtEl>
                                        <p:attrNameLst>
                                          <p:attrName>style.visibility</p:attrName>
                                        </p:attrNameLst>
                                      </p:cBhvr>
                                      <p:to>
                                        <p:strVal val="visible"/>
                                      </p:to>
                                    </p:set>
                                    <p:animEffect transition="in" filter="wipe(left)">
                                      <p:cBhvr>
                                        <p:cTn id="47" dur="500"/>
                                        <p:tgtEl>
                                          <p:spTgt spid="1957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95702"/>
                                        </p:tgtEl>
                                        <p:attrNameLst>
                                          <p:attrName>style.visibility</p:attrName>
                                        </p:attrNameLst>
                                      </p:cBhvr>
                                      <p:to>
                                        <p:strVal val="visible"/>
                                      </p:to>
                                    </p:set>
                                    <p:animEffect transition="in" filter="wipe(right)">
                                      <p:cBhvr>
                                        <p:cTn id="52" dur="500"/>
                                        <p:tgtEl>
                                          <p:spTgt spid="1957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up)">
                                      <p:cBhvr>
                                        <p:cTn id="67" dur="500"/>
                                        <p:tgtEl>
                                          <p:spTgt spid="5"/>
                                        </p:tgtEl>
                                      </p:cBhvr>
                                    </p:animEffect>
                                  </p:childTnLst>
                                </p:cTn>
                              </p:par>
                            </p:childTnLst>
                          </p:cTn>
                        </p:par>
                        <p:par>
                          <p:cTn id="68" fill="hold" nodeType="afterGroup">
                            <p:stCondLst>
                              <p:cond delay="500"/>
                            </p:stCondLst>
                            <p:childTnLst>
                              <p:par>
                                <p:cTn id="69" presetID="3" presetClass="entr" presetSubtype="1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blinds(horizontal)">
                                      <p:cBhvr>
                                        <p:cTn id="71" dur="500"/>
                                        <p:tgtEl>
                                          <p:spTgt spid="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95714"/>
                                        </p:tgtEl>
                                        <p:attrNameLst>
                                          <p:attrName>style.visibility</p:attrName>
                                        </p:attrNameLst>
                                      </p:cBhvr>
                                      <p:to>
                                        <p:strVal val="visible"/>
                                      </p:to>
                                    </p:set>
                                    <p:animEffect transition="in" filter="wipe(left)">
                                      <p:cBhvr>
                                        <p:cTn id="76" dur="500"/>
                                        <p:tgtEl>
                                          <p:spTgt spid="19571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95704"/>
                                        </p:tgtEl>
                                        <p:attrNameLst>
                                          <p:attrName>style.visibility</p:attrName>
                                        </p:attrNameLst>
                                      </p:cBhvr>
                                      <p:to>
                                        <p:strVal val="visible"/>
                                      </p:to>
                                    </p:set>
                                    <p:animEffect transition="in" filter="wipe(left)">
                                      <p:cBhvr>
                                        <p:cTn id="81" dur="500"/>
                                        <p:tgtEl>
                                          <p:spTgt spid="19570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95703"/>
                                        </p:tgtEl>
                                        <p:attrNameLst>
                                          <p:attrName>style.visibility</p:attrName>
                                        </p:attrNameLst>
                                      </p:cBhvr>
                                      <p:to>
                                        <p:strVal val="visible"/>
                                      </p:to>
                                    </p:set>
                                    <p:animEffect transition="in" filter="wipe(left)">
                                      <p:cBhvr>
                                        <p:cTn id="86" dur="500"/>
                                        <p:tgtEl>
                                          <p:spTgt spid="195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utoUpdateAnimBg="0"/>
      <p:bldP spid="195701" grpId="0" autoUpdateAnimBg="0"/>
      <p:bldP spid="195702" grpId="0" animBg="1"/>
      <p:bldP spid="195703" grpId="0" animBg="1"/>
      <p:bldP spid="195704" grpId="0" animBg="1" autoUpdateAnimBg="0"/>
      <p:bldP spid="195705" grpId="0" animBg="1" autoUpdateAnimBg="0"/>
      <p:bldP spid="195706" grpId="0" autoUpdateAnimBg="0"/>
      <p:bldP spid="195707" grpId="0" autoUpdateAnimBg="0"/>
      <p:bldP spid="195708" grpId="0" autoUpdateAnimBg="0"/>
      <p:bldP spid="195714" grpId="0" autoUpdateAnimBg="0"/>
      <p:bldP spid="19571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53" descr="图片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405803"/>
            <a:ext cx="5126038"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87" name="Group 2"/>
          <p:cNvGrpSpPr>
            <a:grpSpLocks/>
          </p:cNvGrpSpPr>
          <p:nvPr/>
        </p:nvGrpSpPr>
        <p:grpSpPr bwMode="auto">
          <a:xfrm>
            <a:off x="152400" y="301028"/>
            <a:ext cx="1295400" cy="1143000"/>
            <a:chOff x="48" y="96"/>
            <a:chExt cx="1008" cy="864"/>
          </a:xfrm>
        </p:grpSpPr>
        <p:sp>
          <p:nvSpPr>
            <p:cNvPr id="67599" name="AutoShape 3"/>
            <p:cNvSpPr>
              <a:spLocks noChangeArrowheads="1"/>
            </p:cNvSpPr>
            <p:nvPr/>
          </p:nvSpPr>
          <p:spPr bwMode="auto">
            <a:xfrm>
              <a:off x="48"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600" name="AutoShape 4"/>
            <p:cNvSpPr>
              <a:spLocks noChangeArrowheads="1"/>
            </p:cNvSpPr>
            <p:nvPr/>
          </p:nvSpPr>
          <p:spPr bwMode="auto">
            <a:xfrm>
              <a:off x="576" y="480"/>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1771" name="Text Box 43"/>
          <p:cNvSpPr txBox="1">
            <a:spLocks noChangeArrowheads="1"/>
          </p:cNvSpPr>
          <p:nvPr/>
        </p:nvSpPr>
        <p:spPr bwMode="auto">
          <a:xfrm>
            <a:off x="2967038" y="3603028"/>
            <a:ext cx="2684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rPr>
              <a:t>     74LS194</a:t>
            </a:r>
            <a:r>
              <a:rPr lang="zh-CN" altLang="zh-CN">
                <a:solidFill>
                  <a:srgbClr val="FF0000"/>
                </a:solidFill>
              </a:rPr>
              <a:t>功能表</a:t>
            </a:r>
            <a:endParaRPr lang="zh-CN" altLang="en-US">
              <a:solidFill>
                <a:srgbClr val="FF0000"/>
              </a:solidFill>
            </a:endParaRPr>
          </a:p>
        </p:txBody>
      </p:sp>
      <p:grpSp>
        <p:nvGrpSpPr>
          <p:cNvPr id="3" name="Group 449"/>
          <p:cNvGrpSpPr>
            <a:grpSpLocks/>
          </p:cNvGrpSpPr>
          <p:nvPr/>
        </p:nvGrpSpPr>
        <p:grpSpPr bwMode="auto">
          <a:xfrm>
            <a:off x="3756025" y="2291753"/>
            <a:ext cx="1787525" cy="512763"/>
            <a:chOff x="2366" y="1398"/>
            <a:chExt cx="1126" cy="323"/>
          </a:xfrm>
        </p:grpSpPr>
        <p:sp>
          <p:nvSpPr>
            <p:cNvPr id="67597" name="Text Box 139"/>
            <p:cNvSpPr txBox="1">
              <a:spLocks noChangeArrowheads="1"/>
            </p:cNvSpPr>
            <p:nvPr/>
          </p:nvSpPr>
          <p:spPr bwMode="auto">
            <a:xfrm>
              <a:off x="2440" y="1398"/>
              <a:ext cx="105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200">
                  <a:solidFill>
                    <a:schemeClr val="accent2"/>
                  </a:solidFill>
                </a:rPr>
                <a:t>并行输入</a:t>
              </a:r>
            </a:p>
          </p:txBody>
        </p:sp>
        <p:sp>
          <p:nvSpPr>
            <p:cNvPr id="67598" name="AutoShape 140"/>
            <p:cNvSpPr>
              <a:spLocks/>
            </p:cNvSpPr>
            <p:nvPr/>
          </p:nvSpPr>
          <p:spPr bwMode="auto">
            <a:xfrm rot="5400000" flipV="1">
              <a:off x="2842" y="1189"/>
              <a:ext cx="56" cy="1008"/>
            </a:xfrm>
            <a:prstGeom prst="leftBrace">
              <a:avLst>
                <a:gd name="adj1" fmla="val 1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1869" name="Text Box 141"/>
          <p:cNvSpPr txBox="1">
            <a:spLocks noChangeArrowheads="1"/>
          </p:cNvSpPr>
          <p:nvPr/>
        </p:nvSpPr>
        <p:spPr bwMode="auto">
          <a:xfrm>
            <a:off x="5518150" y="1413866"/>
            <a:ext cx="12144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200">
                <a:solidFill>
                  <a:schemeClr val="accent2"/>
                </a:solidFill>
              </a:rPr>
              <a:t>控制端</a:t>
            </a:r>
          </a:p>
        </p:txBody>
      </p:sp>
      <p:sp>
        <p:nvSpPr>
          <p:cNvPr id="201870" name="AutoShape 142"/>
          <p:cNvSpPr>
            <a:spLocks/>
          </p:cNvSpPr>
          <p:nvPr/>
        </p:nvSpPr>
        <p:spPr bwMode="auto">
          <a:xfrm rot="16200000" flipV="1">
            <a:off x="5923756" y="1008260"/>
            <a:ext cx="204787" cy="685800"/>
          </a:xfrm>
          <a:prstGeom prst="leftBrace">
            <a:avLst>
              <a:gd name="adj1" fmla="val 2790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871" name="Text Box 143"/>
          <p:cNvSpPr txBox="1">
            <a:spLocks noChangeArrowheads="1"/>
          </p:cNvSpPr>
          <p:nvPr/>
        </p:nvSpPr>
        <p:spPr bwMode="auto">
          <a:xfrm>
            <a:off x="3522663" y="1423391"/>
            <a:ext cx="1371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200">
                <a:solidFill>
                  <a:schemeClr val="accent2"/>
                </a:solidFill>
              </a:rPr>
              <a:t>输出端</a:t>
            </a:r>
          </a:p>
        </p:txBody>
      </p:sp>
      <p:sp>
        <p:nvSpPr>
          <p:cNvPr id="201872" name="AutoShape 144"/>
          <p:cNvSpPr>
            <a:spLocks/>
          </p:cNvSpPr>
          <p:nvPr/>
        </p:nvSpPr>
        <p:spPr bwMode="auto">
          <a:xfrm rot="16200000" flipV="1">
            <a:off x="3930650" y="550266"/>
            <a:ext cx="228600" cy="1600200"/>
          </a:xfrm>
          <a:prstGeom prst="leftBrace">
            <a:avLst>
              <a:gd name="adj1" fmla="val 5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179" name="AutoShape 451" descr="小棋盘"/>
          <p:cNvSpPr>
            <a:spLocks noChangeArrowheads="1"/>
          </p:cNvSpPr>
          <p:nvPr/>
        </p:nvSpPr>
        <p:spPr bwMode="auto">
          <a:xfrm>
            <a:off x="1144588" y="1812328"/>
            <a:ext cx="914400" cy="1328738"/>
          </a:xfrm>
          <a:prstGeom prst="wedgeRoundRectCallout">
            <a:avLst>
              <a:gd name="adj1" fmla="val 162500"/>
              <a:gd name="adj2" fmla="val 67801"/>
              <a:gd name="adj3" fmla="val 16667"/>
            </a:avLst>
          </a:prstGeom>
          <a:pattFill prst="smCheck">
            <a:fgClr>
              <a:srgbClr val="FFFF00"/>
            </a:fgClr>
            <a:bgClr>
              <a:schemeClr val="bg1"/>
            </a:bgClr>
          </a:pattFill>
          <a:ln w="28575">
            <a:solidFill>
              <a:srgbClr val="E60000"/>
            </a:solidFill>
            <a:miter lim="800000"/>
            <a:headEnd/>
            <a:tailEnd/>
          </a:ln>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3333CC"/>
                </a:solidFill>
              </a:rPr>
              <a:t>右移串行输入</a:t>
            </a:r>
          </a:p>
        </p:txBody>
      </p:sp>
      <p:sp>
        <p:nvSpPr>
          <p:cNvPr id="202180" name="AutoShape 452" descr="小棋盘"/>
          <p:cNvSpPr>
            <a:spLocks noChangeArrowheads="1"/>
          </p:cNvSpPr>
          <p:nvPr/>
        </p:nvSpPr>
        <p:spPr bwMode="auto">
          <a:xfrm>
            <a:off x="7019925" y="1756766"/>
            <a:ext cx="914400" cy="1328737"/>
          </a:xfrm>
          <a:prstGeom prst="wedgeRoundRectCallout">
            <a:avLst>
              <a:gd name="adj1" fmla="val -176912"/>
              <a:gd name="adj2" fmla="val 71028"/>
              <a:gd name="adj3" fmla="val 16667"/>
            </a:avLst>
          </a:prstGeom>
          <a:pattFill prst="smCheck">
            <a:fgClr>
              <a:srgbClr val="FFFF00"/>
            </a:fgClr>
            <a:bgClr>
              <a:schemeClr val="bg1"/>
            </a:bgClr>
          </a:pattFill>
          <a:ln w="28575">
            <a:solidFill>
              <a:srgbClr val="E60000"/>
            </a:solidFill>
            <a:miter lim="800000"/>
            <a:headEnd/>
            <a:tailEnd/>
          </a:ln>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3333CC"/>
                </a:solidFill>
              </a:rPr>
              <a:t>右移串行输入</a:t>
            </a:r>
          </a:p>
        </p:txBody>
      </p:sp>
      <p:pic>
        <p:nvPicPr>
          <p:cNvPr id="54" name="Picture 53" descr="C:\Users\Administrator\Desktop\图片4.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4001491"/>
            <a:ext cx="60229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89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72"/>
                                        </p:tgtEl>
                                        <p:attrNameLst>
                                          <p:attrName>style.visibility</p:attrName>
                                        </p:attrNameLst>
                                      </p:cBhvr>
                                      <p:to>
                                        <p:strVal val="visible"/>
                                      </p:to>
                                    </p:set>
                                    <p:animEffect transition="in" filter="wipe(left)">
                                      <p:cBhvr>
                                        <p:cTn id="12" dur="500"/>
                                        <p:tgtEl>
                                          <p:spTgt spid="20187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1871"/>
                                        </p:tgtEl>
                                        <p:attrNameLst>
                                          <p:attrName>style.visibility</p:attrName>
                                        </p:attrNameLst>
                                      </p:cBhvr>
                                      <p:to>
                                        <p:strVal val="visible"/>
                                      </p:to>
                                    </p:set>
                                    <p:animEffect transition="in" filter="wipe(left)">
                                      <p:cBhvr>
                                        <p:cTn id="16" dur="500"/>
                                        <p:tgtEl>
                                          <p:spTgt spid="2018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1870"/>
                                        </p:tgtEl>
                                        <p:attrNameLst>
                                          <p:attrName>style.visibility</p:attrName>
                                        </p:attrNameLst>
                                      </p:cBhvr>
                                      <p:to>
                                        <p:strVal val="visible"/>
                                      </p:to>
                                    </p:set>
                                    <p:animEffect transition="in" filter="wipe(left)">
                                      <p:cBhvr>
                                        <p:cTn id="21" dur="500"/>
                                        <p:tgtEl>
                                          <p:spTgt spid="201870"/>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01869"/>
                                        </p:tgtEl>
                                        <p:attrNameLst>
                                          <p:attrName>style.visibility</p:attrName>
                                        </p:attrNameLst>
                                      </p:cBhvr>
                                      <p:to>
                                        <p:strVal val="visible"/>
                                      </p:to>
                                    </p:set>
                                    <p:animEffect transition="in" filter="wipe(left)">
                                      <p:cBhvr>
                                        <p:cTn id="25" dur="500"/>
                                        <p:tgtEl>
                                          <p:spTgt spid="2018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2179"/>
                                        </p:tgtEl>
                                        <p:attrNameLst>
                                          <p:attrName>style.visibility</p:attrName>
                                        </p:attrNameLst>
                                      </p:cBhvr>
                                      <p:to>
                                        <p:strVal val="visible"/>
                                      </p:to>
                                    </p:set>
                                    <p:animEffect transition="in" filter="wipe(left)">
                                      <p:cBhvr>
                                        <p:cTn id="30" dur="500"/>
                                        <p:tgtEl>
                                          <p:spTgt spid="20217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02180"/>
                                        </p:tgtEl>
                                        <p:attrNameLst>
                                          <p:attrName>style.visibility</p:attrName>
                                        </p:attrNameLst>
                                      </p:cBhvr>
                                      <p:to>
                                        <p:strVal val="visible"/>
                                      </p:to>
                                    </p:set>
                                    <p:animEffect transition="in" filter="wipe(right)">
                                      <p:cBhvr>
                                        <p:cTn id="35" dur="500"/>
                                        <p:tgtEl>
                                          <p:spTgt spid="20218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01771"/>
                                        </p:tgtEl>
                                        <p:attrNameLst>
                                          <p:attrName>style.visibility</p:attrName>
                                        </p:attrNameLst>
                                      </p:cBhvr>
                                      <p:to>
                                        <p:strVal val="visible"/>
                                      </p:to>
                                    </p:set>
                                    <p:animEffect transition="in" filter="wipe(left)">
                                      <p:cBhvr>
                                        <p:cTn id="40" dur="1000"/>
                                        <p:tgtEl>
                                          <p:spTgt spid="201771"/>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71" grpId="0"/>
      <p:bldP spid="201869" grpId="0" autoUpdateAnimBg="0"/>
      <p:bldP spid="201870" grpId="0" animBg="1"/>
      <p:bldP spid="201871" grpId="0" autoUpdateAnimBg="0"/>
      <p:bldP spid="201872" grpId="0" animBg="1"/>
      <p:bldP spid="202179" grpId="0" animBg="1"/>
      <p:bldP spid="20218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1189" name="Picture 53"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5650" y="2423311"/>
            <a:ext cx="36068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5" name="Rectangle 39"/>
          <p:cNvSpPr>
            <a:spLocks noGrp="1" noChangeArrowheads="1"/>
          </p:cNvSpPr>
          <p:nvPr>
            <p:ph type="subTitle" idx="1"/>
          </p:nvPr>
        </p:nvSpPr>
        <p:spPr bwMode="auto">
          <a:xfrm>
            <a:off x="457200" y="580224"/>
            <a:ext cx="4038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000099"/>
                </a:solidFill>
                <a:latin typeface="Times New Roman" panose="02020603050405020304" pitchFamily="18" charset="0"/>
                <a:cs typeface="Times New Roman" panose="02020603050405020304" pitchFamily="18" charset="0"/>
              </a:rPr>
              <a:t>21.1.1   </a:t>
            </a:r>
            <a:r>
              <a:rPr lang="en-US" altLang="zh-CN" sz="3200" b="1" i="1" dirty="0" smtClean="0">
                <a:solidFill>
                  <a:srgbClr val="000099"/>
                </a:solidFill>
                <a:latin typeface="Times New Roman" panose="02020603050405020304" pitchFamily="18" charset="0"/>
                <a:cs typeface="Times New Roman" panose="02020603050405020304" pitchFamily="18" charset="0"/>
              </a:rPr>
              <a:t>RS</a:t>
            </a:r>
            <a:r>
              <a:rPr lang="en-US" altLang="zh-CN" sz="3200" b="1" dirty="0" smtClean="0">
                <a:solidFill>
                  <a:srgbClr val="000099"/>
                </a:solidFill>
                <a:latin typeface="Times New Roman" panose="02020603050405020304" pitchFamily="18" charset="0"/>
                <a:cs typeface="Times New Roman" panose="02020603050405020304" pitchFamily="18" charset="0"/>
              </a:rPr>
              <a:t> </a:t>
            </a:r>
            <a:r>
              <a:rPr lang="zh-CN" altLang="en-US" sz="3200" b="1" dirty="0" smtClean="0">
                <a:solidFill>
                  <a:srgbClr val="000099"/>
                </a:solidFill>
                <a:latin typeface="Times New Roman" panose="02020603050405020304" pitchFamily="18" charset="0"/>
                <a:cs typeface="Times New Roman" panose="02020603050405020304" pitchFamily="18" charset="0"/>
              </a:rPr>
              <a:t>触发器</a:t>
            </a:r>
          </a:p>
        </p:txBody>
      </p:sp>
      <p:sp>
        <p:nvSpPr>
          <p:cNvPr id="91176" name="Rectangle 40" descr="40%"/>
          <p:cNvSpPr>
            <a:spLocks noChangeArrowheads="1"/>
          </p:cNvSpPr>
          <p:nvPr/>
        </p:nvSpPr>
        <p:spPr bwMode="auto">
          <a:xfrm>
            <a:off x="5181600" y="1789899"/>
            <a:ext cx="2040943" cy="461665"/>
          </a:xfrm>
          <a:prstGeom prst="rect">
            <a:avLst/>
          </a:prstGeom>
          <a:pattFill prst="pct40">
            <a:fgClr>
              <a:srgbClr val="FFFF00"/>
            </a:fgClr>
            <a:bgClr>
              <a:srgbClr val="FFFFFF"/>
            </a:bgClr>
          </a:pattFill>
          <a:ln w="28575">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99"/>
                </a:solidFill>
                <a:cs typeface="Times New Roman" panose="02020603050405020304" pitchFamily="18" charset="0"/>
              </a:rPr>
              <a:t>两互补输出端</a:t>
            </a:r>
          </a:p>
        </p:txBody>
      </p:sp>
      <p:sp>
        <p:nvSpPr>
          <p:cNvPr id="91177" name="Rectangle 41"/>
          <p:cNvSpPr>
            <a:spLocks noChangeArrowheads="1"/>
          </p:cNvSpPr>
          <p:nvPr/>
        </p:nvSpPr>
        <p:spPr bwMode="auto">
          <a:xfrm>
            <a:off x="646113" y="1280311"/>
            <a:ext cx="2938462" cy="519113"/>
          </a:xfrm>
          <a:prstGeom prst="rect">
            <a:avLst/>
          </a:prstGeom>
          <a:noFill/>
          <a:ln w="9525">
            <a:noFill/>
            <a:miter lim="800000"/>
            <a:headEnd/>
            <a:tailEnd/>
          </a:ln>
          <a:effectLst/>
        </p:spPr>
        <p:txBody>
          <a:bodyPr wrap="none">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基本 </a:t>
            </a:r>
            <a:r>
              <a:rPr lang="en-US" altLang="zh-CN" sz="2800" b="1" i="1">
                <a:solidFill>
                  <a:srgbClr val="006600"/>
                </a:solidFill>
                <a:latin typeface="Times New Roman" panose="02020603050405020304" pitchFamily="18" charset="0"/>
                <a:cs typeface="Times New Roman" panose="02020603050405020304" pitchFamily="18" charset="0"/>
              </a:rPr>
              <a:t>RS </a:t>
            </a:r>
            <a:r>
              <a:rPr lang="zh-CN" altLang="en-US" sz="2800" b="1">
                <a:solidFill>
                  <a:srgbClr val="006600"/>
                </a:solidFill>
                <a:latin typeface="Times New Roman" panose="02020603050405020304" pitchFamily="18" charset="0"/>
                <a:cs typeface="Times New Roman" panose="02020603050405020304" pitchFamily="18" charset="0"/>
              </a:rPr>
              <a:t>触发器</a:t>
            </a:r>
          </a:p>
        </p:txBody>
      </p:sp>
      <p:grpSp>
        <p:nvGrpSpPr>
          <p:cNvPr id="2" name="Group 42"/>
          <p:cNvGrpSpPr>
            <a:grpSpLocks/>
          </p:cNvGrpSpPr>
          <p:nvPr/>
        </p:nvGrpSpPr>
        <p:grpSpPr bwMode="auto">
          <a:xfrm>
            <a:off x="4953000" y="2423311"/>
            <a:ext cx="2590800" cy="457200"/>
            <a:chOff x="2928" y="1248"/>
            <a:chExt cx="1632" cy="288"/>
          </a:xfrm>
        </p:grpSpPr>
        <p:sp>
          <p:nvSpPr>
            <p:cNvPr id="27663" name="Oval 43"/>
            <p:cNvSpPr>
              <a:spLocks noChangeArrowheads="1"/>
            </p:cNvSpPr>
            <p:nvPr/>
          </p:nvSpPr>
          <p:spPr bwMode="auto">
            <a:xfrm>
              <a:off x="2928" y="1248"/>
              <a:ext cx="288" cy="288"/>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664" name="Oval 44"/>
            <p:cNvSpPr>
              <a:spLocks noChangeArrowheads="1"/>
            </p:cNvSpPr>
            <p:nvPr/>
          </p:nvSpPr>
          <p:spPr bwMode="auto">
            <a:xfrm>
              <a:off x="4272" y="1248"/>
              <a:ext cx="288" cy="288"/>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
        <p:nvSpPr>
          <p:cNvPr id="91181" name="Rectangle 45" descr="40%"/>
          <p:cNvSpPr>
            <a:spLocks noChangeArrowheads="1"/>
          </p:cNvSpPr>
          <p:nvPr/>
        </p:nvSpPr>
        <p:spPr bwMode="auto">
          <a:xfrm>
            <a:off x="5364163" y="5218899"/>
            <a:ext cx="1422184" cy="461665"/>
          </a:xfrm>
          <a:prstGeom prst="rect">
            <a:avLst/>
          </a:prstGeom>
          <a:pattFill prst="pct40">
            <a:fgClr>
              <a:srgbClr val="FFCCCC"/>
            </a:fgClr>
            <a:bgClr>
              <a:srgbClr val="FFFFFF"/>
            </a:bgClr>
          </a:pattFill>
          <a:ln w="28575">
            <a:solidFill>
              <a:srgbClr val="FF3300"/>
            </a:solid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3300"/>
                </a:solidFill>
                <a:cs typeface="Times New Roman" panose="02020603050405020304" pitchFamily="18" charset="0"/>
              </a:rPr>
              <a:t>两输入端</a:t>
            </a:r>
          </a:p>
        </p:txBody>
      </p:sp>
      <p:grpSp>
        <p:nvGrpSpPr>
          <p:cNvPr id="3" name="Group 46"/>
          <p:cNvGrpSpPr>
            <a:grpSpLocks/>
          </p:cNvGrpSpPr>
          <p:nvPr/>
        </p:nvGrpSpPr>
        <p:grpSpPr bwMode="auto">
          <a:xfrm>
            <a:off x="4572000" y="5318911"/>
            <a:ext cx="3276600" cy="533400"/>
            <a:chOff x="2928" y="3120"/>
            <a:chExt cx="2064" cy="336"/>
          </a:xfrm>
        </p:grpSpPr>
        <p:sp>
          <p:nvSpPr>
            <p:cNvPr id="27661" name="Oval 47"/>
            <p:cNvSpPr>
              <a:spLocks noChangeArrowheads="1"/>
            </p:cNvSpPr>
            <p:nvPr/>
          </p:nvSpPr>
          <p:spPr bwMode="auto">
            <a:xfrm>
              <a:off x="2928" y="3120"/>
              <a:ext cx="336" cy="33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662" name="Oval 48"/>
            <p:cNvSpPr>
              <a:spLocks noChangeArrowheads="1"/>
            </p:cNvSpPr>
            <p:nvPr/>
          </p:nvSpPr>
          <p:spPr bwMode="auto">
            <a:xfrm>
              <a:off x="4656" y="3120"/>
              <a:ext cx="336" cy="336"/>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4" name="Group 49"/>
          <p:cNvGrpSpPr>
            <a:grpSpLocks/>
          </p:cNvGrpSpPr>
          <p:nvPr/>
        </p:nvGrpSpPr>
        <p:grpSpPr bwMode="auto">
          <a:xfrm>
            <a:off x="457200" y="1966111"/>
            <a:ext cx="3657600" cy="4419600"/>
            <a:chOff x="288" y="1056"/>
            <a:chExt cx="2304" cy="2784"/>
          </a:xfrm>
        </p:grpSpPr>
        <p:sp>
          <p:nvSpPr>
            <p:cNvPr id="91186" name="AutoShape 50"/>
            <p:cNvSpPr>
              <a:spLocks noChangeArrowheads="1"/>
            </p:cNvSpPr>
            <p:nvPr/>
          </p:nvSpPr>
          <p:spPr bwMode="auto">
            <a:xfrm>
              <a:off x="288" y="1056"/>
              <a:ext cx="2304" cy="2784"/>
            </a:xfrm>
            <a:prstGeom prst="verticalScroll">
              <a:avLst>
                <a:gd name="adj" fmla="val 12500"/>
              </a:avLst>
            </a:prstGeom>
            <a:solidFill>
              <a:srgbClr val="FFFFCC"/>
            </a:solidFill>
            <a:ln w="28575">
              <a:solidFill>
                <a:srgbClr val="006600"/>
              </a:solidFill>
              <a:round/>
              <a:headEnd/>
              <a:tailEnd/>
            </a:ln>
            <a:effectLst/>
          </p:spPr>
          <p:txBody>
            <a:bodyPr wrap="none" anchor="ct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正常情况下，</a:t>
              </a:r>
            </a:p>
            <a:p>
              <a:pPr>
                <a:lnSpc>
                  <a:spcPct val="110000"/>
                </a:lnSpc>
                <a:defRPr/>
              </a:pPr>
              <a:r>
                <a:rPr lang="zh-CN" altLang="en-US" sz="2800" b="1">
                  <a:latin typeface="Times New Roman" panose="02020603050405020304" pitchFamily="18" charset="0"/>
                  <a:cs typeface="Times New Roman" panose="02020603050405020304" pitchFamily="18" charset="0"/>
                </a:rPr>
                <a:t>两输出端的状态</a:t>
              </a:r>
            </a:p>
            <a:p>
              <a:pPr>
                <a:lnSpc>
                  <a:spcPct val="110000"/>
                </a:lnSpc>
                <a:defRPr/>
              </a:pPr>
              <a:r>
                <a:rPr lang="zh-CN" altLang="en-US" sz="2800" b="1">
                  <a:latin typeface="Times New Roman" panose="02020603050405020304" pitchFamily="18" charset="0"/>
                  <a:cs typeface="Times New Roman" panose="02020603050405020304" pitchFamily="18" charset="0"/>
                </a:rPr>
                <a:t>保持相反。通常</a:t>
              </a:r>
            </a:p>
            <a:p>
              <a:pPr>
                <a:lnSpc>
                  <a:spcPct val="110000"/>
                </a:lnSpc>
                <a:defRPr/>
              </a:pPr>
              <a:r>
                <a:rPr lang="zh-CN" altLang="en-US" sz="2800" b="1">
                  <a:latin typeface="Times New Roman" panose="02020603050405020304" pitchFamily="18" charset="0"/>
                  <a:cs typeface="Times New Roman" panose="02020603050405020304" pitchFamily="18" charset="0"/>
                </a:rPr>
                <a:t>以</a:t>
              </a:r>
              <a:r>
                <a:rPr lang="en-US" altLang="zh-CN" sz="2800" b="1" i="1">
                  <a:solidFill>
                    <a:srgbClr val="FF3300"/>
                  </a:solidFill>
                  <a:latin typeface="Times New Roman" panose="02020603050405020304" pitchFamily="18" charset="0"/>
                  <a:cs typeface="Times New Roman" panose="02020603050405020304" pitchFamily="18" charset="0"/>
                </a:rPr>
                <a:t>Q </a:t>
              </a:r>
              <a:r>
                <a:rPr lang="zh-CN" altLang="en-US" sz="2800" b="1">
                  <a:latin typeface="Times New Roman" panose="02020603050405020304" pitchFamily="18" charset="0"/>
                  <a:cs typeface="Times New Roman" panose="02020603050405020304" pitchFamily="18" charset="0"/>
                </a:rPr>
                <a:t>端的逻辑电</a:t>
              </a:r>
            </a:p>
            <a:p>
              <a:pPr>
                <a:lnSpc>
                  <a:spcPct val="110000"/>
                </a:lnSpc>
                <a:defRPr/>
              </a:pPr>
              <a:r>
                <a:rPr lang="zh-CN" altLang="en-US" sz="2800" b="1">
                  <a:latin typeface="Times New Roman" panose="02020603050405020304" pitchFamily="18" charset="0"/>
                  <a:cs typeface="Times New Roman" panose="02020603050405020304" pitchFamily="18" charset="0"/>
                </a:rPr>
                <a:t>平表示触发器的</a:t>
              </a:r>
            </a:p>
            <a:p>
              <a:pPr>
                <a:lnSpc>
                  <a:spcPct val="110000"/>
                </a:lnSpc>
                <a:defRPr/>
              </a:pPr>
              <a:r>
                <a:rPr lang="zh-CN" altLang="en-US" sz="2800" b="1">
                  <a:latin typeface="Times New Roman" panose="02020603050405020304" pitchFamily="18" charset="0"/>
                  <a:cs typeface="Times New Roman" panose="02020603050405020304" pitchFamily="18" charset="0"/>
                </a:rPr>
                <a:t>状态，即</a:t>
              </a:r>
              <a:r>
                <a:rPr lang="en-US" altLang="zh-CN" sz="2800" b="1" i="1">
                  <a:solidFill>
                    <a:srgbClr val="FF3300"/>
                  </a:solidFill>
                  <a:latin typeface="Times New Roman" panose="02020603050405020304" pitchFamily="18" charset="0"/>
                  <a:cs typeface="Times New Roman" panose="02020603050405020304" pitchFamily="18" charset="0"/>
                </a:rPr>
                <a:t>Q </a:t>
              </a:r>
              <a:r>
                <a:rPr lang="en-US" altLang="zh-CN" sz="2800" b="1">
                  <a:solidFill>
                    <a:srgbClr val="FF3300"/>
                  </a:solidFill>
                  <a:latin typeface="Times New Roman" panose="02020603050405020304" pitchFamily="18" charset="0"/>
                  <a:cs typeface="Times New Roman" panose="02020603050405020304" pitchFamily="18" charset="0"/>
                </a:rPr>
                <a:t>= 1</a:t>
              </a:r>
              <a:r>
                <a:rPr lang="zh-CN" altLang="en-US" sz="2800" b="1">
                  <a:latin typeface="Times New Roman" panose="02020603050405020304" pitchFamily="18" charset="0"/>
                  <a:cs typeface="Times New Roman" panose="02020603050405020304" pitchFamily="18" charset="0"/>
                </a:rPr>
                <a:t>，</a:t>
              </a:r>
            </a:p>
            <a:p>
              <a:pPr>
                <a:lnSpc>
                  <a:spcPct val="110000"/>
                </a:lnSpc>
                <a:defRPr/>
              </a:pP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a:solidFill>
                    <a:srgbClr val="FF3300"/>
                  </a:solidFill>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cs typeface="Times New Roman" panose="02020603050405020304" pitchFamily="18" charset="0"/>
                </a:rPr>
                <a:t>时，称为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p>
            <a:p>
              <a:pPr>
                <a:lnSpc>
                  <a:spcPct val="110000"/>
                </a:lnSpc>
                <a:defRPr/>
              </a:pPr>
              <a:r>
                <a:rPr lang="zh-CN" altLang="en-US" sz="2800" b="1">
                  <a:latin typeface="Times New Roman" panose="02020603050405020304" pitchFamily="18" charset="0"/>
                  <a:cs typeface="Times New Roman" panose="02020603050405020304" pitchFamily="18" charset="0"/>
                </a:rPr>
                <a:t>态</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反之为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态。</a:t>
              </a:r>
            </a:p>
          </p:txBody>
        </p:sp>
        <p:sp>
          <p:nvSpPr>
            <p:cNvPr id="27660" name="Line 51"/>
            <p:cNvSpPr>
              <a:spLocks noChangeShapeType="1"/>
            </p:cNvSpPr>
            <p:nvPr/>
          </p:nvSpPr>
          <p:spPr bwMode="auto">
            <a:xfrm>
              <a:off x="646" y="2953"/>
              <a:ext cx="192" cy="0"/>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Times New Roman" panose="02020603050405020304" pitchFamily="18" charset="0"/>
                <a:cs typeface="Times New Roman" panose="02020603050405020304" pitchFamily="18" charset="0"/>
              </a:endParaRPr>
            </a:p>
          </p:txBody>
        </p:sp>
      </p:grpSp>
      <p:sp>
        <p:nvSpPr>
          <p:cNvPr id="91188" name="AutoShape 52"/>
          <p:cNvSpPr>
            <a:spLocks noChangeArrowheads="1"/>
          </p:cNvSpPr>
          <p:nvPr/>
        </p:nvSpPr>
        <p:spPr bwMode="auto">
          <a:xfrm>
            <a:off x="7467600" y="2880511"/>
            <a:ext cx="1219200" cy="533400"/>
          </a:xfrm>
          <a:prstGeom prst="wedgeRoundRectCallout">
            <a:avLst>
              <a:gd name="adj1" fmla="val -135806"/>
              <a:gd name="adj2" fmla="val 114583"/>
              <a:gd name="adj3" fmla="val 16667"/>
            </a:avLst>
          </a:prstGeom>
          <a:solidFill>
            <a:srgbClr val="FFFFCC"/>
          </a:solid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000099"/>
                </a:solidFill>
                <a:cs typeface="Times New Roman" panose="02020603050405020304" pitchFamily="18" charset="0"/>
              </a:rPr>
              <a:t>反馈线</a:t>
            </a:r>
          </a:p>
        </p:txBody>
      </p:sp>
    </p:spTree>
    <p:extLst>
      <p:ext uri="{BB962C8B-B14F-4D97-AF65-F5344CB8AC3E}">
        <p14:creationId xmlns:p14="http://schemas.microsoft.com/office/powerpoint/2010/main" val="2282435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77"/>
                                        </p:tgtEl>
                                        <p:attrNameLst>
                                          <p:attrName>style.visibility</p:attrName>
                                        </p:attrNameLst>
                                      </p:cBhvr>
                                      <p:to>
                                        <p:strVal val="visible"/>
                                      </p:to>
                                    </p:set>
                                    <p:animEffect transition="in" filter="wipe(left)">
                                      <p:cBhvr>
                                        <p:cTn id="7" dur="500"/>
                                        <p:tgtEl>
                                          <p:spTgt spid="911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1189"/>
                                        </p:tgtEl>
                                        <p:attrNameLst>
                                          <p:attrName>style.visibility</p:attrName>
                                        </p:attrNameLst>
                                      </p:cBhvr>
                                      <p:to>
                                        <p:strVal val="visible"/>
                                      </p:to>
                                    </p:set>
                                    <p:animEffect transition="in" filter="wipe(left)">
                                      <p:cBhvr>
                                        <p:cTn id="12" dur="1000"/>
                                        <p:tgtEl>
                                          <p:spTgt spid="911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91181"/>
                                        </p:tgtEl>
                                        <p:attrNameLst>
                                          <p:attrName>style.visibility</p:attrName>
                                        </p:attrNameLst>
                                      </p:cBhvr>
                                      <p:to>
                                        <p:strVal val="visible"/>
                                      </p:to>
                                    </p:set>
                                    <p:animEffect transition="in" filter="wipe(left)">
                                      <p:cBhvr>
                                        <p:cTn id="21" dur="500"/>
                                        <p:tgtEl>
                                          <p:spTgt spid="911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91176"/>
                                        </p:tgtEl>
                                        <p:attrNameLst>
                                          <p:attrName>style.visibility</p:attrName>
                                        </p:attrNameLst>
                                      </p:cBhvr>
                                      <p:to>
                                        <p:strVal val="visible"/>
                                      </p:to>
                                    </p:set>
                                    <p:animEffect transition="in" filter="wipe(left)">
                                      <p:cBhvr>
                                        <p:cTn id="30" dur="500"/>
                                        <p:tgtEl>
                                          <p:spTgt spid="911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91188"/>
                                        </p:tgtEl>
                                        <p:attrNameLst>
                                          <p:attrName>style.visibility</p:attrName>
                                        </p:attrNameLst>
                                      </p:cBhvr>
                                      <p:to>
                                        <p:strVal val="visible"/>
                                      </p:to>
                                    </p:set>
                                    <p:animEffect transition="in" filter="wipe(right)">
                                      <p:cBhvr>
                                        <p:cTn id="35" dur="500"/>
                                        <p:tgtEl>
                                          <p:spTgt spid="911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6" grpId="0" animBg="1" autoUpdateAnimBg="0"/>
      <p:bldP spid="91177" grpId="0" autoUpdateAnimBg="0"/>
      <p:bldP spid="91181" grpId="0" animBg="1" autoUpdateAnimBg="0"/>
      <p:bldP spid="91188"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bwMode="auto">
          <a:xfrm>
            <a:off x="2789882" y="704944"/>
            <a:ext cx="3168650" cy="601663"/>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en-US" altLang="zh-CN" sz="3600" b="1" smtClean="0">
                <a:solidFill>
                  <a:srgbClr val="CC0000"/>
                </a:solidFill>
                <a:latin typeface="Times New Roman" panose="02020603050405020304" pitchFamily="18" charset="0"/>
                <a:ea typeface="黑体" pitchFamily="2" charset="-122"/>
                <a:cs typeface="Times New Roman" panose="02020603050405020304" pitchFamily="18" charset="0"/>
              </a:rPr>
              <a:t>21.3   </a:t>
            </a:r>
            <a:r>
              <a:rPr lang="zh-CN" altLang="en-US" sz="3600" b="1" smtClean="0">
                <a:solidFill>
                  <a:srgbClr val="CC0000"/>
                </a:solidFill>
                <a:latin typeface="Times New Roman" panose="02020603050405020304" pitchFamily="18" charset="0"/>
                <a:ea typeface="黑体" pitchFamily="2" charset="-122"/>
                <a:cs typeface="Times New Roman" panose="02020603050405020304" pitchFamily="18" charset="0"/>
              </a:rPr>
              <a:t>计数器</a:t>
            </a:r>
          </a:p>
        </p:txBody>
      </p:sp>
      <p:sp>
        <p:nvSpPr>
          <p:cNvPr id="203780" name="Text Box 4"/>
          <p:cNvSpPr txBox="1">
            <a:spLocks noChangeArrowheads="1"/>
          </p:cNvSpPr>
          <p:nvPr/>
        </p:nvSpPr>
        <p:spPr bwMode="auto">
          <a:xfrm>
            <a:off x="551507" y="1247869"/>
            <a:ext cx="8077200" cy="1501775"/>
          </a:xfrm>
          <a:prstGeom prst="rect">
            <a:avLst/>
          </a:prstGeom>
          <a:noFill/>
          <a:ln w="38100">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计数器是数字电路和计算机中广泛应用的一种逻辑部件，可累计输入脉冲的个数，可用于定时、分频、时序控制等。</a:t>
            </a:r>
          </a:p>
        </p:txBody>
      </p:sp>
      <p:grpSp>
        <p:nvGrpSpPr>
          <p:cNvPr id="2" name="Group 5"/>
          <p:cNvGrpSpPr>
            <a:grpSpLocks/>
          </p:cNvGrpSpPr>
          <p:nvPr/>
        </p:nvGrpSpPr>
        <p:grpSpPr bwMode="auto">
          <a:xfrm>
            <a:off x="778520" y="2848069"/>
            <a:ext cx="1322387" cy="3124200"/>
            <a:chOff x="321" y="1824"/>
            <a:chExt cx="833" cy="1968"/>
          </a:xfrm>
        </p:grpSpPr>
        <p:sp>
          <p:nvSpPr>
            <p:cNvPr id="203782" name="Text Box 6"/>
            <p:cNvSpPr txBox="1">
              <a:spLocks noChangeArrowheads="1"/>
            </p:cNvSpPr>
            <p:nvPr/>
          </p:nvSpPr>
          <p:spPr bwMode="auto">
            <a:xfrm>
              <a:off x="321" y="2659"/>
              <a:ext cx="566" cy="327"/>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分类</a:t>
              </a:r>
              <a:endParaRPr lang="zh-CN" altLang="en-US" sz="2800" b="1">
                <a:solidFill>
                  <a:srgbClr val="CC3300"/>
                </a:solidFill>
                <a:latin typeface="Times New Roman" panose="02020603050405020304" pitchFamily="18" charset="0"/>
                <a:cs typeface="Times New Roman" panose="02020603050405020304" pitchFamily="18" charset="0"/>
              </a:endParaRPr>
            </a:p>
          </p:txBody>
        </p:sp>
        <p:sp>
          <p:nvSpPr>
            <p:cNvPr id="68628" name="AutoShape 7"/>
            <p:cNvSpPr>
              <a:spLocks/>
            </p:cNvSpPr>
            <p:nvPr/>
          </p:nvSpPr>
          <p:spPr bwMode="auto">
            <a:xfrm>
              <a:off x="962" y="1824"/>
              <a:ext cx="192" cy="1968"/>
            </a:xfrm>
            <a:prstGeom prst="leftBrace">
              <a:avLst>
                <a:gd name="adj1" fmla="val 85417"/>
                <a:gd name="adj2" fmla="val 50000"/>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3" name="Group 8"/>
          <p:cNvGrpSpPr>
            <a:grpSpLocks/>
          </p:cNvGrpSpPr>
          <p:nvPr/>
        </p:nvGrpSpPr>
        <p:grpSpPr bwMode="auto">
          <a:xfrm>
            <a:off x="2299345" y="2725832"/>
            <a:ext cx="4525962" cy="1393825"/>
            <a:chOff x="1437" y="1603"/>
            <a:chExt cx="2851" cy="878"/>
          </a:xfrm>
        </p:grpSpPr>
        <p:sp>
          <p:nvSpPr>
            <p:cNvPr id="203785" name="Text Box 9"/>
            <p:cNvSpPr txBox="1">
              <a:spLocks noChangeArrowheads="1"/>
            </p:cNvSpPr>
            <p:nvPr/>
          </p:nvSpPr>
          <p:spPr bwMode="auto">
            <a:xfrm>
              <a:off x="1437" y="1603"/>
              <a:ext cx="1241" cy="327"/>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加法计数器</a:t>
              </a:r>
            </a:p>
          </p:txBody>
        </p:sp>
        <p:sp>
          <p:nvSpPr>
            <p:cNvPr id="203786" name="Rectangle 10"/>
            <p:cNvSpPr>
              <a:spLocks noChangeArrowheads="1"/>
            </p:cNvSpPr>
            <p:nvPr/>
          </p:nvSpPr>
          <p:spPr bwMode="auto">
            <a:xfrm>
              <a:off x="1440" y="1872"/>
              <a:ext cx="1241" cy="609"/>
            </a:xfrm>
            <a:prstGeom prst="rect">
              <a:avLst/>
            </a:prstGeom>
            <a:noFill/>
            <a:ln w="38100">
              <a:noFill/>
              <a:miter lim="800000"/>
              <a:headEnd/>
              <a:tailEnd/>
            </a:ln>
            <a:effectLst/>
          </p:spPr>
          <p:txBody>
            <a:bodyPr wrap="none" anchor="ctr">
              <a:spAutoFit/>
            </a:bodyPr>
            <a:lstStyle/>
            <a:p>
              <a:pPr algn="ctr">
                <a:spcBef>
                  <a:spcPct val="5000"/>
                </a:spcBef>
                <a:defRPr/>
              </a:pPr>
              <a:r>
                <a:rPr lang="zh-CN" altLang="en-US" sz="2800" b="1">
                  <a:solidFill>
                    <a:srgbClr val="006600"/>
                  </a:solidFill>
                  <a:latin typeface="Times New Roman" panose="02020603050405020304" pitchFamily="18" charset="0"/>
                  <a:cs typeface="Times New Roman" panose="02020603050405020304" pitchFamily="18" charset="0"/>
                </a:rPr>
                <a:t>减法计数器</a:t>
              </a:r>
            </a:p>
            <a:p>
              <a:pPr algn="ctr">
                <a:spcBef>
                  <a:spcPct val="5000"/>
                </a:spcBef>
                <a:defRPr/>
              </a:pPr>
              <a:r>
                <a:rPr lang="zh-CN" altLang="en-US" sz="2800" b="1">
                  <a:solidFill>
                    <a:srgbClr val="006600"/>
                  </a:solidFill>
                  <a:latin typeface="Times New Roman" panose="02020603050405020304" pitchFamily="18" charset="0"/>
                  <a:cs typeface="Times New Roman" panose="02020603050405020304" pitchFamily="18" charset="0"/>
                </a:rPr>
                <a:t>可逆计数器</a:t>
              </a:r>
            </a:p>
          </p:txBody>
        </p:sp>
        <p:sp>
          <p:nvSpPr>
            <p:cNvPr id="203787" name="Text Box 11"/>
            <p:cNvSpPr txBox="1">
              <a:spLocks noChangeArrowheads="1"/>
            </p:cNvSpPr>
            <p:nvPr/>
          </p:nvSpPr>
          <p:spPr bwMode="auto">
            <a:xfrm>
              <a:off x="2617" y="1930"/>
              <a:ext cx="1671" cy="327"/>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按计数功能 </a:t>
              </a:r>
              <a:r>
                <a:rPr lang="en-US" altLang="zh-CN" sz="2800" b="1">
                  <a:solidFill>
                    <a:srgbClr val="006600"/>
                  </a:solidFill>
                  <a:latin typeface="Times New Roman" panose="02020603050405020304" pitchFamily="18" charset="0"/>
                  <a:cs typeface="Times New Roman" panose="02020603050405020304" pitchFamily="18" charset="0"/>
                </a:rPr>
                <a:t>)</a:t>
              </a:r>
            </a:p>
          </p:txBody>
        </p:sp>
      </p:grpSp>
      <p:grpSp>
        <p:nvGrpSpPr>
          <p:cNvPr id="4" name="Group 12"/>
          <p:cNvGrpSpPr>
            <a:grpSpLocks/>
          </p:cNvGrpSpPr>
          <p:nvPr/>
        </p:nvGrpSpPr>
        <p:grpSpPr bwMode="auto">
          <a:xfrm>
            <a:off x="2075507" y="4067269"/>
            <a:ext cx="6081713" cy="976313"/>
            <a:chOff x="1296" y="2448"/>
            <a:chExt cx="3831" cy="615"/>
          </a:xfrm>
        </p:grpSpPr>
        <p:sp>
          <p:nvSpPr>
            <p:cNvPr id="203789" name="Rectangle 13"/>
            <p:cNvSpPr>
              <a:spLocks noChangeArrowheads="1"/>
            </p:cNvSpPr>
            <p:nvPr/>
          </p:nvSpPr>
          <p:spPr bwMode="auto">
            <a:xfrm>
              <a:off x="1440" y="2448"/>
              <a:ext cx="1241" cy="327"/>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CC3300"/>
                  </a:solidFill>
                  <a:latin typeface="Times New Roman" panose="02020603050405020304" pitchFamily="18" charset="0"/>
                  <a:cs typeface="Times New Roman" panose="02020603050405020304" pitchFamily="18" charset="0"/>
                </a:rPr>
                <a:t>异步计数器</a:t>
              </a:r>
              <a:endParaRPr lang="zh-CN" altLang="en-US" sz="2800" b="1">
                <a:solidFill>
                  <a:srgbClr val="FF9900"/>
                </a:solidFill>
                <a:latin typeface="Times New Roman" panose="02020603050405020304" pitchFamily="18" charset="0"/>
                <a:cs typeface="Times New Roman" panose="02020603050405020304" pitchFamily="18" charset="0"/>
              </a:endParaRPr>
            </a:p>
          </p:txBody>
        </p:sp>
        <p:sp>
          <p:nvSpPr>
            <p:cNvPr id="203790" name="Rectangle 14"/>
            <p:cNvSpPr>
              <a:spLocks noChangeArrowheads="1"/>
            </p:cNvSpPr>
            <p:nvPr/>
          </p:nvSpPr>
          <p:spPr bwMode="auto">
            <a:xfrm>
              <a:off x="1296" y="2736"/>
              <a:ext cx="1483" cy="327"/>
            </a:xfrm>
            <a:prstGeom prst="rect">
              <a:avLst/>
            </a:prstGeom>
            <a:noFill/>
            <a:ln w="38100">
              <a:noFill/>
              <a:miter lim="800000"/>
              <a:headEnd/>
              <a:tailEnd/>
            </a:ln>
            <a:effectLst/>
          </p:spPr>
          <p:txBody>
            <a:bodyPr anchor="ctr">
              <a:spAutoFit/>
            </a:bodyPr>
            <a:lstStyle/>
            <a:p>
              <a:pPr algn="ctr">
                <a:spcBef>
                  <a:spcPct val="50000"/>
                </a:spcBef>
                <a:defRPr/>
              </a:pPr>
              <a:r>
                <a:rPr lang="zh-CN" altLang="en-US" sz="2800" b="1">
                  <a:solidFill>
                    <a:srgbClr val="CC3300"/>
                  </a:solidFill>
                  <a:latin typeface="Times New Roman" panose="02020603050405020304" pitchFamily="18" charset="0"/>
                  <a:cs typeface="Times New Roman" panose="02020603050405020304" pitchFamily="18" charset="0"/>
                </a:rPr>
                <a:t>同步计数器</a:t>
              </a:r>
            </a:p>
          </p:txBody>
        </p:sp>
        <p:sp>
          <p:nvSpPr>
            <p:cNvPr id="203791" name="Rectangle 15"/>
            <p:cNvSpPr>
              <a:spLocks noChangeArrowheads="1"/>
            </p:cNvSpPr>
            <p:nvPr/>
          </p:nvSpPr>
          <p:spPr bwMode="auto">
            <a:xfrm>
              <a:off x="2836" y="2592"/>
              <a:ext cx="2291" cy="327"/>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CC3300"/>
                  </a:solidFill>
                  <a:latin typeface="Times New Roman" panose="02020603050405020304" pitchFamily="18" charset="0"/>
                  <a:cs typeface="Times New Roman" panose="02020603050405020304" pitchFamily="18" charset="0"/>
                </a:rPr>
                <a:t>(</a:t>
              </a:r>
              <a:r>
                <a:rPr lang="zh-CN" altLang="en-US" sz="2800" b="1">
                  <a:solidFill>
                    <a:srgbClr val="CC3300"/>
                  </a:solidFill>
                  <a:latin typeface="Times New Roman" panose="02020603050405020304" pitchFamily="18" charset="0"/>
                  <a:cs typeface="Times New Roman" panose="02020603050405020304" pitchFamily="18" charset="0"/>
                </a:rPr>
                <a:t>按计数脉冲引入方式</a:t>
              </a:r>
              <a:r>
                <a:rPr lang="en-US" altLang="zh-CN" sz="2800" b="1">
                  <a:solidFill>
                    <a:srgbClr val="CC3300"/>
                  </a:solidFill>
                  <a:latin typeface="Times New Roman" panose="02020603050405020304" pitchFamily="18" charset="0"/>
                  <a:cs typeface="Times New Roman" panose="02020603050405020304" pitchFamily="18" charset="0"/>
                </a:rPr>
                <a:t>)</a:t>
              </a:r>
            </a:p>
          </p:txBody>
        </p:sp>
      </p:grpSp>
      <p:grpSp>
        <p:nvGrpSpPr>
          <p:cNvPr id="5" name="Group 16"/>
          <p:cNvGrpSpPr>
            <a:grpSpLocks/>
          </p:cNvGrpSpPr>
          <p:nvPr/>
        </p:nvGrpSpPr>
        <p:grpSpPr bwMode="auto">
          <a:xfrm>
            <a:off x="2075507" y="5057869"/>
            <a:ext cx="4368800" cy="1433513"/>
            <a:chOff x="1296" y="3072"/>
            <a:chExt cx="2752" cy="903"/>
          </a:xfrm>
        </p:grpSpPr>
        <p:grpSp>
          <p:nvGrpSpPr>
            <p:cNvPr id="68616" name="Group 17"/>
            <p:cNvGrpSpPr>
              <a:grpSpLocks/>
            </p:cNvGrpSpPr>
            <p:nvPr/>
          </p:nvGrpSpPr>
          <p:grpSpPr bwMode="auto">
            <a:xfrm>
              <a:off x="1296" y="3072"/>
              <a:ext cx="1544" cy="903"/>
              <a:chOff x="1403" y="3024"/>
              <a:chExt cx="1544" cy="903"/>
            </a:xfrm>
          </p:grpSpPr>
          <p:sp>
            <p:nvSpPr>
              <p:cNvPr id="203794" name="Text Box 18"/>
              <p:cNvSpPr txBox="1">
                <a:spLocks noChangeArrowheads="1"/>
              </p:cNvSpPr>
              <p:nvPr/>
            </p:nvSpPr>
            <p:spPr bwMode="auto">
              <a:xfrm>
                <a:off x="1403" y="3024"/>
                <a:ext cx="1523" cy="327"/>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00FF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二</a:t>
                </a:r>
                <a:r>
                  <a:rPr lang="zh-CN" altLang="en-US" sz="2800" b="1">
                    <a:solidFill>
                      <a:srgbClr val="000099"/>
                    </a:solidFill>
                    <a:latin typeface="Times New Roman" panose="02020603050405020304" pitchFamily="18" charset="0"/>
                    <a:cs typeface="Times New Roman" panose="02020603050405020304" pitchFamily="18" charset="0"/>
                  </a:rPr>
                  <a:t>进制计数器</a:t>
                </a:r>
                <a:endParaRPr lang="zh-CN" altLang="en-US" sz="2800" b="1">
                  <a:solidFill>
                    <a:srgbClr val="00FF00"/>
                  </a:solidFill>
                  <a:latin typeface="Times New Roman" panose="02020603050405020304" pitchFamily="18" charset="0"/>
                  <a:cs typeface="Times New Roman" panose="02020603050405020304" pitchFamily="18" charset="0"/>
                </a:endParaRPr>
              </a:p>
            </p:txBody>
          </p:sp>
          <p:sp>
            <p:nvSpPr>
              <p:cNvPr id="203795" name="Rectangle 19"/>
              <p:cNvSpPr>
                <a:spLocks noChangeArrowheads="1"/>
              </p:cNvSpPr>
              <p:nvPr/>
            </p:nvSpPr>
            <p:spPr bwMode="auto">
              <a:xfrm>
                <a:off x="1480" y="3312"/>
                <a:ext cx="1467" cy="327"/>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十</a:t>
                </a:r>
                <a:r>
                  <a:rPr lang="zh-CN" altLang="en-US" sz="2800" b="1">
                    <a:solidFill>
                      <a:srgbClr val="000099"/>
                    </a:solidFill>
                    <a:latin typeface="Times New Roman" panose="02020603050405020304" pitchFamily="18" charset="0"/>
                    <a:cs typeface="Times New Roman" panose="02020603050405020304" pitchFamily="18" charset="0"/>
                  </a:rPr>
                  <a:t>进制计数器</a:t>
                </a:r>
                <a:endParaRPr lang="zh-CN" altLang="en-US" sz="2800" b="1">
                  <a:solidFill>
                    <a:srgbClr val="00FF00"/>
                  </a:solidFill>
                  <a:latin typeface="Times New Roman" panose="02020603050405020304" pitchFamily="18" charset="0"/>
                  <a:cs typeface="Times New Roman" panose="02020603050405020304" pitchFamily="18" charset="0"/>
                </a:endParaRPr>
              </a:p>
            </p:txBody>
          </p:sp>
          <p:sp>
            <p:nvSpPr>
              <p:cNvPr id="203796" name="Rectangle 20"/>
              <p:cNvSpPr>
                <a:spLocks noChangeArrowheads="1"/>
              </p:cNvSpPr>
              <p:nvPr/>
            </p:nvSpPr>
            <p:spPr bwMode="auto">
              <a:xfrm>
                <a:off x="1424" y="3600"/>
                <a:ext cx="1515" cy="327"/>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00FF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N</a:t>
                </a:r>
                <a:r>
                  <a:rPr lang="en-US" altLang="zh-CN" sz="2800" b="1">
                    <a:solidFill>
                      <a:srgbClr val="66FFFF"/>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进制计数器</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grpSp>
        <p:sp>
          <p:nvSpPr>
            <p:cNvPr id="203797" name="Rectangle 21"/>
            <p:cNvSpPr>
              <a:spLocks noChangeArrowheads="1"/>
            </p:cNvSpPr>
            <p:nvPr/>
          </p:nvSpPr>
          <p:spPr bwMode="auto">
            <a:xfrm>
              <a:off x="2882" y="3312"/>
              <a:ext cx="1166" cy="327"/>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chemeClr val="accent2"/>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按计数制</a:t>
              </a:r>
              <a:r>
                <a:rPr lang="en-US" altLang="zh-CN" sz="2800" b="1">
                  <a:solidFill>
                    <a:srgbClr val="000099"/>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427912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3780"/>
                                        </p:tgtEl>
                                        <p:attrNameLst>
                                          <p:attrName>style.visibility</p:attrName>
                                        </p:attrNameLst>
                                      </p:cBhvr>
                                      <p:to>
                                        <p:strVal val="visible"/>
                                      </p:to>
                                    </p:set>
                                    <p:animEffect transition="in" filter="box(out)">
                                      <p:cBhvr>
                                        <p:cTn id="7" dur="500"/>
                                        <p:tgtEl>
                                          <p:spTgt spid="2037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subTitle" idx="1"/>
          </p:nvPr>
        </p:nvSpPr>
        <p:spPr bwMode="auto">
          <a:xfrm>
            <a:off x="490538" y="660400"/>
            <a:ext cx="3505200" cy="536575"/>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21.3.1   </a:t>
            </a:r>
            <a:r>
              <a:rPr lang="zh-CN" altLang="en-US" sz="2800" b="1" smtClean="0">
                <a:solidFill>
                  <a:srgbClr val="000099"/>
                </a:solidFill>
                <a:latin typeface="Times New Roman" panose="02020603050405020304" pitchFamily="18" charset="0"/>
                <a:cs typeface="Times New Roman" panose="02020603050405020304" pitchFamily="18" charset="0"/>
              </a:rPr>
              <a:t>二进制计数器</a:t>
            </a:r>
          </a:p>
        </p:txBody>
      </p:sp>
      <p:sp>
        <p:nvSpPr>
          <p:cNvPr id="205827" name="Text Box 3"/>
          <p:cNvSpPr txBox="1">
            <a:spLocks noChangeArrowheads="1"/>
          </p:cNvSpPr>
          <p:nvPr/>
        </p:nvSpPr>
        <p:spPr bwMode="auto">
          <a:xfrm>
            <a:off x="457200" y="1219200"/>
            <a:ext cx="8362950" cy="1501775"/>
          </a:xfrm>
          <a:prstGeom prst="rect">
            <a:avLst/>
          </a:prstGeom>
          <a:noFill/>
          <a:ln w="38100">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按二进制的规律累计脉冲个数</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它也是构成其它进制计数器的基础。要构成 </a:t>
            </a:r>
            <a:r>
              <a:rPr lang="en-US" altLang="zh-CN" sz="2800" b="1" i="1">
                <a:latin typeface="Times New Roman" panose="02020603050405020304" pitchFamily="18" charset="0"/>
                <a:cs typeface="Times New Roman" panose="02020603050405020304" pitchFamily="18" charset="0"/>
              </a:rPr>
              <a:t>n</a:t>
            </a:r>
            <a:r>
              <a:rPr lang="zh-CN" altLang="en-US" sz="2800" b="1">
                <a:latin typeface="Times New Roman" panose="02020603050405020304" pitchFamily="18" charset="0"/>
                <a:cs typeface="Times New Roman" panose="02020603050405020304" pitchFamily="18" charset="0"/>
              </a:rPr>
              <a:t>位二进制计数器，需用 </a:t>
            </a:r>
            <a:r>
              <a:rPr lang="en-US" altLang="zh-CN" sz="2800" b="1" i="1">
                <a:latin typeface="Times New Roman" panose="02020603050405020304" pitchFamily="18" charset="0"/>
                <a:cs typeface="Times New Roman" panose="02020603050405020304" pitchFamily="18" charset="0"/>
              </a:rPr>
              <a:t>n</a:t>
            </a:r>
            <a:r>
              <a:rPr lang="zh-CN" altLang="en-US" sz="2800" b="1">
                <a:latin typeface="Times New Roman" panose="02020603050405020304" pitchFamily="18" charset="0"/>
                <a:cs typeface="Times New Roman" panose="02020603050405020304" pitchFamily="18" charset="0"/>
              </a:rPr>
              <a:t>个具有计数功能的触发器。</a:t>
            </a:r>
          </a:p>
        </p:txBody>
      </p:sp>
      <p:sp>
        <p:nvSpPr>
          <p:cNvPr id="205828" name="Text Box 4"/>
          <p:cNvSpPr txBox="1">
            <a:spLocks noChangeArrowheads="1"/>
          </p:cNvSpPr>
          <p:nvPr/>
        </p:nvSpPr>
        <p:spPr bwMode="auto">
          <a:xfrm>
            <a:off x="468313" y="2765425"/>
            <a:ext cx="4462462" cy="519113"/>
          </a:xfrm>
          <a:prstGeom prst="rect">
            <a:avLst/>
          </a:prstGeom>
          <a:noFill/>
          <a:ln w="38100">
            <a:noFill/>
            <a:miter lim="800000"/>
            <a:headEnd/>
            <a:tailEnd/>
          </a:ln>
          <a:effectLst/>
        </p:spPr>
        <p:txBody>
          <a:bodyPr anchor="ct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异步二进制计数器</a:t>
            </a:r>
          </a:p>
        </p:txBody>
      </p:sp>
      <p:sp>
        <p:nvSpPr>
          <p:cNvPr id="205829" name="Text Box 5"/>
          <p:cNvSpPr txBox="1">
            <a:spLocks noChangeArrowheads="1"/>
          </p:cNvSpPr>
          <p:nvPr/>
        </p:nvSpPr>
        <p:spPr bwMode="auto">
          <a:xfrm>
            <a:off x="457200" y="3352800"/>
            <a:ext cx="8435975" cy="2441575"/>
          </a:xfrm>
          <a:prstGeom prst="rect">
            <a:avLst/>
          </a:prstGeom>
          <a:noFill/>
          <a:ln w="9525">
            <a:noFill/>
            <a:miter lim="800000"/>
            <a:headEnd/>
            <a:tailEnd/>
          </a:ln>
          <a:effectLst/>
        </p:spPr>
        <p:txBody>
          <a:bodyPr>
            <a:spAutoFit/>
          </a:bodyPr>
          <a:lstStyle/>
          <a:p>
            <a:pPr>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异步计数器：计数脉冲</a:t>
            </a:r>
            <a:r>
              <a:rPr lang="en-US" altLang="zh-CN" sz="2800" b="1" i="1">
                <a:solidFill>
                  <a:srgbClr val="000099"/>
                </a:solidFill>
                <a:latin typeface="Times New Roman" panose="02020603050405020304" pitchFamily="18" charset="0"/>
                <a:cs typeface="Times New Roman" panose="02020603050405020304" pitchFamily="18" charset="0"/>
              </a:rPr>
              <a:t>C </a:t>
            </a:r>
            <a:r>
              <a:rPr lang="zh-CN" altLang="zh-CN" sz="2800" b="1">
                <a:solidFill>
                  <a:srgbClr val="000099"/>
                </a:solidFill>
                <a:latin typeface="Times New Roman" panose="02020603050405020304" pitchFamily="18" charset="0"/>
                <a:cs typeface="Times New Roman" panose="02020603050405020304" pitchFamily="18" charset="0"/>
              </a:rPr>
              <a:t>不是同时加到各位触发器。</a:t>
            </a:r>
            <a:r>
              <a:rPr lang="zh-CN" altLang="en-US" sz="2800" b="1">
                <a:solidFill>
                  <a:srgbClr val="006600"/>
                </a:solidFill>
                <a:latin typeface="Times New Roman" panose="02020603050405020304" pitchFamily="18" charset="0"/>
                <a:cs typeface="Times New Roman" panose="02020603050405020304" pitchFamily="18" charset="0"/>
              </a:rPr>
              <a:t>最低位触发器由计数脉冲触发翻转，其他各位触发器有时需由相邻低位触发器输出的进位脉冲来触发，</a:t>
            </a:r>
            <a:r>
              <a:rPr lang="zh-CN" altLang="en-US" sz="2800" b="1">
                <a:latin typeface="Times New Roman" panose="02020603050405020304" pitchFamily="18" charset="0"/>
                <a:cs typeface="Times New Roman" panose="02020603050405020304" pitchFamily="18" charset="0"/>
              </a:rPr>
              <a:t>因此各位触发器状态变换的时间先后不一，只有在前级触发器翻转后</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后级触发器才能翻转。</a:t>
            </a:r>
          </a:p>
        </p:txBody>
      </p:sp>
    </p:spTree>
    <p:extLst>
      <p:ext uri="{BB962C8B-B14F-4D97-AF65-F5344CB8AC3E}">
        <p14:creationId xmlns:p14="http://schemas.microsoft.com/office/powerpoint/2010/main" val="1126002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27"/>
                                        </p:tgtEl>
                                        <p:attrNameLst>
                                          <p:attrName>style.visibility</p:attrName>
                                        </p:attrNameLst>
                                      </p:cBhvr>
                                      <p:to>
                                        <p:strVal val="visible"/>
                                      </p:to>
                                    </p:set>
                                    <p:animEffect transition="in" filter="wipe(left)">
                                      <p:cBhvr>
                                        <p:cTn id="7" dur="500"/>
                                        <p:tgtEl>
                                          <p:spTgt spid="205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828"/>
                                        </p:tgtEl>
                                        <p:attrNameLst>
                                          <p:attrName>style.visibility</p:attrName>
                                        </p:attrNameLst>
                                      </p:cBhvr>
                                      <p:to>
                                        <p:strVal val="visible"/>
                                      </p:to>
                                    </p:set>
                                    <p:animEffect transition="in" filter="wipe(left)">
                                      <p:cBhvr>
                                        <p:cTn id="12" dur="500"/>
                                        <p:tgtEl>
                                          <p:spTgt spid="2058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29"/>
                                        </p:tgtEl>
                                        <p:attrNameLst>
                                          <p:attrName>style.visibility</p:attrName>
                                        </p:attrNameLst>
                                      </p:cBhvr>
                                      <p:to>
                                        <p:strVal val="visible"/>
                                      </p:to>
                                    </p:set>
                                    <p:animEffect transition="in" filter="wipe(left)">
                                      <p:cBhvr>
                                        <p:cTn id="17"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utoUpdateAnimBg="0"/>
      <p:bldP spid="205828" grpId="0" autoUpdateAnimBg="0"/>
      <p:bldP spid="20582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63879" y="3160336"/>
            <a:ext cx="1588" cy="2709862"/>
            <a:chOff x="4944" y="1776"/>
            <a:chExt cx="1" cy="1707"/>
          </a:xfrm>
        </p:grpSpPr>
        <p:cxnSp>
          <p:nvCxnSpPr>
            <p:cNvPr id="70684" name="AutoShape 3"/>
            <p:cNvCxnSpPr>
              <a:cxnSpLocks noChangeShapeType="1"/>
            </p:cNvCxnSpPr>
            <p:nvPr/>
          </p:nvCxnSpPr>
          <p:spPr bwMode="auto">
            <a:xfrm>
              <a:off x="4944" y="1776"/>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70685" name="AutoShape 4"/>
            <p:cNvCxnSpPr>
              <a:cxnSpLocks noChangeShapeType="1"/>
            </p:cNvCxnSpPr>
            <p:nvPr/>
          </p:nvCxnSpPr>
          <p:spPr bwMode="auto">
            <a:xfrm>
              <a:off x="4944" y="2256"/>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70686" name="AutoShape 5"/>
            <p:cNvCxnSpPr>
              <a:cxnSpLocks noChangeShapeType="1"/>
            </p:cNvCxnSpPr>
            <p:nvPr/>
          </p:nvCxnSpPr>
          <p:spPr bwMode="auto">
            <a:xfrm>
              <a:off x="4944" y="3216"/>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70687" name="AutoShape 6"/>
            <p:cNvCxnSpPr>
              <a:cxnSpLocks noChangeShapeType="1"/>
            </p:cNvCxnSpPr>
            <p:nvPr/>
          </p:nvCxnSpPr>
          <p:spPr bwMode="auto">
            <a:xfrm>
              <a:off x="4944" y="2736"/>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 name="Group 7"/>
          <p:cNvGrpSpPr>
            <a:grpSpLocks/>
          </p:cNvGrpSpPr>
          <p:nvPr/>
        </p:nvGrpSpPr>
        <p:grpSpPr bwMode="auto">
          <a:xfrm>
            <a:off x="4177830" y="872749"/>
            <a:ext cx="4591051" cy="5259388"/>
            <a:chOff x="2820" y="527"/>
            <a:chExt cx="2892" cy="3313"/>
          </a:xfrm>
        </p:grpSpPr>
        <p:sp>
          <p:nvSpPr>
            <p:cNvPr id="70675" name="Line 8"/>
            <p:cNvSpPr>
              <a:spLocks noChangeShapeType="1"/>
            </p:cNvSpPr>
            <p:nvPr/>
          </p:nvSpPr>
          <p:spPr bwMode="auto">
            <a:xfrm>
              <a:off x="2928" y="864"/>
              <a:ext cx="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0676" name="Line 9"/>
            <p:cNvSpPr>
              <a:spLocks noChangeShapeType="1"/>
            </p:cNvSpPr>
            <p:nvPr/>
          </p:nvSpPr>
          <p:spPr bwMode="auto">
            <a:xfrm>
              <a:off x="3744" y="864"/>
              <a:ext cx="0" cy="29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0677" name="Line 10"/>
            <p:cNvSpPr>
              <a:spLocks noChangeShapeType="1"/>
            </p:cNvSpPr>
            <p:nvPr/>
          </p:nvSpPr>
          <p:spPr bwMode="auto">
            <a:xfrm>
              <a:off x="2928" y="1536"/>
              <a:ext cx="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0678" name="Rectangle 11"/>
            <p:cNvSpPr>
              <a:spLocks noChangeArrowheads="1"/>
            </p:cNvSpPr>
            <p:nvPr/>
          </p:nvSpPr>
          <p:spPr bwMode="auto">
            <a:xfrm>
              <a:off x="3744" y="887"/>
              <a:ext cx="1968"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
                </a:spcBef>
              </a:pPr>
              <a:r>
                <a:rPr lang="en-US" altLang="zh-CN" sz="2800">
                  <a:cs typeface="Times New Roman" panose="02020603050405020304" pitchFamily="18" charset="0"/>
                </a:rPr>
                <a:t>   </a:t>
              </a:r>
              <a:r>
                <a:rPr lang="zh-CN" altLang="en-US" sz="2800">
                  <a:cs typeface="Times New Roman" panose="02020603050405020304" pitchFamily="18" charset="0"/>
                </a:rPr>
                <a:t>二  进  制  数</a:t>
              </a:r>
            </a:p>
            <a:p>
              <a:pPr eaLnBrk="1" hangingPunct="1">
                <a:spcBef>
                  <a:spcPct val="5000"/>
                </a:spcBef>
              </a:pPr>
              <a:r>
                <a:rPr lang="zh-CN" altLang="en-US" sz="2800">
                  <a:cs typeface="Times New Roman" panose="02020603050405020304" pitchFamily="18" charset="0"/>
                </a:rPr>
                <a:t>   </a:t>
              </a:r>
              <a:r>
                <a:rPr lang="en-US" altLang="zh-CN" sz="2800" i="1">
                  <a:cs typeface="Times New Roman" panose="02020603050405020304" pitchFamily="18" charset="0"/>
                </a:rPr>
                <a:t>Q</a:t>
              </a:r>
              <a:r>
                <a:rPr lang="en-US" altLang="zh-CN" sz="2800" baseline="-25000">
                  <a:cs typeface="Times New Roman" panose="02020603050405020304" pitchFamily="18" charset="0"/>
                </a:rPr>
                <a:t>2</a:t>
              </a:r>
              <a:r>
                <a:rPr lang="en-US" altLang="zh-CN" sz="3200">
                  <a:cs typeface="Times New Roman" panose="02020603050405020304" pitchFamily="18" charset="0"/>
                </a:rPr>
                <a:t>   </a:t>
              </a:r>
              <a:r>
                <a:rPr lang="en-US" altLang="zh-CN" sz="2800" i="1">
                  <a:cs typeface="Times New Roman" panose="02020603050405020304" pitchFamily="18" charset="0"/>
                </a:rPr>
                <a:t>Q</a:t>
              </a:r>
              <a:r>
                <a:rPr lang="en-US" altLang="zh-CN" sz="3200" baseline="-25000">
                  <a:cs typeface="Times New Roman" panose="02020603050405020304" pitchFamily="18" charset="0"/>
                </a:rPr>
                <a:t>1</a:t>
              </a:r>
              <a:r>
                <a:rPr lang="en-US" altLang="zh-CN" sz="3200">
                  <a:cs typeface="Times New Roman" panose="02020603050405020304" pitchFamily="18" charset="0"/>
                </a:rPr>
                <a:t>   </a:t>
              </a:r>
              <a:r>
                <a:rPr lang="en-US" altLang="zh-CN" sz="2800" i="1">
                  <a:cs typeface="Times New Roman" panose="02020603050405020304" pitchFamily="18" charset="0"/>
                </a:rPr>
                <a:t>Q</a:t>
              </a:r>
              <a:r>
                <a:rPr lang="en-US" altLang="zh-CN" sz="2800" baseline="-25000">
                  <a:cs typeface="Times New Roman" panose="02020603050405020304" pitchFamily="18" charset="0"/>
                </a:rPr>
                <a:t>0</a:t>
              </a:r>
              <a:r>
                <a:rPr lang="en-US" altLang="zh-CN" sz="2800">
                  <a:cs typeface="Times New Roman" panose="02020603050405020304" pitchFamily="18" charset="0"/>
                </a:rPr>
                <a:t> </a:t>
              </a:r>
              <a:r>
                <a:rPr lang="en-US" altLang="zh-CN" sz="3200">
                  <a:cs typeface="Times New Roman" panose="02020603050405020304" pitchFamily="18" charset="0"/>
                </a:rPr>
                <a:t>    </a:t>
              </a:r>
            </a:p>
          </p:txBody>
        </p:sp>
        <p:sp>
          <p:nvSpPr>
            <p:cNvPr id="70679" name="Rectangle 12"/>
            <p:cNvSpPr>
              <a:spLocks noChangeArrowheads="1"/>
            </p:cNvSpPr>
            <p:nvPr/>
          </p:nvSpPr>
          <p:spPr bwMode="auto">
            <a:xfrm>
              <a:off x="3216" y="1563"/>
              <a:ext cx="1796" cy="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800">
                  <a:cs typeface="Times New Roman" panose="02020603050405020304" pitchFamily="18" charset="0"/>
                </a:rPr>
                <a:t>0          0      0     0 </a:t>
              </a:r>
            </a:p>
            <a:p>
              <a:pPr eaLnBrk="1" hangingPunct="1">
                <a:lnSpc>
                  <a:spcPct val="90000"/>
                </a:lnSpc>
              </a:pPr>
              <a:r>
                <a:rPr lang="en-US" altLang="zh-CN" sz="2800">
                  <a:cs typeface="Times New Roman" panose="02020603050405020304" pitchFamily="18" charset="0"/>
                </a:rPr>
                <a:t>1          0      0     1</a:t>
              </a:r>
            </a:p>
            <a:p>
              <a:pPr eaLnBrk="1" hangingPunct="1">
                <a:lnSpc>
                  <a:spcPct val="90000"/>
                </a:lnSpc>
              </a:pPr>
              <a:r>
                <a:rPr lang="en-US" altLang="zh-CN" sz="2800">
                  <a:cs typeface="Times New Roman" panose="02020603050405020304" pitchFamily="18" charset="0"/>
                </a:rPr>
                <a:t>2          0      1     0 </a:t>
              </a:r>
            </a:p>
            <a:p>
              <a:pPr eaLnBrk="1" hangingPunct="1">
                <a:lnSpc>
                  <a:spcPct val="90000"/>
                </a:lnSpc>
              </a:pPr>
              <a:r>
                <a:rPr lang="en-US" altLang="zh-CN" sz="2800">
                  <a:cs typeface="Times New Roman" panose="02020603050405020304" pitchFamily="18" charset="0"/>
                </a:rPr>
                <a:t>3          0      1     1</a:t>
              </a:r>
            </a:p>
            <a:p>
              <a:pPr eaLnBrk="1" hangingPunct="1">
                <a:lnSpc>
                  <a:spcPct val="90000"/>
                </a:lnSpc>
              </a:pPr>
              <a:r>
                <a:rPr lang="en-US" altLang="zh-CN" sz="2800">
                  <a:cs typeface="Times New Roman" panose="02020603050405020304" pitchFamily="18" charset="0"/>
                </a:rPr>
                <a:t>4          1      0     0 </a:t>
              </a:r>
            </a:p>
            <a:p>
              <a:pPr eaLnBrk="1" hangingPunct="1">
                <a:lnSpc>
                  <a:spcPct val="90000"/>
                </a:lnSpc>
              </a:pPr>
              <a:r>
                <a:rPr lang="en-US" altLang="zh-CN" sz="2800">
                  <a:cs typeface="Times New Roman" panose="02020603050405020304" pitchFamily="18" charset="0"/>
                </a:rPr>
                <a:t>5          1      0     1</a:t>
              </a:r>
            </a:p>
            <a:p>
              <a:pPr eaLnBrk="1" hangingPunct="1">
                <a:lnSpc>
                  <a:spcPct val="90000"/>
                </a:lnSpc>
              </a:pPr>
              <a:r>
                <a:rPr lang="en-US" altLang="zh-CN" sz="2800">
                  <a:cs typeface="Times New Roman" panose="02020603050405020304" pitchFamily="18" charset="0"/>
                </a:rPr>
                <a:t>6          1      1     0 </a:t>
              </a:r>
            </a:p>
            <a:p>
              <a:pPr eaLnBrk="1" hangingPunct="1">
                <a:lnSpc>
                  <a:spcPct val="90000"/>
                </a:lnSpc>
              </a:pPr>
              <a:r>
                <a:rPr lang="en-US" altLang="zh-CN" sz="2800">
                  <a:cs typeface="Times New Roman" panose="02020603050405020304" pitchFamily="18" charset="0"/>
                </a:rPr>
                <a:t>7          1      1     1</a:t>
              </a:r>
            </a:p>
            <a:p>
              <a:pPr eaLnBrk="1" hangingPunct="1">
                <a:lnSpc>
                  <a:spcPct val="90000"/>
                </a:lnSpc>
              </a:pPr>
              <a:r>
                <a:rPr lang="en-US" altLang="zh-CN" sz="2800">
                  <a:cs typeface="Times New Roman" panose="02020603050405020304" pitchFamily="18" charset="0"/>
                </a:rPr>
                <a:t>8          0      0     0 </a:t>
              </a:r>
            </a:p>
          </p:txBody>
        </p:sp>
        <p:sp>
          <p:nvSpPr>
            <p:cNvPr id="70680" name="Rectangle 13"/>
            <p:cNvSpPr>
              <a:spLocks noChangeArrowheads="1"/>
            </p:cNvSpPr>
            <p:nvPr/>
          </p:nvSpPr>
          <p:spPr bwMode="auto">
            <a:xfrm>
              <a:off x="2897" y="864"/>
              <a:ext cx="89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cs typeface="Times New Roman" panose="02020603050405020304" pitchFamily="18" charset="0"/>
                </a:rPr>
                <a:t>计数</a:t>
              </a:r>
            </a:p>
            <a:p>
              <a:pPr algn="ctr" eaLnBrk="1" hangingPunct="1"/>
              <a:r>
                <a:rPr lang="zh-CN" altLang="en-US" sz="2800">
                  <a:cs typeface="Times New Roman" panose="02020603050405020304" pitchFamily="18" charset="0"/>
                </a:rPr>
                <a:t>脉冲数</a:t>
              </a:r>
            </a:p>
          </p:txBody>
        </p:sp>
        <p:sp>
          <p:nvSpPr>
            <p:cNvPr id="70681" name="Line 14"/>
            <p:cNvSpPr>
              <a:spLocks noChangeShapeType="1"/>
            </p:cNvSpPr>
            <p:nvPr/>
          </p:nvSpPr>
          <p:spPr bwMode="auto">
            <a:xfrm>
              <a:off x="2928" y="3840"/>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0682" name="Line 15"/>
            <p:cNvSpPr>
              <a:spLocks noChangeShapeType="1"/>
            </p:cNvSpPr>
            <p:nvPr/>
          </p:nvSpPr>
          <p:spPr bwMode="auto">
            <a:xfrm>
              <a:off x="3744" y="1200"/>
              <a:ext cx="15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07888" name="Rectangle 16"/>
            <p:cNvSpPr>
              <a:spLocks noChangeArrowheads="1"/>
            </p:cNvSpPr>
            <p:nvPr/>
          </p:nvSpPr>
          <p:spPr bwMode="auto">
            <a:xfrm>
              <a:off x="2820" y="527"/>
              <a:ext cx="2650" cy="291"/>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400" b="1" dirty="0">
                  <a:solidFill>
                    <a:srgbClr val="FF3300"/>
                  </a:solidFill>
                  <a:latin typeface="Times New Roman" panose="02020603050405020304" pitchFamily="18" charset="0"/>
                  <a:cs typeface="Times New Roman" panose="02020603050405020304" pitchFamily="18" charset="0"/>
                </a:rPr>
                <a:t>三位二进制加法计数器状态表</a:t>
              </a:r>
            </a:p>
          </p:txBody>
        </p:sp>
      </p:grpSp>
      <p:grpSp>
        <p:nvGrpSpPr>
          <p:cNvPr id="4" name="Group 17"/>
          <p:cNvGrpSpPr>
            <a:grpSpLocks/>
          </p:cNvGrpSpPr>
          <p:nvPr/>
        </p:nvGrpSpPr>
        <p:grpSpPr bwMode="auto">
          <a:xfrm>
            <a:off x="7549679" y="3084136"/>
            <a:ext cx="1588" cy="2709862"/>
            <a:chOff x="4944" y="1776"/>
            <a:chExt cx="1" cy="1707"/>
          </a:xfrm>
        </p:grpSpPr>
        <p:cxnSp>
          <p:nvCxnSpPr>
            <p:cNvPr id="70671" name="AutoShape 18"/>
            <p:cNvCxnSpPr>
              <a:cxnSpLocks noChangeShapeType="1"/>
            </p:cNvCxnSpPr>
            <p:nvPr/>
          </p:nvCxnSpPr>
          <p:spPr bwMode="auto">
            <a:xfrm>
              <a:off x="4944" y="1776"/>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0672" name="AutoShape 19"/>
            <p:cNvCxnSpPr>
              <a:cxnSpLocks noChangeShapeType="1"/>
            </p:cNvCxnSpPr>
            <p:nvPr/>
          </p:nvCxnSpPr>
          <p:spPr bwMode="auto">
            <a:xfrm>
              <a:off x="4944" y="2256"/>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0673" name="AutoShape 20"/>
            <p:cNvCxnSpPr>
              <a:cxnSpLocks noChangeShapeType="1"/>
            </p:cNvCxnSpPr>
            <p:nvPr/>
          </p:nvCxnSpPr>
          <p:spPr bwMode="auto">
            <a:xfrm>
              <a:off x="4944" y="3216"/>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0674" name="AutoShape 21"/>
            <p:cNvCxnSpPr>
              <a:cxnSpLocks noChangeShapeType="1"/>
            </p:cNvCxnSpPr>
            <p:nvPr/>
          </p:nvCxnSpPr>
          <p:spPr bwMode="auto">
            <a:xfrm>
              <a:off x="4944" y="2736"/>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grpSp>
      <p:grpSp>
        <p:nvGrpSpPr>
          <p:cNvPr id="5" name="Group 22"/>
          <p:cNvGrpSpPr>
            <a:grpSpLocks/>
          </p:cNvGrpSpPr>
          <p:nvPr/>
        </p:nvGrpSpPr>
        <p:grpSpPr bwMode="auto">
          <a:xfrm>
            <a:off x="6787679" y="3922336"/>
            <a:ext cx="1588" cy="1947862"/>
            <a:chOff x="4512" y="2304"/>
            <a:chExt cx="1" cy="1227"/>
          </a:xfrm>
        </p:grpSpPr>
        <p:cxnSp>
          <p:nvCxnSpPr>
            <p:cNvPr id="70669" name="AutoShape 23"/>
            <p:cNvCxnSpPr>
              <a:cxnSpLocks noChangeShapeType="1"/>
            </p:cNvCxnSpPr>
            <p:nvPr/>
          </p:nvCxnSpPr>
          <p:spPr bwMode="auto">
            <a:xfrm>
              <a:off x="4512" y="230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0670" name="AutoShape 24"/>
            <p:cNvCxnSpPr>
              <a:cxnSpLocks noChangeShapeType="1"/>
            </p:cNvCxnSpPr>
            <p:nvPr/>
          </p:nvCxnSpPr>
          <p:spPr bwMode="auto">
            <a:xfrm>
              <a:off x="4512" y="326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grpSp>
      <p:sp>
        <p:nvSpPr>
          <p:cNvPr id="207897" name="AutoShape 25" descr="30%"/>
          <p:cNvSpPr>
            <a:spLocks noChangeArrowheads="1"/>
          </p:cNvSpPr>
          <p:nvPr/>
        </p:nvSpPr>
        <p:spPr bwMode="auto">
          <a:xfrm>
            <a:off x="259879" y="1955423"/>
            <a:ext cx="3886200" cy="4327525"/>
          </a:xfrm>
          <a:prstGeom prst="verticalScroll">
            <a:avLst>
              <a:gd name="adj" fmla="val 12500"/>
            </a:avLst>
          </a:prstGeom>
          <a:pattFill prst="pct30">
            <a:fgClr>
              <a:srgbClr val="FFCCCC"/>
            </a:fgClr>
            <a:bgClr>
              <a:srgbClr val="FFFFFF"/>
            </a:bgClr>
          </a:pattFill>
          <a:ln w="28575">
            <a:solidFill>
              <a:srgbClr val="006600"/>
            </a:solidFill>
            <a:round/>
            <a:headEnd/>
            <a:tailEnd/>
          </a:ln>
          <a:effectLst/>
        </p:spPr>
        <p:txBody>
          <a:bodyPr wrap="none" anchor="ctr"/>
          <a:lstStyle/>
          <a:p>
            <a:pPr>
              <a:spcBef>
                <a:spcPct val="20000"/>
              </a:spcBef>
              <a:defRPr/>
            </a:pPr>
            <a:r>
              <a:rPr lang="en-US" altLang="zh-CN" sz="2800" b="1" dirty="0">
                <a:solidFill>
                  <a:srgbClr val="FF3300"/>
                </a:solidFill>
                <a:latin typeface="Times New Roman" panose="02020603050405020304" pitchFamily="18" charset="0"/>
                <a:cs typeface="Times New Roman" panose="02020603050405020304" pitchFamily="18" charset="0"/>
              </a:rPr>
              <a:t> </a:t>
            </a:r>
            <a:r>
              <a:rPr lang="zh-CN" altLang="en-US" sz="2800" b="1" dirty="0">
                <a:solidFill>
                  <a:srgbClr val="FF3300"/>
                </a:solidFill>
                <a:latin typeface="Times New Roman" panose="02020603050405020304" pitchFamily="18" charset="0"/>
                <a:cs typeface="Times New Roman" panose="02020603050405020304" pitchFamily="18" charset="0"/>
              </a:rPr>
              <a:t>从状态表可看出：</a:t>
            </a:r>
          </a:p>
          <a:p>
            <a:pPr>
              <a:spcBef>
                <a:spcPct val="10000"/>
              </a:spcBef>
              <a:defRPr/>
            </a:pPr>
            <a:r>
              <a:rPr lang="zh-CN" altLang="en-US" sz="2800" b="1" dirty="0">
                <a:solidFill>
                  <a:srgbClr val="006666"/>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最低位触发器来</a:t>
            </a:r>
          </a:p>
          <a:p>
            <a:pPr>
              <a:spcBef>
                <a:spcPct val="10000"/>
              </a:spcBef>
              <a:defRPr/>
            </a:pPr>
            <a:r>
              <a:rPr lang="zh-CN" altLang="en-US" sz="2800" b="1" dirty="0">
                <a:solidFill>
                  <a:srgbClr val="000099"/>
                </a:solidFill>
                <a:latin typeface="Times New Roman" panose="02020603050405020304" pitchFamily="18" charset="0"/>
                <a:cs typeface="Times New Roman" panose="02020603050405020304" pitchFamily="18" charset="0"/>
              </a:rPr>
              <a:t> 一个脉冲就翻转</a:t>
            </a:r>
          </a:p>
          <a:p>
            <a:pPr>
              <a:spcBef>
                <a:spcPct val="10000"/>
              </a:spcBef>
              <a:defRPr/>
            </a:pPr>
            <a:r>
              <a:rPr lang="zh-CN" altLang="en-US" sz="2800" b="1" dirty="0">
                <a:solidFill>
                  <a:srgbClr val="000099"/>
                </a:solidFill>
                <a:latin typeface="Times New Roman" panose="02020603050405020304" pitchFamily="18" charset="0"/>
                <a:cs typeface="Times New Roman" panose="02020603050405020304" pitchFamily="18" charset="0"/>
              </a:rPr>
              <a:t> 一次，</a:t>
            </a:r>
            <a:r>
              <a:rPr lang="zh-CN" altLang="en-US" sz="2800" b="1" dirty="0">
                <a:solidFill>
                  <a:srgbClr val="FF0000"/>
                </a:solidFill>
                <a:latin typeface="Times New Roman" panose="02020603050405020304" pitchFamily="18" charset="0"/>
                <a:cs typeface="Times New Roman" panose="02020603050405020304" pitchFamily="18" charset="0"/>
              </a:rPr>
              <a:t>高位</a:t>
            </a:r>
            <a:r>
              <a:rPr lang="zh-CN" altLang="en-US" sz="2800" b="1" dirty="0">
                <a:solidFill>
                  <a:srgbClr val="FF3300"/>
                </a:solidFill>
                <a:latin typeface="Times New Roman" panose="02020603050405020304" pitchFamily="18" charset="0"/>
                <a:cs typeface="Times New Roman" panose="02020603050405020304" pitchFamily="18" charset="0"/>
              </a:rPr>
              <a:t>触发</a:t>
            </a:r>
          </a:p>
          <a:p>
            <a:pPr>
              <a:spcBef>
                <a:spcPct val="10000"/>
              </a:spcBef>
              <a:defRPr/>
            </a:pPr>
            <a:r>
              <a:rPr lang="zh-CN" altLang="en-US" sz="2800" b="1" dirty="0">
                <a:solidFill>
                  <a:srgbClr val="FF3300"/>
                </a:solidFill>
                <a:latin typeface="Times New Roman" panose="02020603050405020304" pitchFamily="18" charset="0"/>
                <a:cs typeface="Times New Roman" panose="02020603050405020304" pitchFamily="18" charset="0"/>
              </a:rPr>
              <a:t> 器是在相邻的低</a:t>
            </a:r>
          </a:p>
          <a:p>
            <a:pPr>
              <a:spcBef>
                <a:spcPct val="10000"/>
              </a:spcBef>
              <a:defRPr/>
            </a:pPr>
            <a:r>
              <a:rPr lang="zh-CN" altLang="en-US" sz="2800" b="1" dirty="0">
                <a:solidFill>
                  <a:srgbClr val="FF3300"/>
                </a:solidFill>
                <a:latin typeface="Times New Roman" panose="02020603050405020304" pitchFamily="18" charset="0"/>
                <a:cs typeface="Times New Roman" panose="02020603050405020304" pitchFamily="18" charset="0"/>
              </a:rPr>
              <a:t> 位触发器由 “</a:t>
            </a:r>
            <a:r>
              <a:rPr lang="en-US" altLang="zh-CN" sz="2800" b="1" dirty="0">
                <a:solidFill>
                  <a:srgbClr val="FF3300"/>
                </a:solidFill>
                <a:latin typeface="Times New Roman" panose="02020603050405020304" pitchFamily="18" charset="0"/>
                <a:cs typeface="Times New Roman" panose="02020603050405020304" pitchFamily="18" charset="0"/>
              </a:rPr>
              <a:t>1”</a:t>
            </a:r>
          </a:p>
          <a:p>
            <a:pPr>
              <a:spcBef>
                <a:spcPct val="10000"/>
              </a:spcBef>
              <a:defRPr/>
            </a:pPr>
            <a:r>
              <a:rPr lang="en-US" altLang="zh-CN" sz="2800" b="1" dirty="0">
                <a:solidFill>
                  <a:srgbClr val="FF3300"/>
                </a:solidFill>
                <a:latin typeface="Times New Roman" panose="02020603050405020304" pitchFamily="18" charset="0"/>
                <a:cs typeface="Times New Roman" panose="02020603050405020304" pitchFamily="18" charset="0"/>
              </a:rPr>
              <a:t> </a:t>
            </a:r>
            <a:r>
              <a:rPr lang="zh-CN" altLang="en-US" sz="2800" b="1" dirty="0">
                <a:solidFill>
                  <a:srgbClr val="FF3300"/>
                </a:solidFill>
                <a:latin typeface="Times New Roman" panose="02020603050405020304" pitchFamily="18" charset="0"/>
                <a:cs typeface="Times New Roman" panose="02020603050405020304" pitchFamily="18" charset="0"/>
              </a:rPr>
              <a:t>变 “</a:t>
            </a:r>
            <a:r>
              <a:rPr lang="en-US" altLang="zh-CN" sz="2800" b="1" dirty="0">
                <a:solidFill>
                  <a:srgbClr val="FF3300"/>
                </a:solidFill>
                <a:latin typeface="Times New Roman" panose="02020603050405020304" pitchFamily="18" charset="0"/>
                <a:cs typeface="Times New Roman" panose="02020603050405020304" pitchFamily="18" charset="0"/>
              </a:rPr>
              <a:t>0” </a:t>
            </a:r>
            <a:r>
              <a:rPr lang="en-US" altLang="zh-CN" sz="2800" b="1" dirty="0">
                <a:solidFill>
                  <a:srgbClr val="000099"/>
                </a:solidFill>
                <a:latin typeface="Times New Roman" panose="02020603050405020304" pitchFamily="18" charset="0"/>
                <a:cs typeface="Times New Roman" panose="02020603050405020304" pitchFamily="18" charset="0"/>
              </a:rPr>
              <a:t>(</a:t>
            </a:r>
            <a:r>
              <a:rPr lang="zh-CN" altLang="en-US" sz="2800" b="1" dirty="0">
                <a:solidFill>
                  <a:srgbClr val="000099"/>
                </a:solidFill>
                <a:latin typeface="Times New Roman" panose="02020603050405020304" pitchFamily="18" charset="0"/>
                <a:cs typeface="Times New Roman" panose="02020603050405020304" pitchFamily="18" charset="0"/>
              </a:rPr>
              <a:t>低位有</a:t>
            </a:r>
          </a:p>
          <a:p>
            <a:pPr>
              <a:spcBef>
                <a:spcPct val="10000"/>
              </a:spcBef>
              <a:defRPr/>
            </a:pPr>
            <a:r>
              <a:rPr lang="zh-CN" altLang="en-US" sz="2800" b="1" dirty="0">
                <a:solidFill>
                  <a:srgbClr val="000099"/>
                </a:solidFill>
                <a:latin typeface="Times New Roman" panose="02020603050405020304" pitchFamily="18" charset="0"/>
                <a:cs typeface="Times New Roman" panose="02020603050405020304" pitchFamily="18" charset="0"/>
              </a:rPr>
              <a:t> 进位）</a:t>
            </a:r>
            <a:r>
              <a:rPr lang="zh-CN" altLang="en-US" sz="2800" b="1" dirty="0">
                <a:solidFill>
                  <a:srgbClr val="FF0000"/>
                </a:solidFill>
                <a:latin typeface="Times New Roman" panose="02020603050405020304" pitchFamily="18" charset="0"/>
                <a:cs typeface="Times New Roman" panose="02020603050405020304" pitchFamily="18" charset="0"/>
              </a:rPr>
              <a:t>时</a:t>
            </a:r>
            <a:r>
              <a:rPr lang="zh-CN" altLang="en-US" sz="2800" b="1" dirty="0">
                <a:solidFill>
                  <a:srgbClr val="FF3300"/>
                </a:solidFill>
                <a:latin typeface="Times New Roman" panose="02020603050405020304" pitchFamily="18" charset="0"/>
                <a:cs typeface="Times New Roman" panose="02020603050405020304" pitchFamily="18" charset="0"/>
              </a:rPr>
              <a:t>翻转。</a:t>
            </a:r>
          </a:p>
        </p:txBody>
      </p:sp>
      <p:grpSp>
        <p:nvGrpSpPr>
          <p:cNvPr id="6" name="Group 26"/>
          <p:cNvGrpSpPr>
            <a:grpSpLocks/>
          </p:cNvGrpSpPr>
          <p:nvPr/>
        </p:nvGrpSpPr>
        <p:grpSpPr bwMode="auto">
          <a:xfrm>
            <a:off x="6101879" y="3862011"/>
            <a:ext cx="1588" cy="1947862"/>
            <a:chOff x="4512" y="2304"/>
            <a:chExt cx="1" cy="1227"/>
          </a:xfrm>
        </p:grpSpPr>
        <p:cxnSp>
          <p:nvCxnSpPr>
            <p:cNvPr id="70667" name="AutoShape 27"/>
            <p:cNvCxnSpPr>
              <a:cxnSpLocks noChangeShapeType="1"/>
            </p:cNvCxnSpPr>
            <p:nvPr/>
          </p:nvCxnSpPr>
          <p:spPr bwMode="auto">
            <a:xfrm>
              <a:off x="4512" y="2304"/>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cxnSp>
          <p:nvCxnSpPr>
            <p:cNvPr id="70668" name="AutoShape 28"/>
            <p:cNvCxnSpPr>
              <a:cxnSpLocks noChangeShapeType="1"/>
            </p:cNvCxnSpPr>
            <p:nvPr/>
          </p:nvCxnSpPr>
          <p:spPr bwMode="auto">
            <a:xfrm>
              <a:off x="4512" y="3264"/>
              <a:ext cx="1" cy="267"/>
            </a:xfrm>
            <a:prstGeom prst="curvedConnector3">
              <a:avLst>
                <a:gd name="adj1" fmla="val 14400005"/>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07901" name="Line 29"/>
          <p:cNvSpPr>
            <a:spLocks noChangeShapeType="1"/>
          </p:cNvSpPr>
          <p:nvPr/>
        </p:nvSpPr>
        <p:spPr bwMode="auto">
          <a:xfrm flipV="1">
            <a:off x="8006879" y="2626936"/>
            <a:ext cx="0" cy="3200400"/>
          </a:xfrm>
          <a:prstGeom prst="line">
            <a:avLst/>
          </a:prstGeom>
          <a:noFill/>
          <a:ln w="38100">
            <a:solidFill>
              <a:srgbClr val="CC0000"/>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b="1">
              <a:latin typeface="Times New Roman" panose="02020603050405020304" pitchFamily="18" charset="0"/>
              <a:cs typeface="Times New Roman" panose="02020603050405020304" pitchFamily="18" charset="0"/>
            </a:endParaRPr>
          </a:p>
        </p:txBody>
      </p:sp>
      <p:sp>
        <p:nvSpPr>
          <p:cNvPr id="207902" name="Rectangle 30"/>
          <p:cNvSpPr>
            <a:spLocks noChangeArrowheads="1"/>
          </p:cNvSpPr>
          <p:nvPr/>
        </p:nvSpPr>
        <p:spPr bwMode="auto">
          <a:xfrm>
            <a:off x="8159279" y="2017336"/>
            <a:ext cx="482600" cy="4173450"/>
          </a:xfrm>
          <a:prstGeom prst="rect">
            <a:avLst/>
          </a:prstGeom>
          <a:noFill/>
          <a:ln w="9525">
            <a:noFill/>
            <a:miter lim="800000"/>
            <a:headEnd/>
            <a:tailEnd/>
          </a:ln>
          <a:effectLst/>
        </p:spPr>
        <p:txBody>
          <a:bodyPr>
            <a:spAutoFit/>
          </a:bodyPr>
          <a:lstStyle/>
          <a:p>
            <a:pPr algn="ctr">
              <a:lnSpc>
                <a:spcPct val="85000"/>
              </a:lnSpc>
              <a:spcBef>
                <a:spcPct val="50000"/>
              </a:spcBef>
              <a:defRPr/>
            </a:pPr>
            <a:r>
              <a:rPr lang="zh-CN" altLang="en-US" sz="2400" b="1" dirty="0">
                <a:solidFill>
                  <a:srgbClr val="000099"/>
                </a:solidFill>
                <a:latin typeface="Times New Roman" panose="02020603050405020304" pitchFamily="18" charset="0"/>
                <a:cs typeface="Times New Roman" panose="02020603050405020304" pitchFamily="18" charset="0"/>
              </a:rPr>
              <a:t>三位二进制减法计数器状态表</a:t>
            </a:r>
          </a:p>
        </p:txBody>
      </p:sp>
      <p:sp>
        <p:nvSpPr>
          <p:cNvPr id="207903" name="Text Box 31"/>
          <p:cNvSpPr txBox="1">
            <a:spLocks noChangeArrowheads="1"/>
          </p:cNvSpPr>
          <p:nvPr/>
        </p:nvSpPr>
        <p:spPr bwMode="auto">
          <a:xfrm>
            <a:off x="539279" y="804486"/>
            <a:ext cx="3200400" cy="1031875"/>
          </a:xfrm>
          <a:prstGeom prst="rect">
            <a:avLst/>
          </a:prstGeom>
          <a:gradFill rotWithShape="0">
            <a:gsLst>
              <a:gs pos="0">
                <a:schemeClr val="hlink"/>
              </a:gs>
              <a:gs pos="50000">
                <a:schemeClr val="bg1"/>
              </a:gs>
              <a:gs pos="100000">
                <a:schemeClr val="hlink"/>
              </a:gs>
            </a:gsLst>
            <a:lin ang="5400000" scaled="1"/>
          </a:gradFill>
          <a:ln w="38100">
            <a:noFill/>
            <a:miter lim="800000"/>
            <a:headEnd/>
            <a:tailEnd/>
          </a:ln>
          <a:effectLst/>
        </p:spPr>
        <p:txBody>
          <a:bodyPr anchor="ctr">
            <a:spAutoFit/>
          </a:bodyPr>
          <a:lstStyle/>
          <a:p>
            <a:pPr>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二进制计数器：</a:t>
            </a:r>
          </a:p>
          <a:p>
            <a:pPr>
              <a:lnSpc>
                <a:spcPct val="110000"/>
              </a:lnSpc>
              <a:defRPr/>
            </a:pPr>
            <a:r>
              <a:rPr lang="zh-CN" altLang="en-US" sz="2800" b="1">
                <a:solidFill>
                  <a:srgbClr val="FF0000"/>
                </a:solidFill>
                <a:latin typeface="Times New Roman" panose="02020603050405020304" pitchFamily="18" charset="0"/>
                <a:cs typeface="Times New Roman" panose="02020603050405020304" pitchFamily="18" charset="0"/>
              </a:rPr>
              <a:t>按二进制规律计数</a:t>
            </a:r>
          </a:p>
        </p:txBody>
      </p:sp>
    </p:spTree>
    <p:extLst>
      <p:ext uri="{BB962C8B-B14F-4D97-AF65-F5344CB8AC3E}">
        <p14:creationId xmlns:p14="http://schemas.microsoft.com/office/powerpoint/2010/main" val="4023033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7903"/>
                                        </p:tgtEl>
                                        <p:attrNameLst>
                                          <p:attrName>style.visibility</p:attrName>
                                        </p:attrNameLst>
                                      </p:cBhvr>
                                      <p:to>
                                        <p:strVal val="visible"/>
                                      </p:to>
                                    </p:set>
                                    <p:animEffect transition="in" filter="box(out)">
                                      <p:cBhvr>
                                        <p:cTn id="7" dur="500"/>
                                        <p:tgtEl>
                                          <p:spTgt spid="207903"/>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subTnLst>
                                    <p:audio>
                                      <p:cMediaNode>
                                        <p:cTn display="0" masterRel="sameClick">
                                          <p:stCondLst>
                                            <p:cond evt="begin" delay="0">
                                              <p:tn val="15"/>
                                            </p:cond>
                                          </p:stCondLst>
                                          <p:endCondLst>
                                            <p:cond evt="onStopAudio" delay="0">
                                              <p:tgtEl>
                                                <p:sldTgt/>
                                              </p:tgtEl>
                                            </p:cond>
                                          </p:endCondLst>
                                        </p:cTn>
                                        <p:tgtEl>
                                          <p:sndTgt r:embed="rId4" name="感叹时奏幻想空间.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subTnLst>
                                    <p:audio>
                                      <p:cMediaNode>
                                        <p:cTn display="0" masterRel="sameClick">
                                          <p:stCondLst>
                                            <p:cond evt="begin" delay="0">
                                              <p:tn val="25"/>
                                            </p:cond>
                                          </p:stCondLst>
                                          <p:endCondLst>
                                            <p:cond evt="onStopAudio" delay="0">
                                              <p:tgtEl>
                                                <p:sldTgt/>
                                              </p:tgtEl>
                                            </p:cond>
                                          </p:endCondLst>
                                        </p:cTn>
                                        <p:tgtEl>
                                          <p:sndTgt r:embed="rId4" name="感叹时奏幻想空间.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7897"/>
                                        </p:tgtEl>
                                        <p:attrNameLst>
                                          <p:attrName>style.visibility</p:attrName>
                                        </p:attrNameLst>
                                      </p:cBhvr>
                                      <p:to>
                                        <p:strVal val="visible"/>
                                      </p:to>
                                    </p:set>
                                    <p:animEffect transition="in" filter="wipe(up)">
                                      <p:cBhvr>
                                        <p:cTn id="37" dur="500"/>
                                        <p:tgtEl>
                                          <p:spTgt spid="207897"/>
                                        </p:tgtEl>
                                      </p:cBhvr>
                                    </p:animEffect>
                                  </p:childTnLst>
                                  <p:subTnLst>
                                    <p:audio>
                                      <p:cMediaNode>
                                        <p:cTn display="0" masterRel="sameClick">
                                          <p:stCondLst>
                                            <p:cond evt="begin" delay="0">
                                              <p:tn val="35"/>
                                            </p:cond>
                                          </p:stCondLst>
                                          <p:endCondLst>
                                            <p:cond evt="onStopAudio" delay="0">
                                              <p:tgtEl>
                                                <p:sldTgt/>
                                              </p:tgtEl>
                                            </p:cond>
                                          </p:endCondLst>
                                        </p:cTn>
                                        <p:tgtEl>
                                          <p:sndTgt r:embed="rId5"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7901"/>
                                        </p:tgtEl>
                                        <p:attrNameLst>
                                          <p:attrName>style.visibility</p:attrName>
                                        </p:attrNameLst>
                                      </p:cBhvr>
                                      <p:to>
                                        <p:strVal val="visible"/>
                                      </p:to>
                                    </p:set>
                                    <p:animEffect transition="in" filter="wipe(down)">
                                      <p:cBhvr>
                                        <p:cTn id="42" dur="500"/>
                                        <p:tgtEl>
                                          <p:spTgt spid="2079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7902"/>
                                        </p:tgtEl>
                                        <p:attrNameLst>
                                          <p:attrName>style.visibility</p:attrName>
                                        </p:attrNameLst>
                                      </p:cBhvr>
                                      <p:to>
                                        <p:strVal val="visible"/>
                                      </p:to>
                                    </p:set>
                                    <p:animEffect transition="in" filter="wipe(down)">
                                      <p:cBhvr>
                                        <p:cTn id="47" dur="500"/>
                                        <p:tgtEl>
                                          <p:spTgt spid="20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7" grpId="0" animBg="1" autoUpdateAnimBg="0"/>
      <p:bldP spid="207901" grpId="0" animBg="1"/>
      <p:bldP spid="207902" grpId="0" autoUpdateAnimBg="0"/>
      <p:bldP spid="207903"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32" descr="图片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663" y="1967902"/>
            <a:ext cx="6697662"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1"/>
          <p:cNvGrpSpPr>
            <a:grpSpLocks/>
          </p:cNvGrpSpPr>
          <p:nvPr/>
        </p:nvGrpSpPr>
        <p:grpSpPr bwMode="auto">
          <a:xfrm>
            <a:off x="4562475" y="3223615"/>
            <a:ext cx="473075" cy="457200"/>
            <a:chOff x="3648" y="1920"/>
            <a:chExt cx="336" cy="288"/>
          </a:xfrm>
        </p:grpSpPr>
        <p:sp>
          <p:nvSpPr>
            <p:cNvPr id="71736" name="Line 292"/>
            <p:cNvSpPr>
              <a:spLocks noChangeShapeType="1"/>
            </p:cNvSpPr>
            <p:nvPr/>
          </p:nvSpPr>
          <p:spPr bwMode="auto">
            <a:xfrm>
              <a:off x="3984" y="1920"/>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37" name="Line 293"/>
            <p:cNvSpPr>
              <a:spLocks noChangeShapeType="1"/>
            </p:cNvSpPr>
            <p:nvPr/>
          </p:nvSpPr>
          <p:spPr bwMode="auto">
            <a:xfrm>
              <a:off x="3648" y="2208"/>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294"/>
          <p:cNvGrpSpPr>
            <a:grpSpLocks/>
          </p:cNvGrpSpPr>
          <p:nvPr/>
        </p:nvGrpSpPr>
        <p:grpSpPr bwMode="auto">
          <a:xfrm>
            <a:off x="4181475" y="2067915"/>
            <a:ext cx="666750" cy="976312"/>
            <a:chOff x="3552" y="1248"/>
            <a:chExt cx="420" cy="615"/>
          </a:xfrm>
        </p:grpSpPr>
        <p:grpSp>
          <p:nvGrpSpPr>
            <p:cNvPr id="71729" name="Group 295"/>
            <p:cNvGrpSpPr>
              <a:grpSpLocks/>
            </p:cNvGrpSpPr>
            <p:nvPr/>
          </p:nvGrpSpPr>
          <p:grpSpPr bwMode="auto">
            <a:xfrm>
              <a:off x="3552" y="1536"/>
              <a:ext cx="384" cy="288"/>
              <a:chOff x="2736" y="3360"/>
              <a:chExt cx="384" cy="288"/>
            </a:xfrm>
          </p:grpSpPr>
          <p:sp>
            <p:nvSpPr>
              <p:cNvPr id="71732" name="Line 296"/>
              <p:cNvSpPr>
                <a:spLocks noChangeShapeType="1"/>
              </p:cNvSpPr>
              <p:nvPr/>
            </p:nvSpPr>
            <p:spPr bwMode="auto">
              <a:xfrm>
                <a:off x="2736" y="3360"/>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33" name="Line 297"/>
              <p:cNvSpPr>
                <a:spLocks noChangeShapeType="1"/>
              </p:cNvSpPr>
              <p:nvPr/>
            </p:nvSpPr>
            <p:spPr bwMode="auto">
              <a:xfrm>
                <a:off x="2928" y="3360"/>
                <a:ext cx="0" cy="192"/>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34" name="Line 298"/>
              <p:cNvSpPr>
                <a:spLocks noChangeShapeType="1"/>
              </p:cNvSpPr>
              <p:nvPr/>
            </p:nvSpPr>
            <p:spPr bwMode="auto">
              <a:xfrm>
                <a:off x="2928" y="3504"/>
                <a:ext cx="0" cy="144"/>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35" name="Line 299"/>
              <p:cNvSpPr>
                <a:spLocks noChangeShapeType="1"/>
              </p:cNvSpPr>
              <p:nvPr/>
            </p:nvSpPr>
            <p:spPr bwMode="auto">
              <a:xfrm>
                <a:off x="2928" y="3648"/>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71730" name="Text Box 300"/>
            <p:cNvSpPr txBox="1">
              <a:spLocks noChangeArrowheads="1"/>
            </p:cNvSpPr>
            <p:nvPr/>
          </p:nvSpPr>
          <p:spPr bwMode="auto">
            <a:xfrm>
              <a:off x="3552" y="12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endParaRPr lang="en-US" altLang="zh-CN" sz="3200">
                <a:cs typeface="Times New Roman" panose="02020603050405020304" pitchFamily="18" charset="0"/>
              </a:endParaRPr>
            </a:p>
          </p:txBody>
        </p:sp>
        <p:sp>
          <p:nvSpPr>
            <p:cNvPr id="71731" name="Rectangle 301"/>
            <p:cNvSpPr>
              <a:spLocks noChangeArrowheads="1"/>
            </p:cNvSpPr>
            <p:nvPr/>
          </p:nvSpPr>
          <p:spPr bwMode="auto">
            <a:xfrm>
              <a:off x="3744"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0</a:t>
              </a:r>
            </a:p>
          </p:txBody>
        </p:sp>
      </p:grpSp>
      <p:grpSp>
        <p:nvGrpSpPr>
          <p:cNvPr id="5" name="Group 302"/>
          <p:cNvGrpSpPr>
            <a:grpSpLocks/>
          </p:cNvGrpSpPr>
          <p:nvPr/>
        </p:nvGrpSpPr>
        <p:grpSpPr bwMode="auto">
          <a:xfrm>
            <a:off x="2428875" y="2067915"/>
            <a:ext cx="666750" cy="976312"/>
            <a:chOff x="3552" y="1248"/>
            <a:chExt cx="420" cy="615"/>
          </a:xfrm>
        </p:grpSpPr>
        <p:grpSp>
          <p:nvGrpSpPr>
            <p:cNvPr id="71722" name="Group 303"/>
            <p:cNvGrpSpPr>
              <a:grpSpLocks/>
            </p:cNvGrpSpPr>
            <p:nvPr/>
          </p:nvGrpSpPr>
          <p:grpSpPr bwMode="auto">
            <a:xfrm>
              <a:off x="3552" y="1536"/>
              <a:ext cx="384" cy="288"/>
              <a:chOff x="2736" y="3360"/>
              <a:chExt cx="384" cy="288"/>
            </a:xfrm>
          </p:grpSpPr>
          <p:sp>
            <p:nvSpPr>
              <p:cNvPr id="71725" name="Line 304"/>
              <p:cNvSpPr>
                <a:spLocks noChangeShapeType="1"/>
              </p:cNvSpPr>
              <p:nvPr/>
            </p:nvSpPr>
            <p:spPr bwMode="auto">
              <a:xfrm>
                <a:off x="2736" y="3360"/>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26" name="Line 305"/>
              <p:cNvSpPr>
                <a:spLocks noChangeShapeType="1"/>
              </p:cNvSpPr>
              <p:nvPr/>
            </p:nvSpPr>
            <p:spPr bwMode="auto">
              <a:xfrm>
                <a:off x="2928" y="3360"/>
                <a:ext cx="0" cy="192"/>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27" name="Line 306"/>
              <p:cNvSpPr>
                <a:spLocks noChangeShapeType="1"/>
              </p:cNvSpPr>
              <p:nvPr/>
            </p:nvSpPr>
            <p:spPr bwMode="auto">
              <a:xfrm>
                <a:off x="2928" y="3504"/>
                <a:ext cx="0" cy="144"/>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28" name="Line 307"/>
              <p:cNvSpPr>
                <a:spLocks noChangeShapeType="1"/>
              </p:cNvSpPr>
              <p:nvPr/>
            </p:nvSpPr>
            <p:spPr bwMode="auto">
              <a:xfrm>
                <a:off x="2928" y="3648"/>
                <a:ext cx="19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71723" name="Text Box 308"/>
            <p:cNvSpPr txBox="1">
              <a:spLocks noChangeArrowheads="1"/>
            </p:cNvSpPr>
            <p:nvPr/>
          </p:nvSpPr>
          <p:spPr bwMode="auto">
            <a:xfrm>
              <a:off x="3552" y="12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endParaRPr lang="en-US" altLang="zh-CN" sz="3200">
                <a:cs typeface="Times New Roman" panose="02020603050405020304" pitchFamily="18" charset="0"/>
              </a:endParaRPr>
            </a:p>
          </p:txBody>
        </p:sp>
        <p:sp>
          <p:nvSpPr>
            <p:cNvPr id="71724" name="Rectangle 309"/>
            <p:cNvSpPr>
              <a:spLocks noChangeArrowheads="1"/>
            </p:cNvSpPr>
            <p:nvPr/>
          </p:nvSpPr>
          <p:spPr bwMode="auto">
            <a:xfrm>
              <a:off x="3744"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0</a:t>
              </a:r>
            </a:p>
          </p:txBody>
        </p:sp>
      </p:grpSp>
      <p:grpSp>
        <p:nvGrpSpPr>
          <p:cNvPr id="7" name="Group 310"/>
          <p:cNvGrpSpPr>
            <a:grpSpLocks/>
          </p:cNvGrpSpPr>
          <p:nvPr/>
        </p:nvGrpSpPr>
        <p:grpSpPr bwMode="auto">
          <a:xfrm>
            <a:off x="2809875" y="3223615"/>
            <a:ext cx="496888" cy="457200"/>
            <a:chOff x="3648" y="1920"/>
            <a:chExt cx="336" cy="288"/>
          </a:xfrm>
        </p:grpSpPr>
        <p:sp>
          <p:nvSpPr>
            <p:cNvPr id="71720" name="Line 311"/>
            <p:cNvSpPr>
              <a:spLocks noChangeShapeType="1"/>
            </p:cNvSpPr>
            <p:nvPr/>
          </p:nvSpPr>
          <p:spPr bwMode="auto">
            <a:xfrm>
              <a:off x="3984" y="1920"/>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21" name="Line 312"/>
            <p:cNvSpPr>
              <a:spLocks noChangeShapeType="1"/>
            </p:cNvSpPr>
            <p:nvPr/>
          </p:nvSpPr>
          <p:spPr bwMode="auto">
            <a:xfrm>
              <a:off x="3648" y="2208"/>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10233" name="Text Box 313"/>
          <p:cNvSpPr txBox="1">
            <a:spLocks noChangeArrowheads="1"/>
          </p:cNvSpPr>
          <p:nvPr/>
        </p:nvSpPr>
        <p:spPr bwMode="auto">
          <a:xfrm>
            <a:off x="508000" y="5501677"/>
            <a:ext cx="8294688" cy="946150"/>
          </a:xfrm>
          <a:prstGeom prst="rect">
            <a:avLst/>
          </a:prstGeom>
          <a:noFill/>
          <a:ln w="38100">
            <a:noFill/>
            <a:miter lim="800000"/>
            <a:headEnd/>
            <a:tailEnd/>
          </a:ln>
          <a:effectLst/>
        </p:spPr>
        <p:txBody>
          <a:bodyPr anchor="ct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当</a:t>
            </a:r>
            <a:r>
              <a:rPr lang="en-US" altLang="zh-CN" sz="2800" b="1" i="1">
                <a:solidFill>
                  <a:srgbClr val="CC0000"/>
                </a:solidFill>
                <a:latin typeface="Times New Roman" panose="02020603050405020304" pitchFamily="18" charset="0"/>
                <a:cs typeface="Times New Roman" panose="02020603050405020304" pitchFamily="18" charset="0"/>
              </a:rPr>
              <a:t>J</a:t>
            </a:r>
            <a:r>
              <a:rPr lang="zh-CN" altLang="en-US" sz="2800" b="1" i="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K</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时，具有计数功能，每来一个脉冲触发器就翻转一次</a:t>
            </a:r>
            <a:r>
              <a:rPr lang="en-US" altLang="zh-CN" sz="2800" b="1">
                <a:solidFill>
                  <a:srgbClr val="CC0000"/>
                </a:solidFill>
                <a:latin typeface="Times New Roman" panose="02020603050405020304" pitchFamily="18" charset="0"/>
                <a:cs typeface="Times New Roman" panose="02020603050405020304" pitchFamily="18" charset="0"/>
              </a:rPr>
              <a:t>.</a:t>
            </a:r>
          </a:p>
        </p:txBody>
      </p:sp>
      <p:grpSp>
        <p:nvGrpSpPr>
          <p:cNvPr id="8" name="Group 314"/>
          <p:cNvGrpSpPr>
            <a:grpSpLocks/>
          </p:cNvGrpSpPr>
          <p:nvPr/>
        </p:nvGrpSpPr>
        <p:grpSpPr bwMode="auto">
          <a:xfrm>
            <a:off x="6311900" y="3136302"/>
            <a:ext cx="2209800" cy="1119188"/>
            <a:chOff x="4032" y="2064"/>
            <a:chExt cx="1392" cy="705"/>
          </a:xfrm>
        </p:grpSpPr>
        <p:sp>
          <p:nvSpPr>
            <p:cNvPr id="71699" name="Line 315"/>
            <p:cNvSpPr>
              <a:spLocks noChangeShapeType="1"/>
            </p:cNvSpPr>
            <p:nvPr/>
          </p:nvSpPr>
          <p:spPr bwMode="auto">
            <a:xfrm>
              <a:off x="4032" y="2400"/>
              <a:ext cx="48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00" name="Oval 316"/>
            <p:cNvSpPr>
              <a:spLocks noChangeArrowheads="1"/>
            </p:cNvSpPr>
            <p:nvPr/>
          </p:nvSpPr>
          <p:spPr bwMode="auto">
            <a:xfrm>
              <a:off x="4512" y="2377"/>
              <a:ext cx="48" cy="48"/>
            </a:xfrm>
            <a:prstGeom prst="ellipse">
              <a:avLst/>
            </a:prstGeom>
            <a:solidFill>
              <a:srgbClr val="FFFFFF"/>
            </a:solidFill>
            <a:ln w="38100">
              <a:solidFill>
                <a:srgbClr val="000099"/>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71701" name="Text Box 317"/>
            <p:cNvSpPr txBox="1">
              <a:spLocks noChangeArrowheads="1"/>
            </p:cNvSpPr>
            <p:nvPr/>
          </p:nvSpPr>
          <p:spPr bwMode="auto">
            <a:xfrm>
              <a:off x="4278" y="206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cs typeface="Times New Roman" panose="02020603050405020304" pitchFamily="18" charset="0"/>
                </a:rPr>
                <a:t>CP</a:t>
              </a:r>
              <a:endParaRPr lang="en-US" altLang="zh-CN" sz="2800">
                <a:solidFill>
                  <a:srgbClr val="000099"/>
                </a:solidFill>
                <a:cs typeface="Times New Roman" panose="02020603050405020304" pitchFamily="18" charset="0"/>
              </a:endParaRPr>
            </a:p>
          </p:txBody>
        </p:sp>
        <p:sp>
          <p:nvSpPr>
            <p:cNvPr id="71702" name="Text Box 318"/>
            <p:cNvSpPr txBox="1">
              <a:spLocks noChangeArrowheads="1"/>
            </p:cNvSpPr>
            <p:nvPr/>
          </p:nvSpPr>
          <p:spPr bwMode="auto">
            <a:xfrm>
              <a:off x="4265" y="2481"/>
              <a:ext cx="11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cs typeface="Times New Roman" panose="02020603050405020304" pitchFamily="18" charset="0"/>
                </a:rPr>
                <a:t>计数脉冲</a:t>
              </a:r>
            </a:p>
          </p:txBody>
        </p:sp>
        <p:grpSp>
          <p:nvGrpSpPr>
            <p:cNvPr id="71703" name="Group 319"/>
            <p:cNvGrpSpPr>
              <a:grpSpLocks/>
            </p:cNvGrpSpPr>
            <p:nvPr/>
          </p:nvGrpSpPr>
          <p:grpSpPr bwMode="auto">
            <a:xfrm>
              <a:off x="4560" y="2304"/>
              <a:ext cx="720" cy="192"/>
              <a:chOff x="288" y="2112"/>
              <a:chExt cx="816" cy="246"/>
            </a:xfrm>
          </p:grpSpPr>
          <p:grpSp>
            <p:nvGrpSpPr>
              <p:cNvPr id="71704" name="Group 320"/>
              <p:cNvGrpSpPr>
                <a:grpSpLocks/>
              </p:cNvGrpSpPr>
              <p:nvPr/>
            </p:nvGrpSpPr>
            <p:grpSpPr bwMode="auto">
              <a:xfrm>
                <a:off x="288" y="2112"/>
                <a:ext cx="336" cy="240"/>
                <a:chOff x="2256" y="3408"/>
                <a:chExt cx="336" cy="240"/>
              </a:xfrm>
            </p:grpSpPr>
            <p:sp>
              <p:nvSpPr>
                <p:cNvPr id="71717" name="Line 321"/>
                <p:cNvSpPr>
                  <a:spLocks noChangeShapeType="1"/>
                </p:cNvSpPr>
                <p:nvPr/>
              </p:nvSpPr>
              <p:spPr bwMode="auto">
                <a:xfrm>
                  <a:off x="2256" y="3648"/>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8" name="Line 322"/>
                <p:cNvSpPr>
                  <a:spLocks noChangeShapeType="1"/>
                </p:cNvSpPr>
                <p:nvPr/>
              </p:nvSpPr>
              <p:spPr bwMode="auto">
                <a:xfrm flipV="1">
                  <a:off x="2400" y="3408"/>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9" name="Line 323"/>
                <p:cNvSpPr>
                  <a:spLocks noChangeShapeType="1"/>
                </p:cNvSpPr>
                <p:nvPr/>
              </p:nvSpPr>
              <p:spPr bwMode="auto">
                <a:xfrm>
                  <a:off x="2400" y="3408"/>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71705" name="Group 324"/>
              <p:cNvGrpSpPr>
                <a:grpSpLocks/>
              </p:cNvGrpSpPr>
              <p:nvPr/>
            </p:nvGrpSpPr>
            <p:grpSpPr bwMode="auto">
              <a:xfrm>
                <a:off x="624" y="2112"/>
                <a:ext cx="144" cy="240"/>
                <a:chOff x="4128" y="3600"/>
                <a:chExt cx="144" cy="240"/>
              </a:xfrm>
            </p:grpSpPr>
            <p:sp>
              <p:nvSpPr>
                <p:cNvPr id="71713" name="Line 325"/>
                <p:cNvSpPr>
                  <a:spLocks noChangeShapeType="1"/>
                </p:cNvSpPr>
                <p:nvPr/>
              </p:nvSpPr>
              <p:spPr bwMode="auto">
                <a:xfrm flipV="1">
                  <a:off x="4128" y="3696"/>
                  <a:ext cx="0" cy="144"/>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1714" name="Group 326"/>
                <p:cNvGrpSpPr>
                  <a:grpSpLocks/>
                </p:cNvGrpSpPr>
                <p:nvPr/>
              </p:nvGrpSpPr>
              <p:grpSpPr bwMode="auto">
                <a:xfrm>
                  <a:off x="4128" y="3600"/>
                  <a:ext cx="144" cy="240"/>
                  <a:chOff x="4128" y="3600"/>
                  <a:chExt cx="144" cy="240"/>
                </a:xfrm>
              </p:grpSpPr>
              <p:sp>
                <p:nvSpPr>
                  <p:cNvPr id="71715" name="Line 327"/>
                  <p:cNvSpPr>
                    <a:spLocks noChangeShapeType="1"/>
                  </p:cNvSpPr>
                  <p:nvPr/>
                </p:nvSpPr>
                <p:spPr bwMode="auto">
                  <a:xfrm>
                    <a:off x="4128" y="3840"/>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6" name="Line 328"/>
                  <p:cNvSpPr>
                    <a:spLocks noChangeShapeType="1"/>
                  </p:cNvSpPr>
                  <p:nvPr/>
                </p:nvSpPr>
                <p:spPr bwMode="auto">
                  <a:xfrm>
                    <a:off x="4128" y="3600"/>
                    <a:ext cx="0" cy="192"/>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71706" name="Group 329"/>
              <p:cNvGrpSpPr>
                <a:grpSpLocks/>
              </p:cNvGrpSpPr>
              <p:nvPr/>
            </p:nvGrpSpPr>
            <p:grpSpPr bwMode="auto">
              <a:xfrm>
                <a:off x="768" y="2118"/>
                <a:ext cx="336" cy="240"/>
                <a:chOff x="2592" y="3360"/>
                <a:chExt cx="336" cy="240"/>
              </a:xfrm>
            </p:grpSpPr>
            <p:sp>
              <p:nvSpPr>
                <p:cNvPr id="71707" name="Line 330"/>
                <p:cNvSpPr>
                  <a:spLocks noChangeShapeType="1"/>
                </p:cNvSpPr>
                <p:nvPr/>
              </p:nvSpPr>
              <p:spPr bwMode="auto">
                <a:xfrm flipV="1">
                  <a:off x="2784" y="3456"/>
                  <a:ext cx="0" cy="144"/>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1708" name="Group 331"/>
                <p:cNvGrpSpPr>
                  <a:grpSpLocks/>
                </p:cNvGrpSpPr>
                <p:nvPr/>
              </p:nvGrpSpPr>
              <p:grpSpPr bwMode="auto">
                <a:xfrm>
                  <a:off x="2592" y="3360"/>
                  <a:ext cx="336" cy="240"/>
                  <a:chOff x="2880" y="3360"/>
                  <a:chExt cx="336" cy="240"/>
                </a:xfrm>
              </p:grpSpPr>
              <p:sp>
                <p:nvSpPr>
                  <p:cNvPr id="71709" name="Line 332"/>
                  <p:cNvSpPr>
                    <a:spLocks noChangeShapeType="1"/>
                  </p:cNvSpPr>
                  <p:nvPr/>
                </p:nvSpPr>
                <p:spPr bwMode="auto">
                  <a:xfrm flipV="1">
                    <a:off x="2880" y="3360"/>
                    <a:ext cx="0" cy="24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0" name="Line 333"/>
                  <p:cNvSpPr>
                    <a:spLocks noChangeShapeType="1"/>
                  </p:cNvSpPr>
                  <p:nvPr/>
                </p:nvSpPr>
                <p:spPr bwMode="auto">
                  <a:xfrm>
                    <a:off x="2880" y="3360"/>
                    <a:ext cx="1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1" name="Line 334"/>
                  <p:cNvSpPr>
                    <a:spLocks noChangeShapeType="1"/>
                  </p:cNvSpPr>
                  <p:nvPr/>
                </p:nvSpPr>
                <p:spPr bwMode="auto">
                  <a:xfrm>
                    <a:off x="3072" y="3600"/>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712" name="Line 335"/>
                  <p:cNvSpPr>
                    <a:spLocks noChangeShapeType="1"/>
                  </p:cNvSpPr>
                  <p:nvPr/>
                </p:nvSpPr>
                <p:spPr bwMode="auto">
                  <a:xfrm>
                    <a:off x="3072" y="3360"/>
                    <a:ext cx="0" cy="192"/>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sp>
        <p:nvSpPr>
          <p:cNvPr id="71689" name="Rectangle 336"/>
          <p:cNvSpPr>
            <a:spLocks noChangeArrowheads="1"/>
          </p:cNvSpPr>
          <p:nvPr/>
        </p:nvSpPr>
        <p:spPr bwMode="auto">
          <a:xfrm>
            <a:off x="250825" y="548677"/>
            <a:ext cx="447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0099"/>
                </a:solidFill>
                <a:cs typeface="Times New Roman" panose="02020603050405020304" pitchFamily="18" charset="0"/>
              </a:rPr>
              <a:t>三位异步二进制加法计数器</a:t>
            </a:r>
          </a:p>
        </p:txBody>
      </p:sp>
      <p:sp>
        <p:nvSpPr>
          <p:cNvPr id="210257" name="Text Box 337"/>
          <p:cNvSpPr txBox="1">
            <a:spLocks noChangeArrowheads="1"/>
          </p:cNvSpPr>
          <p:nvPr/>
        </p:nvSpPr>
        <p:spPr bwMode="auto">
          <a:xfrm>
            <a:off x="2946400" y="5928715"/>
            <a:ext cx="5443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在电路图中</a:t>
            </a:r>
            <a:r>
              <a:rPr lang="en-US" altLang="zh-CN" sz="2800" i="1">
                <a:cs typeface="Times New Roman" panose="02020603050405020304" pitchFamily="18" charset="0"/>
              </a:rPr>
              <a:t>J</a:t>
            </a:r>
            <a:r>
              <a:rPr lang="zh-CN" altLang="en-US" sz="2800">
                <a:cs typeface="Times New Roman" panose="02020603050405020304" pitchFamily="18" charset="0"/>
              </a:rPr>
              <a:t>、</a:t>
            </a:r>
            <a:r>
              <a:rPr lang="zh-CN" altLang="en-US" sz="2800" i="1">
                <a:cs typeface="Times New Roman" panose="02020603050405020304" pitchFamily="18" charset="0"/>
              </a:rPr>
              <a:t>Ｋ</a:t>
            </a:r>
            <a:r>
              <a:rPr lang="zh-CN" altLang="en-US" sz="2800">
                <a:cs typeface="Times New Roman" panose="02020603050405020304" pitchFamily="18" charset="0"/>
              </a:rPr>
              <a:t>悬空表示</a:t>
            </a:r>
            <a:r>
              <a:rPr lang="en-US" altLang="zh-CN" sz="2800" i="1">
                <a:cs typeface="Times New Roman" panose="02020603050405020304" pitchFamily="18" charset="0"/>
              </a:rPr>
              <a:t>J</a:t>
            </a:r>
            <a:r>
              <a:rPr lang="zh-CN" altLang="en-US" sz="2800" i="1">
                <a:cs typeface="Times New Roman" panose="02020603050405020304" pitchFamily="18" charset="0"/>
              </a:rPr>
              <a:t>、</a:t>
            </a:r>
            <a:r>
              <a:rPr lang="en-US" altLang="zh-CN" sz="2800" i="1">
                <a:cs typeface="Times New Roman" panose="02020603050405020304" pitchFamily="18" charset="0"/>
              </a:rPr>
              <a:t>K</a:t>
            </a:r>
            <a:r>
              <a:rPr lang="en-US" altLang="zh-CN" sz="2800">
                <a:cs typeface="Times New Roman" panose="02020603050405020304" pitchFamily="18" charset="0"/>
              </a:rPr>
              <a:t>=1</a:t>
            </a:r>
          </a:p>
        </p:txBody>
      </p:sp>
      <p:grpSp>
        <p:nvGrpSpPr>
          <p:cNvPr id="15" name="Group 338"/>
          <p:cNvGrpSpPr>
            <a:grpSpLocks/>
          </p:cNvGrpSpPr>
          <p:nvPr/>
        </p:nvGrpSpPr>
        <p:grpSpPr bwMode="auto">
          <a:xfrm>
            <a:off x="6010275" y="2139354"/>
            <a:ext cx="1878013" cy="842963"/>
            <a:chOff x="3840" y="1341"/>
            <a:chExt cx="1038" cy="531"/>
          </a:xfrm>
        </p:grpSpPr>
        <p:sp>
          <p:nvSpPr>
            <p:cNvPr id="210259" name="AutoShape 339"/>
            <p:cNvSpPr>
              <a:spLocks noChangeArrowheads="1"/>
            </p:cNvSpPr>
            <p:nvPr/>
          </p:nvSpPr>
          <p:spPr bwMode="auto">
            <a:xfrm>
              <a:off x="3888" y="1344"/>
              <a:ext cx="960" cy="528"/>
            </a:xfrm>
            <a:prstGeom prst="wedgeRoundRectCallout">
              <a:avLst>
                <a:gd name="adj1" fmla="val -67292"/>
                <a:gd name="adj2" fmla="val 79736"/>
                <a:gd name="adj3" fmla="val 16667"/>
              </a:avLst>
            </a:prstGeom>
            <a:solidFill>
              <a:srgbClr val="FFFFFF"/>
            </a:solidFill>
            <a:ln w="28575">
              <a:solidFill>
                <a:srgbClr val="006600"/>
              </a:solidFill>
              <a:miter lim="800000"/>
              <a:headEnd/>
              <a:tailEnd/>
            </a:ln>
            <a:effectLst/>
          </p:spPr>
          <p:txBody>
            <a:bodyPr wrap="none" anchor="ctr"/>
            <a:lstStyle/>
            <a:p>
              <a:pPr algn="ctr">
                <a:spcBef>
                  <a:spcPct val="50000"/>
                </a:spcBef>
                <a:defRPr/>
              </a:pPr>
              <a:endParaRPr lang="zh-CN" altLang="zh-CN" sz="2400" b="1">
                <a:solidFill>
                  <a:srgbClr val="FF3300"/>
                </a:solidFill>
                <a:latin typeface="Times New Roman" panose="02020603050405020304" pitchFamily="18" charset="0"/>
                <a:cs typeface="Times New Roman" panose="02020603050405020304" pitchFamily="18" charset="0"/>
              </a:endParaRPr>
            </a:p>
          </p:txBody>
        </p:sp>
        <p:sp>
          <p:nvSpPr>
            <p:cNvPr id="210260" name="Rectangle 340"/>
            <p:cNvSpPr>
              <a:spLocks noChangeArrowheads="1"/>
            </p:cNvSpPr>
            <p:nvPr/>
          </p:nvSpPr>
          <p:spPr bwMode="auto">
            <a:xfrm>
              <a:off x="3840" y="1341"/>
              <a:ext cx="1038" cy="523"/>
            </a:xfrm>
            <a:prstGeom prst="rect">
              <a:avLst/>
            </a:prstGeom>
            <a:noFill/>
            <a:ln w="38100">
              <a:noFill/>
              <a:miter lim="800000"/>
              <a:headEnd/>
              <a:tailEnd/>
            </a:ln>
            <a:effectLst/>
          </p:spPr>
          <p:txBody>
            <a:bodyPr anchor="ctr">
              <a:spAutoFit/>
            </a:bodyPr>
            <a:lstStyle/>
            <a:p>
              <a:pPr algn="ctr">
                <a:spcBef>
                  <a:spcPct val="50000"/>
                </a:spcBef>
                <a:defRPr/>
              </a:pPr>
              <a:r>
                <a:rPr lang="zh-CN" altLang="en-US" sz="2400" b="1">
                  <a:solidFill>
                    <a:srgbClr val="FF3300"/>
                  </a:solidFill>
                  <a:latin typeface="Times New Roman" panose="02020603050405020304" pitchFamily="18" charset="0"/>
                  <a:cs typeface="Times New Roman" panose="02020603050405020304" pitchFamily="18" charset="0"/>
                </a:rPr>
                <a:t>每来一个</a:t>
              </a:r>
              <a:r>
                <a:rPr lang="en-US" altLang="zh-CN" sz="2400" b="1" i="1">
                  <a:solidFill>
                    <a:srgbClr val="FF3300"/>
                  </a:solidFill>
                  <a:latin typeface="Times New Roman" panose="02020603050405020304" pitchFamily="18" charset="0"/>
                  <a:cs typeface="Times New Roman" panose="02020603050405020304" pitchFamily="18" charset="0"/>
                </a:rPr>
                <a:t>CP</a:t>
              </a:r>
              <a:r>
                <a:rPr lang="zh-CN" altLang="en-US" sz="2400" b="1">
                  <a:solidFill>
                    <a:srgbClr val="FF3300"/>
                  </a:solidFill>
                  <a:latin typeface="Times New Roman" panose="02020603050405020304" pitchFamily="18" charset="0"/>
                  <a:cs typeface="Times New Roman" panose="02020603050405020304" pitchFamily="18" charset="0"/>
                </a:rPr>
                <a:t>翻转一次</a:t>
              </a:r>
            </a:p>
          </p:txBody>
        </p:sp>
      </p:grpSp>
      <p:sp>
        <p:nvSpPr>
          <p:cNvPr id="210261" name="Text Box 341" descr="40%"/>
          <p:cNvSpPr txBox="1">
            <a:spLocks noChangeArrowheads="1"/>
          </p:cNvSpPr>
          <p:nvPr/>
        </p:nvSpPr>
        <p:spPr bwMode="auto">
          <a:xfrm>
            <a:off x="1944688" y="1170977"/>
            <a:ext cx="2590800" cy="860425"/>
          </a:xfrm>
          <a:prstGeom prst="rect">
            <a:avLst/>
          </a:prstGeom>
          <a:pattFill prst="pct40">
            <a:fgClr>
              <a:srgbClr val="FFFF00"/>
            </a:fgClr>
            <a:bgClr>
              <a:srgbClr val="FFFFFF"/>
            </a:bgClr>
          </a:pattFill>
          <a:ln w="38100">
            <a:solidFill>
              <a:srgbClr val="FF33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3333CC"/>
                </a:solidFill>
                <a:cs typeface="Times New Roman" panose="02020603050405020304" pitchFamily="18" charset="0"/>
              </a:rPr>
              <a:t> </a:t>
            </a:r>
            <a:r>
              <a:rPr lang="zh-CN" altLang="en-US">
                <a:solidFill>
                  <a:srgbClr val="3333CC"/>
                </a:solidFill>
                <a:cs typeface="Times New Roman" panose="02020603050405020304" pitchFamily="18" charset="0"/>
              </a:rPr>
              <a:t>当相邻低位触发器由</a:t>
            </a:r>
            <a:r>
              <a:rPr lang="en-US" altLang="zh-CN">
                <a:solidFill>
                  <a:srgbClr val="3333CC"/>
                </a:solidFill>
                <a:cs typeface="Times New Roman" panose="02020603050405020304" pitchFamily="18" charset="0"/>
              </a:rPr>
              <a:t>1</a:t>
            </a:r>
            <a:r>
              <a:rPr lang="zh-CN" altLang="en-US">
                <a:solidFill>
                  <a:srgbClr val="3333CC"/>
                </a:solidFill>
                <a:cs typeface="Times New Roman" panose="02020603050405020304" pitchFamily="18" charset="0"/>
              </a:rPr>
              <a:t>变 </a:t>
            </a:r>
            <a:r>
              <a:rPr lang="en-US" altLang="zh-CN">
                <a:solidFill>
                  <a:srgbClr val="3333CC"/>
                </a:solidFill>
                <a:cs typeface="Times New Roman" panose="02020603050405020304" pitchFamily="18" charset="0"/>
              </a:rPr>
              <a:t>0 </a:t>
            </a:r>
            <a:r>
              <a:rPr lang="zh-CN" altLang="en-US">
                <a:solidFill>
                  <a:srgbClr val="3333CC"/>
                </a:solidFill>
                <a:cs typeface="Times New Roman" panose="02020603050405020304" pitchFamily="18" charset="0"/>
              </a:rPr>
              <a:t>时翻转</a:t>
            </a:r>
          </a:p>
        </p:txBody>
      </p:sp>
      <p:grpSp>
        <p:nvGrpSpPr>
          <p:cNvPr id="16" name="Group 342"/>
          <p:cNvGrpSpPr>
            <a:grpSpLocks/>
          </p:cNvGrpSpPr>
          <p:nvPr/>
        </p:nvGrpSpPr>
        <p:grpSpPr bwMode="auto">
          <a:xfrm>
            <a:off x="2325688" y="2055215"/>
            <a:ext cx="1676400" cy="1295400"/>
            <a:chOff x="1536" y="960"/>
            <a:chExt cx="1056" cy="816"/>
          </a:xfrm>
        </p:grpSpPr>
        <p:sp>
          <p:nvSpPr>
            <p:cNvPr id="71695" name="Line 343" descr="40%"/>
            <p:cNvSpPr>
              <a:spLocks noChangeShapeType="1"/>
            </p:cNvSpPr>
            <p:nvPr/>
          </p:nvSpPr>
          <p:spPr bwMode="auto">
            <a:xfrm rot="10800000" flipV="1">
              <a:off x="1536" y="960"/>
              <a:ext cx="0" cy="816"/>
            </a:xfrm>
            <a:prstGeom prst="line">
              <a:avLst/>
            </a:prstGeom>
            <a:noFill/>
            <a:ln w="38100">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1696" name="Line 344" descr="40%"/>
            <p:cNvSpPr>
              <a:spLocks noChangeShapeType="1"/>
            </p:cNvSpPr>
            <p:nvPr/>
          </p:nvSpPr>
          <p:spPr bwMode="auto">
            <a:xfrm rot="10800000" flipV="1">
              <a:off x="2592" y="960"/>
              <a:ext cx="0" cy="816"/>
            </a:xfrm>
            <a:prstGeom prst="line">
              <a:avLst/>
            </a:prstGeom>
            <a:noFill/>
            <a:ln w="38100">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10351" name="AutoShape 431"/>
          <p:cNvSpPr>
            <a:spLocks noChangeArrowheads="1"/>
          </p:cNvSpPr>
          <p:nvPr/>
        </p:nvSpPr>
        <p:spPr bwMode="auto">
          <a:xfrm>
            <a:off x="2946400" y="4719040"/>
            <a:ext cx="1447800" cy="762000"/>
          </a:xfrm>
          <a:prstGeom prst="wedgeRoundRectCallout">
            <a:avLst>
              <a:gd name="adj1" fmla="val 51755"/>
              <a:gd name="adj2" fmla="val -176458"/>
              <a:gd name="adj3" fmla="val 16667"/>
            </a:avLst>
          </a:prstGeom>
          <a:solidFill>
            <a:srgbClr val="FFFF99"/>
          </a:solidFill>
          <a:ln w="28575">
            <a:solidFill>
              <a:srgbClr val="FF3300"/>
            </a:solidFill>
            <a:miter lim="800000"/>
            <a:headEnd/>
            <a:tailEnd/>
          </a:ln>
          <a:effectLst/>
        </p:spPr>
        <p:txBody>
          <a:bodyPr wrap="none" anchor="ctr"/>
          <a:lstStyle/>
          <a:p>
            <a:pPr algn="ctr">
              <a:defRPr/>
            </a:pPr>
            <a:r>
              <a:rPr lang="zh-CN" altLang="en-US" sz="2400" b="1">
                <a:latin typeface="Times New Roman" panose="02020603050405020304" pitchFamily="18" charset="0"/>
                <a:cs typeface="Times New Roman" panose="02020603050405020304" pitchFamily="18" charset="0"/>
              </a:rPr>
              <a:t>下降沿</a:t>
            </a:r>
          </a:p>
          <a:p>
            <a:pPr algn="ctr">
              <a:defRPr/>
            </a:pPr>
            <a:r>
              <a:rPr lang="zh-CN" altLang="en-US" sz="2400" b="1">
                <a:latin typeface="Times New Roman" panose="02020603050405020304" pitchFamily="18" charset="0"/>
                <a:cs typeface="Times New Roman" panose="02020603050405020304" pitchFamily="18" charset="0"/>
              </a:rPr>
              <a:t>触发翻转</a:t>
            </a:r>
          </a:p>
        </p:txBody>
      </p:sp>
    </p:spTree>
    <p:extLst>
      <p:ext uri="{BB962C8B-B14F-4D97-AF65-F5344CB8AC3E}">
        <p14:creationId xmlns:p14="http://schemas.microsoft.com/office/powerpoint/2010/main" val="1747523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10233"/>
                                        </p:tgtEl>
                                        <p:attrNameLst>
                                          <p:attrName>style.visibility</p:attrName>
                                        </p:attrNameLst>
                                      </p:cBhvr>
                                      <p:to>
                                        <p:strVal val="visible"/>
                                      </p:to>
                                    </p:set>
                                    <p:animEffect transition="in" filter="box(out)">
                                      <p:cBhvr>
                                        <p:cTn id="7" dur="500"/>
                                        <p:tgtEl>
                                          <p:spTgt spid="210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0257"/>
                                        </p:tgtEl>
                                        <p:attrNameLst>
                                          <p:attrName>style.visibility</p:attrName>
                                        </p:attrNameLst>
                                      </p:cBhvr>
                                      <p:to>
                                        <p:strVal val="visible"/>
                                      </p:to>
                                    </p:set>
                                    <p:animEffect transition="in" filter="box(out)">
                                      <p:cBhvr>
                                        <p:cTn id="12" dur="500"/>
                                        <p:tgtEl>
                                          <p:spTgt spid="2102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0261"/>
                                        </p:tgtEl>
                                        <p:attrNameLst>
                                          <p:attrName>style.visibility</p:attrName>
                                        </p:attrNameLst>
                                      </p:cBhvr>
                                      <p:to>
                                        <p:strVal val="visible"/>
                                      </p:to>
                                    </p:set>
                                    <p:animEffect transition="in" filter="wipe(up)">
                                      <p:cBhvr>
                                        <p:cTn id="27" dur="500"/>
                                        <p:tgtEl>
                                          <p:spTgt spid="210261"/>
                                        </p:tgtEl>
                                      </p:cBhvr>
                                    </p:animEffect>
                                  </p:childTnLst>
                                </p:cTn>
                              </p:par>
                            </p:childTnLst>
                          </p:cTn>
                        </p:par>
                        <p:par>
                          <p:cTn id="28" fill="hold" nodeType="afterGroup">
                            <p:stCondLst>
                              <p:cond delay="500"/>
                            </p:stCondLst>
                            <p:childTnLst>
                              <p:par>
                                <p:cTn id="29" presetID="2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par>
                          <p:cTn id="37" fill="hold" nodeType="afterGroup">
                            <p:stCondLst>
                              <p:cond delay="5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0351"/>
                                        </p:tgtEl>
                                        <p:attrNameLst>
                                          <p:attrName>style.visibility</p:attrName>
                                        </p:attrNameLst>
                                      </p:cBhvr>
                                      <p:to>
                                        <p:strVal val="visible"/>
                                      </p:to>
                                    </p:set>
                                    <p:animEffect transition="in" filter="wipe(down)">
                                      <p:cBhvr>
                                        <p:cTn id="45" dur="500"/>
                                        <p:tgtEl>
                                          <p:spTgt spid="21035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right)">
                                      <p:cBhvr>
                                        <p:cTn id="50" dur="500"/>
                                        <p:tgtEl>
                                          <p:spTgt spid="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233" grpId="0" autoUpdateAnimBg="0"/>
      <p:bldP spid="210257" grpId="0" autoUpdateAnimBg="0"/>
      <p:bldP spid="210261" grpId="0" animBg="1" autoUpdateAnimBg="0"/>
      <p:bldP spid="210351"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2584450" y="42926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cs typeface="Times New Roman" panose="02020603050405020304" pitchFamily="18" charset="0"/>
              </a:rPr>
              <a:t>异步二进制加法器工作波形</a:t>
            </a:r>
          </a:p>
        </p:txBody>
      </p:sp>
      <p:grpSp>
        <p:nvGrpSpPr>
          <p:cNvPr id="2" name="Group 3"/>
          <p:cNvGrpSpPr>
            <a:grpSpLocks/>
          </p:cNvGrpSpPr>
          <p:nvPr/>
        </p:nvGrpSpPr>
        <p:grpSpPr bwMode="auto">
          <a:xfrm>
            <a:off x="7772400" y="1981200"/>
            <a:ext cx="1079500" cy="2195513"/>
            <a:chOff x="5083" y="1248"/>
            <a:chExt cx="680" cy="1383"/>
          </a:xfrm>
        </p:grpSpPr>
        <p:sp>
          <p:nvSpPr>
            <p:cNvPr id="211972" name="Text Box 4"/>
            <p:cNvSpPr txBox="1">
              <a:spLocks noChangeArrowheads="1"/>
            </p:cNvSpPr>
            <p:nvPr/>
          </p:nvSpPr>
          <p:spPr bwMode="auto">
            <a:xfrm>
              <a:off x="5083" y="1248"/>
              <a:ext cx="680" cy="327"/>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en-US" altLang="zh-CN" sz="2800" b="1">
                  <a:solidFill>
                    <a:srgbClr val="008000"/>
                  </a:solidFill>
                  <a:latin typeface="Times New Roman" panose="02020603050405020304" pitchFamily="18" charset="0"/>
                  <a:cs typeface="Times New Roman" panose="02020603050405020304" pitchFamily="18" charset="0"/>
                </a:rPr>
                <a:t>2</a:t>
              </a:r>
              <a:r>
                <a:rPr lang="zh-CN" altLang="en-US" sz="2800" b="1">
                  <a:solidFill>
                    <a:srgbClr val="008000"/>
                  </a:solidFill>
                  <a:latin typeface="Times New Roman" panose="02020603050405020304" pitchFamily="18" charset="0"/>
                  <a:cs typeface="Times New Roman" panose="02020603050405020304" pitchFamily="18" charset="0"/>
                </a:rPr>
                <a:t>分频</a:t>
              </a:r>
            </a:p>
          </p:txBody>
        </p:sp>
        <p:sp>
          <p:nvSpPr>
            <p:cNvPr id="211973" name="Rectangle 5"/>
            <p:cNvSpPr>
              <a:spLocks noChangeArrowheads="1"/>
            </p:cNvSpPr>
            <p:nvPr/>
          </p:nvSpPr>
          <p:spPr bwMode="auto">
            <a:xfrm>
              <a:off x="5083" y="1776"/>
              <a:ext cx="680" cy="327"/>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en-US" altLang="zh-CN" sz="2800" b="1">
                  <a:solidFill>
                    <a:srgbClr val="008000"/>
                  </a:solidFill>
                  <a:latin typeface="Times New Roman" panose="02020603050405020304" pitchFamily="18" charset="0"/>
                  <a:cs typeface="Times New Roman" panose="02020603050405020304" pitchFamily="18" charset="0"/>
                </a:rPr>
                <a:t>4</a:t>
              </a:r>
              <a:r>
                <a:rPr lang="zh-CN" altLang="en-US" sz="2800" b="1">
                  <a:solidFill>
                    <a:srgbClr val="008000"/>
                  </a:solidFill>
                  <a:latin typeface="Times New Roman" panose="02020603050405020304" pitchFamily="18" charset="0"/>
                  <a:cs typeface="Times New Roman" panose="02020603050405020304" pitchFamily="18" charset="0"/>
                </a:rPr>
                <a:t>分频</a:t>
              </a:r>
            </a:p>
          </p:txBody>
        </p:sp>
        <p:sp>
          <p:nvSpPr>
            <p:cNvPr id="211974" name="Rectangle 6"/>
            <p:cNvSpPr>
              <a:spLocks noChangeArrowheads="1"/>
            </p:cNvSpPr>
            <p:nvPr/>
          </p:nvSpPr>
          <p:spPr bwMode="auto">
            <a:xfrm>
              <a:off x="5083" y="2304"/>
              <a:ext cx="680" cy="327"/>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en-US" altLang="zh-CN" sz="2800" b="1">
                  <a:solidFill>
                    <a:srgbClr val="008000"/>
                  </a:solidFill>
                  <a:latin typeface="Times New Roman" panose="02020603050405020304" pitchFamily="18" charset="0"/>
                  <a:cs typeface="Times New Roman" panose="02020603050405020304" pitchFamily="18" charset="0"/>
                </a:rPr>
                <a:t>8</a:t>
              </a:r>
              <a:r>
                <a:rPr lang="zh-CN" altLang="en-US" sz="2800" b="1">
                  <a:solidFill>
                    <a:srgbClr val="008000"/>
                  </a:solidFill>
                  <a:latin typeface="Times New Roman" panose="02020603050405020304" pitchFamily="18" charset="0"/>
                  <a:cs typeface="Times New Roman" panose="02020603050405020304" pitchFamily="18" charset="0"/>
                </a:rPr>
                <a:t>分频</a:t>
              </a:r>
              <a:endParaRPr lang="zh-CN" altLang="en-US" sz="3200" b="1">
                <a:solidFill>
                  <a:srgbClr val="008000"/>
                </a:solidFill>
                <a:latin typeface="Times New Roman" panose="02020603050405020304" pitchFamily="18" charset="0"/>
                <a:cs typeface="Times New Roman" panose="02020603050405020304" pitchFamily="18" charset="0"/>
              </a:endParaRPr>
            </a:p>
          </p:txBody>
        </p:sp>
      </p:grpSp>
      <p:grpSp>
        <p:nvGrpSpPr>
          <p:cNvPr id="3" name="Group 7"/>
          <p:cNvGrpSpPr>
            <a:grpSpLocks/>
          </p:cNvGrpSpPr>
          <p:nvPr/>
        </p:nvGrpSpPr>
        <p:grpSpPr bwMode="auto">
          <a:xfrm>
            <a:off x="7315200" y="1143000"/>
            <a:ext cx="228600" cy="3048000"/>
            <a:chOff x="2736" y="768"/>
            <a:chExt cx="144" cy="1920"/>
          </a:xfrm>
        </p:grpSpPr>
        <p:sp>
          <p:nvSpPr>
            <p:cNvPr id="72783" name="AutoShape 8"/>
            <p:cNvSpPr>
              <a:spLocks noChangeArrowheads="1"/>
            </p:cNvSpPr>
            <p:nvPr/>
          </p:nvSpPr>
          <p:spPr bwMode="auto">
            <a:xfrm>
              <a:off x="2736" y="1392"/>
              <a:ext cx="144" cy="720"/>
            </a:xfrm>
            <a:prstGeom prst="curvedLeftArrow">
              <a:avLst>
                <a:gd name="adj1" fmla="val 100000"/>
                <a:gd name="adj2" fmla="val 200000"/>
                <a:gd name="adj3" fmla="val 33333"/>
              </a:avLst>
            </a:prstGeom>
            <a:solidFill>
              <a:srgbClr val="00CC66"/>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72784" name="AutoShape 9"/>
            <p:cNvSpPr>
              <a:spLocks noChangeArrowheads="1"/>
            </p:cNvSpPr>
            <p:nvPr/>
          </p:nvSpPr>
          <p:spPr bwMode="auto">
            <a:xfrm>
              <a:off x="2736" y="768"/>
              <a:ext cx="144" cy="720"/>
            </a:xfrm>
            <a:prstGeom prst="curvedLeftArrow">
              <a:avLst>
                <a:gd name="adj1" fmla="val 100000"/>
                <a:gd name="adj2" fmla="val 200000"/>
                <a:gd name="adj3" fmla="val 33333"/>
              </a:avLst>
            </a:prstGeom>
            <a:solidFill>
              <a:srgbClr val="00CC66"/>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72785" name="AutoShape 10"/>
            <p:cNvSpPr>
              <a:spLocks noChangeArrowheads="1"/>
            </p:cNvSpPr>
            <p:nvPr/>
          </p:nvSpPr>
          <p:spPr bwMode="auto">
            <a:xfrm>
              <a:off x="2736" y="1968"/>
              <a:ext cx="144" cy="720"/>
            </a:xfrm>
            <a:prstGeom prst="curvedLeftArrow">
              <a:avLst>
                <a:gd name="adj1" fmla="val 100000"/>
                <a:gd name="adj2" fmla="val 200000"/>
                <a:gd name="adj3" fmla="val 33333"/>
              </a:avLst>
            </a:prstGeom>
            <a:solidFill>
              <a:srgbClr val="00CC66"/>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grpSp>
        <p:nvGrpSpPr>
          <p:cNvPr id="4" name="Group 62"/>
          <p:cNvGrpSpPr>
            <a:grpSpLocks/>
          </p:cNvGrpSpPr>
          <p:nvPr/>
        </p:nvGrpSpPr>
        <p:grpSpPr bwMode="auto">
          <a:xfrm>
            <a:off x="1905000" y="1600200"/>
            <a:ext cx="5334000" cy="838200"/>
            <a:chOff x="720" y="1008"/>
            <a:chExt cx="2016" cy="528"/>
          </a:xfrm>
        </p:grpSpPr>
        <p:sp>
          <p:nvSpPr>
            <p:cNvPr id="72775" name="Line 63"/>
            <p:cNvSpPr>
              <a:spLocks noChangeShapeType="1"/>
            </p:cNvSpPr>
            <p:nvPr/>
          </p:nvSpPr>
          <p:spPr bwMode="auto">
            <a:xfrm>
              <a:off x="720"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6" name="Line 64"/>
            <p:cNvSpPr>
              <a:spLocks noChangeShapeType="1"/>
            </p:cNvSpPr>
            <p:nvPr/>
          </p:nvSpPr>
          <p:spPr bwMode="auto">
            <a:xfrm>
              <a:off x="1296"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7" name="Line 65"/>
            <p:cNvSpPr>
              <a:spLocks noChangeShapeType="1"/>
            </p:cNvSpPr>
            <p:nvPr/>
          </p:nvSpPr>
          <p:spPr bwMode="auto">
            <a:xfrm>
              <a:off x="1008"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8" name="Line 66"/>
            <p:cNvSpPr>
              <a:spLocks noChangeShapeType="1"/>
            </p:cNvSpPr>
            <p:nvPr/>
          </p:nvSpPr>
          <p:spPr bwMode="auto">
            <a:xfrm>
              <a:off x="1584"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9" name="Line 67"/>
            <p:cNvSpPr>
              <a:spLocks noChangeShapeType="1"/>
            </p:cNvSpPr>
            <p:nvPr/>
          </p:nvSpPr>
          <p:spPr bwMode="auto">
            <a:xfrm>
              <a:off x="1872"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80" name="Line 68"/>
            <p:cNvSpPr>
              <a:spLocks noChangeShapeType="1"/>
            </p:cNvSpPr>
            <p:nvPr/>
          </p:nvSpPr>
          <p:spPr bwMode="auto">
            <a:xfrm>
              <a:off x="2160"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81" name="Line 69"/>
            <p:cNvSpPr>
              <a:spLocks noChangeShapeType="1"/>
            </p:cNvSpPr>
            <p:nvPr/>
          </p:nvSpPr>
          <p:spPr bwMode="auto">
            <a:xfrm>
              <a:off x="2448"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82" name="Line 70"/>
            <p:cNvSpPr>
              <a:spLocks noChangeShapeType="1"/>
            </p:cNvSpPr>
            <p:nvPr/>
          </p:nvSpPr>
          <p:spPr bwMode="auto">
            <a:xfrm>
              <a:off x="2736" y="1008"/>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12039" name="Line 71"/>
          <p:cNvSpPr>
            <a:spLocks noChangeShapeType="1"/>
          </p:cNvSpPr>
          <p:nvPr/>
        </p:nvSpPr>
        <p:spPr bwMode="auto">
          <a:xfrm>
            <a:off x="2667000" y="2362200"/>
            <a:ext cx="0" cy="990600"/>
          </a:xfrm>
          <a:prstGeom prst="line">
            <a:avLst/>
          </a:prstGeom>
          <a:noFill/>
          <a:ln w="38100">
            <a:solidFill>
              <a:srgbClr val="3333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5" name="Group 72"/>
          <p:cNvGrpSpPr>
            <a:grpSpLocks/>
          </p:cNvGrpSpPr>
          <p:nvPr/>
        </p:nvGrpSpPr>
        <p:grpSpPr bwMode="auto">
          <a:xfrm>
            <a:off x="4191000" y="3352800"/>
            <a:ext cx="3048000" cy="838200"/>
            <a:chOff x="1584" y="2112"/>
            <a:chExt cx="1152" cy="528"/>
          </a:xfrm>
        </p:grpSpPr>
        <p:sp>
          <p:nvSpPr>
            <p:cNvPr id="72773" name="Line 73"/>
            <p:cNvSpPr>
              <a:spLocks noChangeShapeType="1"/>
            </p:cNvSpPr>
            <p:nvPr/>
          </p:nvSpPr>
          <p:spPr bwMode="auto">
            <a:xfrm>
              <a:off x="1584" y="2112"/>
              <a:ext cx="0" cy="528"/>
            </a:xfrm>
            <a:prstGeom prst="line">
              <a:avLst/>
            </a:prstGeom>
            <a:noFill/>
            <a:ln w="38100">
              <a:solidFill>
                <a:srgbClr val="00CC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4" name="Line 74"/>
            <p:cNvSpPr>
              <a:spLocks noChangeShapeType="1"/>
            </p:cNvSpPr>
            <p:nvPr/>
          </p:nvSpPr>
          <p:spPr bwMode="auto">
            <a:xfrm>
              <a:off x="2736" y="2112"/>
              <a:ext cx="0" cy="528"/>
            </a:xfrm>
            <a:prstGeom prst="line">
              <a:avLst/>
            </a:prstGeom>
            <a:noFill/>
            <a:ln w="38100">
              <a:solidFill>
                <a:srgbClr val="00CC66"/>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6" name="Group 75"/>
          <p:cNvGrpSpPr>
            <a:grpSpLocks/>
          </p:cNvGrpSpPr>
          <p:nvPr/>
        </p:nvGrpSpPr>
        <p:grpSpPr bwMode="auto">
          <a:xfrm>
            <a:off x="4191000" y="2438400"/>
            <a:ext cx="3810000" cy="990600"/>
            <a:chOff x="2640" y="1536"/>
            <a:chExt cx="2400" cy="624"/>
          </a:xfrm>
        </p:grpSpPr>
        <p:sp>
          <p:nvSpPr>
            <p:cNvPr id="72761" name="Line 76"/>
            <p:cNvSpPr>
              <a:spLocks noChangeShapeType="1"/>
            </p:cNvSpPr>
            <p:nvPr/>
          </p:nvSpPr>
          <p:spPr bwMode="auto">
            <a:xfrm>
              <a:off x="4560" y="1536"/>
              <a:ext cx="0" cy="624"/>
            </a:xfrm>
            <a:prstGeom prst="line">
              <a:avLst/>
            </a:prstGeom>
            <a:noFill/>
            <a:ln w="38100">
              <a:solidFill>
                <a:srgbClr val="3333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62" name="Line 77"/>
            <p:cNvSpPr>
              <a:spLocks noChangeShapeType="1"/>
            </p:cNvSpPr>
            <p:nvPr/>
          </p:nvSpPr>
          <p:spPr bwMode="auto">
            <a:xfrm>
              <a:off x="2640" y="1536"/>
              <a:ext cx="0" cy="624"/>
            </a:xfrm>
            <a:prstGeom prst="line">
              <a:avLst/>
            </a:prstGeom>
            <a:noFill/>
            <a:ln w="38100">
              <a:solidFill>
                <a:srgbClr val="3333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63" name="Line 78"/>
            <p:cNvSpPr>
              <a:spLocks noChangeShapeType="1"/>
            </p:cNvSpPr>
            <p:nvPr/>
          </p:nvSpPr>
          <p:spPr bwMode="auto">
            <a:xfrm>
              <a:off x="3600" y="1536"/>
              <a:ext cx="0" cy="624"/>
            </a:xfrm>
            <a:prstGeom prst="line">
              <a:avLst/>
            </a:prstGeom>
            <a:noFill/>
            <a:ln w="38100">
              <a:solidFill>
                <a:srgbClr val="3333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64" name="Line 79"/>
            <p:cNvSpPr>
              <a:spLocks noChangeShapeType="1"/>
            </p:cNvSpPr>
            <p:nvPr/>
          </p:nvSpPr>
          <p:spPr bwMode="auto">
            <a:xfrm flipV="1">
              <a:off x="2640" y="182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2765" name="Group 80"/>
            <p:cNvGrpSpPr>
              <a:grpSpLocks/>
            </p:cNvGrpSpPr>
            <p:nvPr/>
          </p:nvGrpSpPr>
          <p:grpSpPr bwMode="auto">
            <a:xfrm>
              <a:off x="2640" y="1824"/>
              <a:ext cx="1920" cy="288"/>
              <a:chOff x="624" y="1776"/>
              <a:chExt cx="1152" cy="288"/>
            </a:xfrm>
          </p:grpSpPr>
          <p:sp>
            <p:nvSpPr>
              <p:cNvPr id="72767" name="Line 81"/>
              <p:cNvSpPr>
                <a:spLocks noChangeShapeType="1"/>
              </p:cNvSpPr>
              <p:nvPr/>
            </p:nvSpPr>
            <p:spPr bwMode="auto">
              <a:xfrm>
                <a:off x="1200" y="1776"/>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2768" name="Group 82"/>
              <p:cNvGrpSpPr>
                <a:grpSpLocks/>
              </p:cNvGrpSpPr>
              <p:nvPr/>
            </p:nvGrpSpPr>
            <p:grpSpPr bwMode="auto">
              <a:xfrm>
                <a:off x="624" y="1776"/>
                <a:ext cx="1152" cy="288"/>
                <a:chOff x="624" y="1776"/>
                <a:chExt cx="1152" cy="288"/>
              </a:xfrm>
            </p:grpSpPr>
            <p:sp>
              <p:nvSpPr>
                <p:cNvPr id="72769" name="Line 83"/>
                <p:cNvSpPr>
                  <a:spLocks noChangeShapeType="1"/>
                </p:cNvSpPr>
                <p:nvPr/>
              </p:nvSpPr>
              <p:spPr bwMode="auto">
                <a:xfrm>
                  <a:off x="624" y="2064"/>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0" name="Line 84"/>
                <p:cNvSpPr>
                  <a:spLocks noChangeShapeType="1"/>
                </p:cNvSpPr>
                <p:nvPr/>
              </p:nvSpPr>
              <p:spPr bwMode="auto">
                <a:xfrm>
                  <a:off x="912" y="2064"/>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1" name="Line 85"/>
                <p:cNvSpPr>
                  <a:spLocks noChangeShapeType="1"/>
                </p:cNvSpPr>
                <p:nvPr/>
              </p:nvSpPr>
              <p:spPr bwMode="auto">
                <a:xfrm flipV="1">
                  <a:off x="1200" y="1776"/>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72" name="Line 86"/>
                <p:cNvSpPr>
                  <a:spLocks noChangeShapeType="1"/>
                </p:cNvSpPr>
                <p:nvPr/>
              </p:nvSpPr>
              <p:spPr bwMode="auto">
                <a:xfrm flipV="1">
                  <a:off x="1776" y="1776"/>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72766" name="Line 87"/>
            <p:cNvSpPr>
              <a:spLocks noChangeShapeType="1"/>
            </p:cNvSpPr>
            <p:nvPr/>
          </p:nvSpPr>
          <p:spPr bwMode="auto">
            <a:xfrm>
              <a:off x="4560" y="2112"/>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9" name="Group 88"/>
          <p:cNvGrpSpPr>
            <a:grpSpLocks/>
          </p:cNvGrpSpPr>
          <p:nvPr/>
        </p:nvGrpSpPr>
        <p:grpSpPr bwMode="auto">
          <a:xfrm>
            <a:off x="2438400" y="3733800"/>
            <a:ext cx="5562600" cy="457200"/>
            <a:chOff x="1536" y="2352"/>
            <a:chExt cx="3504" cy="288"/>
          </a:xfrm>
        </p:grpSpPr>
        <p:sp>
          <p:nvSpPr>
            <p:cNvPr id="72756" name="Line 89"/>
            <p:cNvSpPr>
              <a:spLocks noChangeShapeType="1"/>
            </p:cNvSpPr>
            <p:nvPr/>
          </p:nvSpPr>
          <p:spPr bwMode="auto">
            <a:xfrm flipV="1">
              <a:off x="2640" y="2352"/>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7" name="Line 90"/>
            <p:cNvSpPr>
              <a:spLocks noChangeShapeType="1"/>
            </p:cNvSpPr>
            <p:nvPr/>
          </p:nvSpPr>
          <p:spPr bwMode="auto">
            <a:xfrm>
              <a:off x="1536" y="2640"/>
              <a:ext cx="1104"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8" name="Line 91"/>
            <p:cNvSpPr>
              <a:spLocks noChangeShapeType="1"/>
            </p:cNvSpPr>
            <p:nvPr/>
          </p:nvSpPr>
          <p:spPr bwMode="auto">
            <a:xfrm>
              <a:off x="2640" y="2352"/>
              <a:ext cx="192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9" name="Line 92"/>
            <p:cNvSpPr>
              <a:spLocks noChangeShapeType="1"/>
            </p:cNvSpPr>
            <p:nvPr/>
          </p:nvSpPr>
          <p:spPr bwMode="auto">
            <a:xfrm flipV="1">
              <a:off x="4560" y="2352"/>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60" name="Line 93"/>
            <p:cNvSpPr>
              <a:spLocks noChangeShapeType="1"/>
            </p:cNvSpPr>
            <p:nvPr/>
          </p:nvSpPr>
          <p:spPr bwMode="auto">
            <a:xfrm>
              <a:off x="4560" y="264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 name="Group 94"/>
          <p:cNvGrpSpPr>
            <a:grpSpLocks/>
          </p:cNvGrpSpPr>
          <p:nvPr/>
        </p:nvGrpSpPr>
        <p:grpSpPr bwMode="auto">
          <a:xfrm>
            <a:off x="3429000" y="1981200"/>
            <a:ext cx="762000" cy="457200"/>
            <a:chOff x="2160" y="1248"/>
            <a:chExt cx="480" cy="288"/>
          </a:xfrm>
        </p:grpSpPr>
        <p:sp>
          <p:nvSpPr>
            <p:cNvPr id="72754" name="Line 95"/>
            <p:cNvSpPr>
              <a:spLocks noChangeShapeType="1"/>
            </p:cNvSpPr>
            <p:nvPr/>
          </p:nvSpPr>
          <p:spPr bwMode="auto">
            <a:xfrm flipV="1">
              <a:off x="2160" y="1248"/>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5" name="Line 96"/>
            <p:cNvSpPr>
              <a:spLocks noChangeShapeType="1"/>
            </p:cNvSpPr>
            <p:nvPr/>
          </p:nvSpPr>
          <p:spPr bwMode="auto">
            <a:xfrm>
              <a:off x="2160" y="1248"/>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1" name="Group 97"/>
          <p:cNvGrpSpPr>
            <a:grpSpLocks/>
          </p:cNvGrpSpPr>
          <p:nvPr/>
        </p:nvGrpSpPr>
        <p:grpSpPr bwMode="auto">
          <a:xfrm>
            <a:off x="4191000" y="1981200"/>
            <a:ext cx="3810000" cy="457200"/>
            <a:chOff x="2640" y="1248"/>
            <a:chExt cx="2400" cy="288"/>
          </a:xfrm>
        </p:grpSpPr>
        <p:sp>
          <p:nvSpPr>
            <p:cNvPr id="72742" name="Line 98"/>
            <p:cNvSpPr>
              <a:spLocks noChangeShapeType="1"/>
            </p:cNvSpPr>
            <p:nvPr/>
          </p:nvSpPr>
          <p:spPr bwMode="auto">
            <a:xfrm>
              <a:off x="2640" y="1248"/>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2743" name="Group 99"/>
            <p:cNvGrpSpPr>
              <a:grpSpLocks/>
            </p:cNvGrpSpPr>
            <p:nvPr/>
          </p:nvGrpSpPr>
          <p:grpSpPr bwMode="auto">
            <a:xfrm>
              <a:off x="2640" y="1248"/>
              <a:ext cx="960" cy="288"/>
              <a:chOff x="624" y="1200"/>
              <a:chExt cx="576" cy="288"/>
            </a:xfrm>
          </p:grpSpPr>
          <p:sp>
            <p:nvSpPr>
              <p:cNvPr id="72750" name="Line 100"/>
              <p:cNvSpPr>
                <a:spLocks noChangeShapeType="1"/>
              </p:cNvSpPr>
              <p:nvPr/>
            </p:nvSpPr>
            <p:spPr bwMode="auto">
              <a:xfrm>
                <a:off x="624" y="1488"/>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1" name="Line 101"/>
              <p:cNvSpPr>
                <a:spLocks noChangeShapeType="1"/>
              </p:cNvSpPr>
              <p:nvPr/>
            </p:nvSpPr>
            <p:spPr bwMode="auto">
              <a:xfrm flipV="1">
                <a:off x="912"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2" name="Line 102"/>
              <p:cNvSpPr>
                <a:spLocks noChangeShapeType="1"/>
              </p:cNvSpPr>
              <p:nvPr/>
            </p:nvSpPr>
            <p:spPr bwMode="auto">
              <a:xfrm>
                <a:off x="912" y="120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53" name="Line 103"/>
              <p:cNvSpPr>
                <a:spLocks noChangeShapeType="1"/>
              </p:cNvSpPr>
              <p:nvPr/>
            </p:nvSpPr>
            <p:spPr bwMode="auto">
              <a:xfrm>
                <a:off x="1200"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72744" name="Group 104"/>
            <p:cNvGrpSpPr>
              <a:grpSpLocks/>
            </p:cNvGrpSpPr>
            <p:nvPr/>
          </p:nvGrpSpPr>
          <p:grpSpPr bwMode="auto">
            <a:xfrm>
              <a:off x="3600" y="1248"/>
              <a:ext cx="960" cy="288"/>
              <a:chOff x="624" y="1200"/>
              <a:chExt cx="576" cy="288"/>
            </a:xfrm>
          </p:grpSpPr>
          <p:sp>
            <p:nvSpPr>
              <p:cNvPr id="72746" name="Line 105"/>
              <p:cNvSpPr>
                <a:spLocks noChangeShapeType="1"/>
              </p:cNvSpPr>
              <p:nvPr/>
            </p:nvSpPr>
            <p:spPr bwMode="auto">
              <a:xfrm>
                <a:off x="624" y="1488"/>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47" name="Line 106"/>
              <p:cNvSpPr>
                <a:spLocks noChangeShapeType="1"/>
              </p:cNvSpPr>
              <p:nvPr/>
            </p:nvSpPr>
            <p:spPr bwMode="auto">
              <a:xfrm flipV="1">
                <a:off x="912"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48" name="Line 107"/>
              <p:cNvSpPr>
                <a:spLocks noChangeShapeType="1"/>
              </p:cNvSpPr>
              <p:nvPr/>
            </p:nvSpPr>
            <p:spPr bwMode="auto">
              <a:xfrm>
                <a:off x="912" y="120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49" name="Line 108"/>
              <p:cNvSpPr>
                <a:spLocks noChangeShapeType="1"/>
              </p:cNvSpPr>
              <p:nvPr/>
            </p:nvSpPr>
            <p:spPr bwMode="auto">
              <a:xfrm>
                <a:off x="1200"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72745" name="Line 109"/>
            <p:cNvSpPr>
              <a:spLocks noChangeShapeType="1"/>
            </p:cNvSpPr>
            <p:nvPr/>
          </p:nvSpPr>
          <p:spPr bwMode="auto">
            <a:xfrm>
              <a:off x="4560" y="1536"/>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4" name="Group 110"/>
          <p:cNvGrpSpPr>
            <a:grpSpLocks/>
          </p:cNvGrpSpPr>
          <p:nvPr/>
        </p:nvGrpSpPr>
        <p:grpSpPr bwMode="auto">
          <a:xfrm>
            <a:off x="2667000" y="1981200"/>
            <a:ext cx="762000" cy="457200"/>
            <a:chOff x="1680" y="1248"/>
            <a:chExt cx="480" cy="288"/>
          </a:xfrm>
        </p:grpSpPr>
        <p:sp>
          <p:nvSpPr>
            <p:cNvPr id="72740" name="Line 111"/>
            <p:cNvSpPr>
              <a:spLocks noChangeShapeType="1"/>
            </p:cNvSpPr>
            <p:nvPr/>
          </p:nvSpPr>
          <p:spPr bwMode="auto">
            <a:xfrm>
              <a:off x="1680" y="1536"/>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41" name="Line 112"/>
            <p:cNvSpPr>
              <a:spLocks noChangeShapeType="1"/>
            </p:cNvSpPr>
            <p:nvPr/>
          </p:nvSpPr>
          <p:spPr bwMode="auto">
            <a:xfrm>
              <a:off x="1680" y="1248"/>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5" name="Group 113"/>
          <p:cNvGrpSpPr>
            <a:grpSpLocks/>
          </p:cNvGrpSpPr>
          <p:nvPr/>
        </p:nvGrpSpPr>
        <p:grpSpPr bwMode="auto">
          <a:xfrm>
            <a:off x="0" y="2057400"/>
            <a:ext cx="1905000" cy="2271713"/>
            <a:chOff x="0" y="1296"/>
            <a:chExt cx="720" cy="1431"/>
          </a:xfrm>
        </p:grpSpPr>
        <p:grpSp>
          <p:nvGrpSpPr>
            <p:cNvPr id="72733" name="Group 114"/>
            <p:cNvGrpSpPr>
              <a:grpSpLocks/>
            </p:cNvGrpSpPr>
            <p:nvPr/>
          </p:nvGrpSpPr>
          <p:grpSpPr bwMode="auto">
            <a:xfrm>
              <a:off x="0" y="1296"/>
              <a:ext cx="528" cy="1431"/>
              <a:chOff x="0" y="1296"/>
              <a:chExt cx="528" cy="1431"/>
            </a:xfrm>
          </p:grpSpPr>
          <p:sp>
            <p:nvSpPr>
              <p:cNvPr id="72737" name="Text Box 115"/>
              <p:cNvSpPr txBox="1">
                <a:spLocks noChangeArrowheads="1"/>
              </p:cNvSpPr>
              <p:nvPr/>
            </p:nvSpPr>
            <p:spPr bwMode="auto">
              <a:xfrm>
                <a:off x="0" y="129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  Q</a:t>
                </a:r>
                <a:r>
                  <a:rPr lang="en-US" altLang="zh-CN" sz="2800" baseline="-25000">
                    <a:cs typeface="Times New Roman" panose="02020603050405020304" pitchFamily="18" charset="0"/>
                  </a:rPr>
                  <a:t>0</a:t>
                </a:r>
                <a:endParaRPr lang="en-US" altLang="zh-CN" sz="2800">
                  <a:cs typeface="Times New Roman" panose="02020603050405020304" pitchFamily="18" charset="0"/>
                </a:endParaRPr>
              </a:p>
            </p:txBody>
          </p:sp>
          <p:sp>
            <p:nvSpPr>
              <p:cNvPr id="72738" name="Rectangle 116"/>
              <p:cNvSpPr>
                <a:spLocks noChangeArrowheads="1"/>
              </p:cNvSpPr>
              <p:nvPr/>
            </p:nvSpPr>
            <p:spPr bwMode="auto">
              <a:xfrm>
                <a:off x="96" y="187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1</a:t>
                </a:r>
              </a:p>
            </p:txBody>
          </p:sp>
          <p:sp>
            <p:nvSpPr>
              <p:cNvPr id="72739" name="Rectangle 117"/>
              <p:cNvSpPr>
                <a:spLocks noChangeArrowheads="1"/>
              </p:cNvSpPr>
              <p:nvPr/>
            </p:nvSpPr>
            <p:spPr bwMode="auto">
              <a:xfrm>
                <a:off x="173" y="2400"/>
                <a:ext cx="2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2</a:t>
                </a:r>
              </a:p>
            </p:txBody>
          </p:sp>
        </p:grpSp>
        <p:sp>
          <p:nvSpPr>
            <p:cNvPr id="72734" name="Line 118"/>
            <p:cNvSpPr>
              <a:spLocks noChangeShapeType="1"/>
            </p:cNvSpPr>
            <p:nvPr/>
          </p:nvSpPr>
          <p:spPr bwMode="auto">
            <a:xfrm>
              <a:off x="432" y="1536"/>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5" name="Line 119"/>
            <p:cNvSpPr>
              <a:spLocks noChangeShapeType="1"/>
            </p:cNvSpPr>
            <p:nvPr/>
          </p:nvSpPr>
          <p:spPr bwMode="auto">
            <a:xfrm>
              <a:off x="432" y="2112"/>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6" name="Line 120"/>
            <p:cNvSpPr>
              <a:spLocks noChangeShapeType="1"/>
            </p:cNvSpPr>
            <p:nvPr/>
          </p:nvSpPr>
          <p:spPr bwMode="auto">
            <a:xfrm>
              <a:off x="432" y="264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7" name="Group 121"/>
          <p:cNvGrpSpPr>
            <a:grpSpLocks/>
          </p:cNvGrpSpPr>
          <p:nvPr/>
        </p:nvGrpSpPr>
        <p:grpSpPr bwMode="auto">
          <a:xfrm>
            <a:off x="1143000" y="1981200"/>
            <a:ext cx="1524000" cy="2209800"/>
            <a:chOff x="720" y="1248"/>
            <a:chExt cx="960" cy="1392"/>
          </a:xfrm>
        </p:grpSpPr>
        <p:sp>
          <p:nvSpPr>
            <p:cNvPr id="72729" name="Line 122"/>
            <p:cNvSpPr>
              <a:spLocks noChangeShapeType="1"/>
            </p:cNvSpPr>
            <p:nvPr/>
          </p:nvSpPr>
          <p:spPr bwMode="auto">
            <a:xfrm>
              <a:off x="720" y="2112"/>
              <a:ext cx="96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0" name="Line 123"/>
            <p:cNvSpPr>
              <a:spLocks noChangeShapeType="1"/>
            </p:cNvSpPr>
            <p:nvPr/>
          </p:nvSpPr>
          <p:spPr bwMode="auto">
            <a:xfrm>
              <a:off x="1200" y="1248"/>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1" name="Line 124"/>
            <p:cNvSpPr>
              <a:spLocks noChangeShapeType="1"/>
            </p:cNvSpPr>
            <p:nvPr/>
          </p:nvSpPr>
          <p:spPr bwMode="auto">
            <a:xfrm flipV="1">
              <a:off x="1200" y="1248"/>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2" name="Line 125"/>
            <p:cNvSpPr>
              <a:spLocks noChangeShapeType="1"/>
            </p:cNvSpPr>
            <p:nvPr/>
          </p:nvSpPr>
          <p:spPr bwMode="auto">
            <a:xfrm>
              <a:off x="720" y="2640"/>
              <a:ext cx="96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12094" name="Line 126"/>
          <p:cNvSpPr>
            <a:spLocks noChangeShapeType="1"/>
          </p:cNvSpPr>
          <p:nvPr/>
        </p:nvSpPr>
        <p:spPr bwMode="auto">
          <a:xfrm>
            <a:off x="3429000" y="2895600"/>
            <a:ext cx="762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8" name="Group 127"/>
          <p:cNvGrpSpPr>
            <a:grpSpLocks/>
          </p:cNvGrpSpPr>
          <p:nvPr/>
        </p:nvGrpSpPr>
        <p:grpSpPr bwMode="auto">
          <a:xfrm>
            <a:off x="2667000" y="2895600"/>
            <a:ext cx="762000" cy="457200"/>
            <a:chOff x="1680" y="1824"/>
            <a:chExt cx="960" cy="288"/>
          </a:xfrm>
        </p:grpSpPr>
        <p:sp>
          <p:nvSpPr>
            <p:cNvPr id="72727" name="Line 128"/>
            <p:cNvSpPr>
              <a:spLocks noChangeShapeType="1"/>
            </p:cNvSpPr>
            <p:nvPr/>
          </p:nvSpPr>
          <p:spPr bwMode="auto">
            <a:xfrm>
              <a:off x="1680" y="1824"/>
              <a:ext cx="9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28" name="Line 129"/>
            <p:cNvSpPr>
              <a:spLocks noChangeShapeType="1"/>
            </p:cNvSpPr>
            <p:nvPr/>
          </p:nvSpPr>
          <p:spPr bwMode="auto">
            <a:xfrm flipV="1">
              <a:off x="1680" y="182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12098" name="AutoShape 130"/>
          <p:cNvSpPr>
            <a:spLocks noChangeArrowheads="1"/>
          </p:cNvSpPr>
          <p:nvPr/>
        </p:nvSpPr>
        <p:spPr bwMode="auto">
          <a:xfrm>
            <a:off x="2743200" y="20574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12099" name="AutoShape 131"/>
          <p:cNvSpPr>
            <a:spLocks noChangeArrowheads="1"/>
          </p:cNvSpPr>
          <p:nvPr/>
        </p:nvSpPr>
        <p:spPr bwMode="auto">
          <a:xfrm>
            <a:off x="1981200" y="12954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12100" name="AutoShape 132"/>
          <p:cNvSpPr>
            <a:spLocks noChangeArrowheads="1"/>
          </p:cNvSpPr>
          <p:nvPr/>
        </p:nvSpPr>
        <p:spPr bwMode="auto">
          <a:xfrm>
            <a:off x="4267200" y="29718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12101" name="Text Box 133"/>
          <p:cNvSpPr txBox="1">
            <a:spLocks noChangeArrowheads="1"/>
          </p:cNvSpPr>
          <p:nvPr/>
        </p:nvSpPr>
        <p:spPr bwMode="auto">
          <a:xfrm>
            <a:off x="533400" y="4797425"/>
            <a:ext cx="8153400" cy="523220"/>
          </a:xfrm>
          <a:prstGeom prst="rect">
            <a:avLst/>
          </a:prstGeom>
          <a:solidFill>
            <a:srgbClr val="FFFFCC"/>
          </a:solidFill>
          <a:ln w="38100">
            <a:solidFill>
              <a:srgbClr val="CC00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000099"/>
                </a:solidFill>
                <a:cs typeface="Times New Roman" panose="02020603050405020304" pitchFamily="18" charset="0"/>
              </a:rPr>
              <a:t>每个触发器翻转的时间有先后，与计数脉冲不同步</a:t>
            </a:r>
          </a:p>
        </p:txBody>
      </p:sp>
      <p:sp>
        <p:nvSpPr>
          <p:cNvPr id="212102" name="Text Box 134" descr="40%"/>
          <p:cNvSpPr txBox="1">
            <a:spLocks noChangeArrowheads="1"/>
          </p:cNvSpPr>
          <p:nvPr/>
        </p:nvSpPr>
        <p:spPr bwMode="auto">
          <a:xfrm>
            <a:off x="533400" y="5445125"/>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    </a:t>
            </a:r>
            <a:r>
              <a:rPr lang="zh-CN" altLang="en-US" sz="2800">
                <a:cs typeface="Times New Roman" panose="02020603050405020304" pitchFamily="18" charset="0"/>
              </a:rPr>
              <a:t>每经一个触发器，脉冲的周期就增加一倍，频率减为一半。</a:t>
            </a:r>
          </a:p>
        </p:txBody>
      </p:sp>
      <p:pic>
        <p:nvPicPr>
          <p:cNvPr id="72726" name="Picture 135" descr="图片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338" y="612775"/>
            <a:ext cx="749935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678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2099"/>
                                        </p:tgtEl>
                                        <p:attrNameLst>
                                          <p:attrName>style.visibility</p:attrName>
                                        </p:attrNameLst>
                                      </p:cBhvr>
                                      <p:to>
                                        <p:strVal val="visible"/>
                                      </p:to>
                                    </p:set>
                                    <p:animEffect transition="in" filter="wipe(up)">
                                      <p:cBhvr>
                                        <p:cTn id="21" dur="500"/>
                                        <p:tgtEl>
                                          <p:spTgt spid="2120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2039"/>
                                        </p:tgtEl>
                                        <p:attrNameLst>
                                          <p:attrName>style.visibility</p:attrName>
                                        </p:attrNameLst>
                                      </p:cBhvr>
                                      <p:to>
                                        <p:strVal val="visible"/>
                                      </p:to>
                                    </p:set>
                                    <p:animEffect transition="in" filter="wipe(up)">
                                      <p:cBhvr>
                                        <p:cTn id="31" dur="500"/>
                                        <p:tgtEl>
                                          <p:spTgt spid="2120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2098"/>
                                        </p:tgtEl>
                                        <p:attrNameLst>
                                          <p:attrName>style.visibility</p:attrName>
                                        </p:attrNameLst>
                                      </p:cBhvr>
                                      <p:to>
                                        <p:strVal val="visible"/>
                                      </p:to>
                                    </p:set>
                                    <p:animEffect transition="in" filter="wipe(up)">
                                      <p:cBhvr>
                                        <p:cTn id="40" dur="500"/>
                                        <p:tgtEl>
                                          <p:spTgt spid="21209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12094"/>
                                        </p:tgtEl>
                                        <p:attrNameLst>
                                          <p:attrName>style.visibility</p:attrName>
                                        </p:attrNameLst>
                                      </p:cBhvr>
                                      <p:to>
                                        <p:strVal val="visible"/>
                                      </p:to>
                                    </p:set>
                                    <p:animEffect transition="in" filter="wipe(left)">
                                      <p:cBhvr>
                                        <p:cTn id="50" dur="500"/>
                                        <p:tgtEl>
                                          <p:spTgt spid="21209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up)">
                                      <p:cBhvr>
                                        <p:cTn id="65" dur="500"/>
                                        <p:tgtEl>
                                          <p:spTgt spid="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par>
                          <p:cTn id="71" fill="hold" nodeType="afterGroup">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212100"/>
                                        </p:tgtEl>
                                        <p:attrNameLst>
                                          <p:attrName>style.visibility</p:attrName>
                                        </p:attrNameLst>
                                      </p:cBhvr>
                                      <p:to>
                                        <p:strVal val="visible"/>
                                      </p:to>
                                    </p:set>
                                    <p:animEffect transition="in" filter="wipe(up)">
                                      <p:cBhvr>
                                        <p:cTn id="74" dur="500"/>
                                        <p:tgtEl>
                                          <p:spTgt spid="21210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11970"/>
                                        </p:tgtEl>
                                        <p:attrNameLst>
                                          <p:attrName>style.visibility</p:attrName>
                                        </p:attrNameLst>
                                      </p:cBhvr>
                                      <p:to>
                                        <p:strVal val="visible"/>
                                      </p:to>
                                    </p:set>
                                    <p:animEffect transition="in" filter="wipe(left)">
                                      <p:cBhvr>
                                        <p:cTn id="79" dur="500"/>
                                        <p:tgtEl>
                                          <p:spTgt spid="21197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4" presetClass="entr" presetSubtype="32" fill="hold" grpId="0" nodeType="clickEffect">
                                  <p:stCondLst>
                                    <p:cond delay="0"/>
                                  </p:stCondLst>
                                  <p:childTnLst>
                                    <p:set>
                                      <p:cBhvr>
                                        <p:cTn id="83" dur="1" fill="hold">
                                          <p:stCondLst>
                                            <p:cond delay="0"/>
                                          </p:stCondLst>
                                        </p:cTn>
                                        <p:tgtEl>
                                          <p:spTgt spid="212101"/>
                                        </p:tgtEl>
                                        <p:attrNameLst>
                                          <p:attrName>style.visibility</p:attrName>
                                        </p:attrNameLst>
                                      </p:cBhvr>
                                      <p:to>
                                        <p:strVal val="visible"/>
                                      </p:to>
                                    </p:set>
                                    <p:animEffect transition="in" filter="box(out)">
                                      <p:cBhvr>
                                        <p:cTn id="84" dur="500"/>
                                        <p:tgtEl>
                                          <p:spTgt spid="212101"/>
                                        </p:tgtEl>
                                      </p:cBhvr>
                                    </p:animEffect>
                                  </p:childTnLst>
                                  <p:subTnLst>
                                    <p:audio>
                                      <p:cMediaNode>
                                        <p:cTn display="0" masterRel="sameClick">
                                          <p:stCondLst>
                                            <p:cond evt="begin" delay="0">
                                              <p:tn val="82"/>
                                            </p:cond>
                                          </p:stCondLst>
                                          <p:endCondLst>
                                            <p:cond evt="onStopAudio" delay="0">
                                              <p:tgtEl>
                                                <p:sldTgt/>
                                              </p:tgtEl>
                                            </p:cond>
                                          </p:endCondLst>
                                        </p:cTn>
                                        <p:tgtEl>
                                          <p:sndTgt r:embed="rId3" name="CAMERA.WAV"/>
                                        </p:tgtEl>
                                      </p:cMediaNode>
                                    </p:audio>
                                  </p:sub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up)">
                                      <p:cBhvr>
                                        <p:cTn id="89" dur="500"/>
                                        <p:tgtEl>
                                          <p:spTgt spid="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1"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wipe(up)">
                                      <p:cBhvr>
                                        <p:cTn id="94" dur="500"/>
                                        <p:tgtEl>
                                          <p:spTgt spid="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32" fill="hold" grpId="0" nodeType="clickEffect">
                                  <p:stCondLst>
                                    <p:cond delay="0"/>
                                  </p:stCondLst>
                                  <p:childTnLst>
                                    <p:set>
                                      <p:cBhvr>
                                        <p:cTn id="98" dur="1" fill="hold">
                                          <p:stCondLst>
                                            <p:cond delay="0"/>
                                          </p:stCondLst>
                                        </p:cTn>
                                        <p:tgtEl>
                                          <p:spTgt spid="212102"/>
                                        </p:tgtEl>
                                        <p:attrNameLst>
                                          <p:attrName>style.visibility</p:attrName>
                                        </p:attrNameLst>
                                      </p:cBhvr>
                                      <p:to>
                                        <p:strVal val="visible"/>
                                      </p:to>
                                    </p:set>
                                    <p:animEffect transition="in" filter="box(out)">
                                      <p:cBhvr>
                                        <p:cTn id="99" dur="500"/>
                                        <p:tgtEl>
                                          <p:spTgt spid="21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autoUpdateAnimBg="0"/>
      <p:bldP spid="212039" grpId="0" animBg="1"/>
      <p:bldP spid="212094" grpId="0" animBg="1"/>
      <p:bldP spid="212098" grpId="0" animBg="1"/>
      <p:bldP spid="212099" grpId="0" animBg="1"/>
      <p:bldP spid="212100" grpId="0" animBg="1"/>
      <p:bldP spid="212101" grpId="0" animBg="1" autoUpdateAnimBg="0"/>
      <p:bldP spid="21210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120" name="Picture 104" descr="图片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63" y="2358302"/>
            <a:ext cx="8202612"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18" name="Text Box 2"/>
          <p:cNvSpPr txBox="1">
            <a:spLocks noChangeArrowheads="1"/>
          </p:cNvSpPr>
          <p:nvPr/>
        </p:nvSpPr>
        <p:spPr bwMode="auto">
          <a:xfrm>
            <a:off x="2040538" y="766040"/>
            <a:ext cx="6156325" cy="519112"/>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zh-CN" altLang="en-US" sz="2800" b="1">
                <a:solidFill>
                  <a:srgbClr val="0033CC"/>
                </a:solidFill>
                <a:latin typeface="Times New Roman" panose="02020603050405020304" pitchFamily="18" charset="0"/>
                <a:cs typeface="Times New Roman" panose="02020603050405020304" pitchFamily="18" charset="0"/>
              </a:rPr>
              <a:t>用</a:t>
            </a:r>
            <a:r>
              <a:rPr lang="en-US" altLang="zh-CN" sz="2800" b="1" i="1">
                <a:solidFill>
                  <a:srgbClr val="0033CC"/>
                </a:solidFill>
                <a:latin typeface="Times New Roman" panose="02020603050405020304" pitchFamily="18" charset="0"/>
                <a:cs typeface="Times New Roman" panose="02020603050405020304" pitchFamily="18" charset="0"/>
              </a:rPr>
              <a:t>D</a:t>
            </a:r>
            <a:r>
              <a:rPr lang="zh-CN" altLang="en-US" sz="2800" b="1">
                <a:solidFill>
                  <a:srgbClr val="0033CC"/>
                </a:solidFill>
                <a:latin typeface="Times New Roman" panose="02020603050405020304" pitchFamily="18" charset="0"/>
                <a:cs typeface="Times New Roman" panose="02020603050405020304" pitchFamily="18" charset="0"/>
              </a:rPr>
              <a:t>触发器构成三位二进制异步加法器</a:t>
            </a:r>
          </a:p>
        </p:txBody>
      </p:sp>
      <p:sp>
        <p:nvSpPr>
          <p:cNvPr id="214022" name="Text Box 6"/>
          <p:cNvSpPr txBox="1">
            <a:spLocks noChangeArrowheads="1"/>
          </p:cNvSpPr>
          <p:nvPr/>
        </p:nvSpPr>
        <p:spPr bwMode="auto">
          <a:xfrm>
            <a:off x="2096100" y="1750290"/>
            <a:ext cx="6173788" cy="519112"/>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a:t>
            </a:r>
            <a:r>
              <a:rPr lang="zh-CN" altLang="en-US" sz="2800" b="1">
                <a:solidFill>
                  <a:srgbClr val="006600"/>
                </a:solidFill>
                <a:latin typeface="Times New Roman" panose="02020603050405020304" pitchFamily="18" charset="0"/>
                <a:cs typeface="Times New Roman" panose="02020603050405020304" pitchFamily="18" charset="0"/>
              </a:rPr>
              <a:t>、若构成减法计数器</a:t>
            </a:r>
            <a:r>
              <a:rPr lang="en-US" altLang="zh-CN" sz="2800" b="1" i="1">
                <a:solidFill>
                  <a:srgbClr val="006600"/>
                </a:solidFill>
                <a:latin typeface="Times New Roman" panose="02020603050405020304" pitchFamily="18" charset="0"/>
                <a:cs typeface="Times New Roman" panose="02020603050405020304" pitchFamily="18" charset="0"/>
              </a:rPr>
              <a:t>CP</a:t>
            </a:r>
            <a:r>
              <a:rPr lang="zh-CN" altLang="en-US" sz="2800" b="1">
                <a:solidFill>
                  <a:srgbClr val="006600"/>
                </a:solidFill>
                <a:latin typeface="Times New Roman" panose="02020603050405020304" pitchFamily="18" charset="0"/>
                <a:cs typeface="Times New Roman" panose="02020603050405020304" pitchFamily="18" charset="0"/>
              </a:rPr>
              <a:t>又如何连接？</a:t>
            </a:r>
          </a:p>
        </p:txBody>
      </p:sp>
      <p:sp>
        <p:nvSpPr>
          <p:cNvPr id="214023" name="AutoShape 7" descr="40%"/>
          <p:cNvSpPr>
            <a:spLocks noChangeArrowheads="1"/>
          </p:cNvSpPr>
          <p:nvPr/>
        </p:nvSpPr>
        <p:spPr bwMode="auto">
          <a:xfrm rot="-1315121">
            <a:off x="403825" y="758102"/>
            <a:ext cx="1528763" cy="935038"/>
          </a:xfrm>
          <a:prstGeom prst="irregularSeal1">
            <a:avLst/>
          </a:prstGeom>
          <a:pattFill prst="pct40">
            <a:fgClr>
              <a:srgbClr val="00FF00"/>
            </a:fgClr>
            <a:bgClr>
              <a:srgbClr val="FFFFFF"/>
            </a:bgClr>
          </a:pattFill>
          <a:ln w="38100">
            <a:solidFill>
              <a:srgbClr val="339933"/>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a:solidFill>
                  <a:srgbClr val="FF3300"/>
                </a:solidFill>
                <a:cs typeface="Times New Roman" panose="02020603050405020304" pitchFamily="18" charset="0"/>
              </a:rPr>
              <a:t>思考</a:t>
            </a:r>
          </a:p>
        </p:txBody>
      </p:sp>
      <p:sp>
        <p:nvSpPr>
          <p:cNvPr id="214024" name="Text Box 8"/>
          <p:cNvSpPr txBox="1">
            <a:spLocks noChangeArrowheads="1"/>
          </p:cNvSpPr>
          <p:nvPr/>
        </p:nvSpPr>
        <p:spPr bwMode="auto">
          <a:xfrm>
            <a:off x="2111975" y="1299440"/>
            <a:ext cx="474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r>
              <a:rPr lang="zh-CN" altLang="en-US" sz="2800">
                <a:solidFill>
                  <a:srgbClr val="FF3300"/>
                </a:solidFill>
                <a:cs typeface="Times New Roman" panose="02020603050405020304" pitchFamily="18" charset="0"/>
              </a:rPr>
              <a:t>、各触发器</a:t>
            </a:r>
            <a:r>
              <a:rPr lang="en-US" altLang="zh-CN" sz="2800" i="1">
                <a:solidFill>
                  <a:srgbClr val="FF3300"/>
                </a:solidFill>
                <a:cs typeface="Times New Roman" panose="02020603050405020304" pitchFamily="18" charset="0"/>
              </a:rPr>
              <a:t>CP</a:t>
            </a:r>
            <a:r>
              <a:rPr lang="zh-CN" altLang="en-US" sz="2800">
                <a:solidFill>
                  <a:srgbClr val="FF3300"/>
                </a:solidFill>
                <a:cs typeface="Times New Roman" panose="02020603050405020304" pitchFamily="18" charset="0"/>
              </a:rPr>
              <a:t>应如何连接？</a:t>
            </a:r>
          </a:p>
        </p:txBody>
      </p:sp>
      <p:sp>
        <p:nvSpPr>
          <p:cNvPr id="214025" name="Text Box 9"/>
          <p:cNvSpPr txBox="1">
            <a:spLocks noChangeArrowheads="1"/>
          </p:cNvSpPr>
          <p:nvPr/>
        </p:nvSpPr>
        <p:spPr bwMode="auto">
          <a:xfrm>
            <a:off x="568925" y="5592040"/>
            <a:ext cx="7267575" cy="519112"/>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zh-CN" altLang="en-US" sz="2800" b="1">
                <a:solidFill>
                  <a:schemeClr val="tx2"/>
                </a:solidFill>
                <a:latin typeface="Times New Roman" panose="02020603050405020304" pitchFamily="18" charset="0"/>
                <a:cs typeface="Times New Roman" panose="02020603050405020304" pitchFamily="18" charset="0"/>
              </a:rPr>
              <a:t>各</a:t>
            </a:r>
            <a:r>
              <a:rPr lang="en-US" altLang="zh-CN" sz="2800" b="1" i="1">
                <a:solidFill>
                  <a:schemeClr val="tx2"/>
                </a:solidFill>
                <a:latin typeface="Times New Roman" panose="02020603050405020304" pitchFamily="18" charset="0"/>
                <a:cs typeface="Times New Roman" panose="02020603050405020304" pitchFamily="18" charset="0"/>
              </a:rPr>
              <a:t>D</a:t>
            </a:r>
            <a:r>
              <a:rPr lang="zh-CN" altLang="en-US" sz="2800" b="1">
                <a:solidFill>
                  <a:schemeClr val="tx2"/>
                </a:solidFill>
                <a:latin typeface="Times New Roman" panose="02020603050405020304" pitchFamily="18" charset="0"/>
                <a:cs typeface="Times New Roman" panose="02020603050405020304" pitchFamily="18" charset="0"/>
              </a:rPr>
              <a:t>触发器已接成</a:t>
            </a:r>
            <a:r>
              <a:rPr lang="en-US" altLang="zh-CN" sz="2800" b="1" i="1">
                <a:solidFill>
                  <a:schemeClr val="tx2"/>
                </a:solidFill>
                <a:latin typeface="Times New Roman" panose="02020603050405020304" pitchFamily="18" charset="0"/>
                <a:cs typeface="Times New Roman" panose="02020603050405020304" pitchFamily="18" charset="0"/>
              </a:rPr>
              <a:t>T</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latin typeface="Times New Roman" panose="02020603050405020304" pitchFamily="18" charset="0"/>
                <a:cs typeface="Times New Roman" panose="02020603050405020304" pitchFamily="18" charset="0"/>
              </a:rPr>
              <a:t>触发器，即具有计数功能</a:t>
            </a:r>
          </a:p>
        </p:txBody>
      </p:sp>
      <p:grpSp>
        <p:nvGrpSpPr>
          <p:cNvPr id="2" name="Group 97"/>
          <p:cNvGrpSpPr>
            <a:grpSpLocks/>
          </p:cNvGrpSpPr>
          <p:nvPr/>
        </p:nvGrpSpPr>
        <p:grpSpPr bwMode="auto">
          <a:xfrm flipH="1">
            <a:off x="5223475" y="4129952"/>
            <a:ext cx="457200" cy="381000"/>
            <a:chOff x="3648" y="1920"/>
            <a:chExt cx="336" cy="288"/>
          </a:xfrm>
        </p:grpSpPr>
        <p:sp>
          <p:nvSpPr>
            <p:cNvPr id="73743" name="Line 98"/>
            <p:cNvSpPr>
              <a:spLocks noChangeShapeType="1"/>
            </p:cNvSpPr>
            <p:nvPr/>
          </p:nvSpPr>
          <p:spPr bwMode="auto">
            <a:xfrm>
              <a:off x="3984" y="1920"/>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3744" name="Line 99"/>
            <p:cNvSpPr>
              <a:spLocks noChangeShapeType="1"/>
            </p:cNvSpPr>
            <p:nvPr/>
          </p:nvSpPr>
          <p:spPr bwMode="auto">
            <a:xfrm>
              <a:off x="3648" y="2208"/>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100"/>
          <p:cNvGrpSpPr>
            <a:grpSpLocks/>
          </p:cNvGrpSpPr>
          <p:nvPr/>
        </p:nvGrpSpPr>
        <p:grpSpPr bwMode="auto">
          <a:xfrm flipH="1">
            <a:off x="2861275" y="4129952"/>
            <a:ext cx="533400" cy="381000"/>
            <a:chOff x="3648" y="1920"/>
            <a:chExt cx="336" cy="288"/>
          </a:xfrm>
        </p:grpSpPr>
        <p:sp>
          <p:nvSpPr>
            <p:cNvPr id="73741" name="Line 101"/>
            <p:cNvSpPr>
              <a:spLocks noChangeShapeType="1"/>
            </p:cNvSpPr>
            <p:nvPr/>
          </p:nvSpPr>
          <p:spPr bwMode="auto">
            <a:xfrm>
              <a:off x="3984" y="1920"/>
              <a:ext cx="0" cy="28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3742" name="Line 102"/>
            <p:cNvSpPr>
              <a:spLocks noChangeShapeType="1"/>
            </p:cNvSpPr>
            <p:nvPr/>
          </p:nvSpPr>
          <p:spPr bwMode="auto">
            <a:xfrm>
              <a:off x="3648" y="2208"/>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3"/>
          <p:cNvGrpSpPr>
            <a:grpSpLocks/>
          </p:cNvGrpSpPr>
          <p:nvPr/>
        </p:nvGrpSpPr>
        <p:grpSpPr bwMode="auto">
          <a:xfrm>
            <a:off x="2785075" y="3837852"/>
            <a:ext cx="2955925" cy="579438"/>
            <a:chOff x="1776" y="1872"/>
            <a:chExt cx="1862" cy="365"/>
          </a:xfrm>
        </p:grpSpPr>
        <p:sp>
          <p:nvSpPr>
            <p:cNvPr id="73739" name="Text Box 4"/>
            <p:cNvSpPr txBox="1">
              <a:spLocks noChangeArrowheads="1"/>
            </p:cNvSpPr>
            <p:nvPr/>
          </p:nvSpPr>
          <p:spPr bwMode="auto">
            <a:xfrm>
              <a:off x="3264" y="1872"/>
              <a:ext cx="3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a:solidFill>
                    <a:srgbClr val="FF3300"/>
                  </a:solidFill>
                  <a:cs typeface="Times New Roman" panose="02020603050405020304" pitchFamily="18" charset="0"/>
                </a:rPr>
                <a:t>？</a:t>
              </a:r>
              <a:endParaRPr lang="zh-CN" altLang="en-US" sz="2800">
                <a:solidFill>
                  <a:srgbClr val="FF3300"/>
                </a:solidFill>
                <a:cs typeface="Times New Roman" panose="02020603050405020304" pitchFamily="18" charset="0"/>
              </a:endParaRPr>
            </a:p>
          </p:txBody>
        </p:sp>
        <p:sp>
          <p:nvSpPr>
            <p:cNvPr id="73740" name="Rectangle 5"/>
            <p:cNvSpPr>
              <a:spLocks noChangeArrowheads="1"/>
            </p:cNvSpPr>
            <p:nvPr/>
          </p:nvSpPr>
          <p:spPr bwMode="auto">
            <a:xfrm>
              <a:off x="1776" y="1872"/>
              <a:ext cx="3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a:solidFill>
                    <a:srgbClr val="FF3300"/>
                  </a:solidFill>
                  <a:cs typeface="Times New Roman" panose="02020603050405020304" pitchFamily="18" charset="0"/>
                </a:rPr>
                <a:t>？</a:t>
              </a:r>
            </a:p>
          </p:txBody>
        </p:sp>
      </p:grpSp>
    </p:spTree>
    <p:extLst>
      <p:ext uri="{BB962C8B-B14F-4D97-AF65-F5344CB8AC3E}">
        <p14:creationId xmlns:p14="http://schemas.microsoft.com/office/powerpoint/2010/main" val="988149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4120"/>
                                        </p:tgtEl>
                                        <p:attrNameLst>
                                          <p:attrName>style.visibility</p:attrName>
                                        </p:attrNameLst>
                                      </p:cBhvr>
                                      <p:to>
                                        <p:strVal val="visible"/>
                                      </p:to>
                                    </p:set>
                                    <p:animEffect transition="in" filter="wipe(left)">
                                      <p:cBhvr>
                                        <p:cTn id="7" dur="500"/>
                                        <p:tgtEl>
                                          <p:spTgt spid="2141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4025"/>
                                        </p:tgtEl>
                                        <p:attrNameLst>
                                          <p:attrName>style.visibility</p:attrName>
                                        </p:attrNameLst>
                                      </p:cBhvr>
                                      <p:to>
                                        <p:strVal val="visible"/>
                                      </p:to>
                                    </p:set>
                                    <p:animEffect transition="in" filter="box(out)">
                                      <p:cBhvr>
                                        <p:cTn id="12" dur="500"/>
                                        <p:tgtEl>
                                          <p:spTgt spid="214025"/>
                                        </p:tgtEl>
                                      </p:cBhvr>
                                    </p:animEffect>
                                  </p:childTnLst>
                                </p:cTn>
                              </p:par>
                            </p:childTnLst>
                          </p:cTn>
                        </p:par>
                        <p:par>
                          <p:cTn id="13" fill="hold" nodeType="afterGroup">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214024"/>
                                        </p:tgtEl>
                                        <p:attrNameLst>
                                          <p:attrName>style.visibility</p:attrName>
                                        </p:attrNameLst>
                                      </p:cBhvr>
                                      <p:to>
                                        <p:strVal val="visible"/>
                                      </p:to>
                                    </p:set>
                                    <p:animEffect transition="in" filter="box(out)">
                                      <p:cBhvr>
                                        <p:cTn id="16" dur="500"/>
                                        <p:tgtEl>
                                          <p:spTgt spid="2140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9" presetClass="entr" presetSubtype="10" fill="hold" grpId="0" nodeType="clickEffect">
                                  <p:stCondLst>
                                    <p:cond delay="0"/>
                                  </p:stCondLst>
                                  <p:childTnLst>
                                    <p:set>
                                      <p:cBhvr>
                                        <p:cTn id="20" dur="1" fill="hold">
                                          <p:stCondLst>
                                            <p:cond delay="0"/>
                                          </p:stCondLst>
                                        </p:cTn>
                                        <p:tgtEl>
                                          <p:spTgt spid="214023"/>
                                        </p:tgtEl>
                                        <p:attrNameLst>
                                          <p:attrName>style.visibility</p:attrName>
                                        </p:attrNameLst>
                                      </p:cBhvr>
                                      <p:to>
                                        <p:strVal val="visible"/>
                                      </p:to>
                                    </p:set>
                                    <p:anim calcmode="lin" valueType="num">
                                      <p:cBhvr>
                                        <p:cTn id="21" dur="5000" fill="hold"/>
                                        <p:tgtEl>
                                          <p:spTgt spid="214023"/>
                                        </p:tgtEl>
                                        <p:attrNameLst>
                                          <p:attrName>ppt_w</p:attrName>
                                        </p:attrNameLst>
                                      </p:cBhvr>
                                      <p:tavLst>
                                        <p:tav tm="0" fmla="#ppt_w*sin(2.5*pi*$)">
                                          <p:val>
                                            <p:fltVal val="0"/>
                                          </p:val>
                                        </p:tav>
                                        <p:tav tm="100000">
                                          <p:val>
                                            <p:fltVal val="1"/>
                                          </p:val>
                                        </p:tav>
                                      </p:tavLst>
                                    </p:anim>
                                    <p:anim calcmode="lin" valueType="num">
                                      <p:cBhvr>
                                        <p:cTn id="22" dur="5000" fill="hold"/>
                                        <p:tgtEl>
                                          <p:spTgt spid="214023"/>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right)">
                                      <p:cBhvr>
                                        <p:cTn id="31" dur="500"/>
                                        <p:tgtEl>
                                          <p:spTgt spid="2"/>
                                        </p:tgtEl>
                                      </p:cBhvr>
                                    </p:animEffect>
                                  </p:childTnLst>
                                  <p:subTnLst>
                                    <p:audio>
                                      <p:cMediaNode>
                                        <p:cTn display="0" masterRel="sameClick">
                                          <p:stCondLst>
                                            <p:cond evt="begin" delay="0">
                                              <p:tn val="29"/>
                                            </p:cond>
                                          </p:stCondLst>
                                          <p:endCondLst>
                                            <p:cond evt="onStopAudio" delay="0">
                                              <p:tgtEl>
                                                <p:sldTgt/>
                                              </p:tgtEl>
                                            </p:cond>
                                          </p:endCondLst>
                                        </p:cTn>
                                        <p:tgtEl>
                                          <p:sndTgt r:embed="rId3" name="感叹时奏乐.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14022"/>
                                        </p:tgtEl>
                                        <p:attrNameLst>
                                          <p:attrName>style.visibility</p:attrName>
                                        </p:attrNameLst>
                                      </p:cBhvr>
                                      <p:to>
                                        <p:strVal val="visible"/>
                                      </p:to>
                                    </p:set>
                                    <p:animEffect transition="in" filter="box(in)">
                                      <p:cBhvr>
                                        <p:cTn id="41" dur="500"/>
                                        <p:tgtEl>
                                          <p:spTgt spid="214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autoUpdateAnimBg="0"/>
      <p:bldP spid="214023" grpId="0" animBg="1" autoUpdateAnimBg="0"/>
      <p:bldP spid="214024" grpId="0" autoUpdateAnimBg="0"/>
      <p:bldP spid="214025"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1327150" y="5505450"/>
            <a:ext cx="69786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solidFill>
                  <a:srgbClr val="000099"/>
                </a:solidFill>
              </a:rPr>
              <a:t>               </a:t>
            </a:r>
            <a:r>
              <a:rPr lang="zh-CN" altLang="en-US">
                <a:solidFill>
                  <a:srgbClr val="000099"/>
                </a:solidFill>
              </a:rPr>
              <a:t>八进制异步减法计数器电路</a:t>
            </a:r>
          </a:p>
          <a:p>
            <a:pPr eaLnBrk="1" hangingPunct="1">
              <a:lnSpc>
                <a:spcPct val="110000"/>
              </a:lnSpc>
            </a:pPr>
            <a:r>
              <a:rPr lang="zh-CN" altLang="en-US">
                <a:solidFill>
                  <a:srgbClr val="000099"/>
                </a:solidFill>
              </a:rPr>
              <a:t>    </a:t>
            </a:r>
            <a:r>
              <a:rPr lang="en-US" altLang="zh-CN">
                <a:solidFill>
                  <a:srgbClr val="000099"/>
                </a:solidFill>
              </a:rPr>
              <a:t>(a) </a:t>
            </a:r>
            <a:r>
              <a:rPr lang="en-US" altLang="zh-CN" i="1">
                <a:solidFill>
                  <a:srgbClr val="000099"/>
                </a:solidFill>
              </a:rPr>
              <a:t>D</a:t>
            </a:r>
            <a:r>
              <a:rPr lang="en-US" altLang="zh-CN" sz="2000" i="1"/>
              <a:t> </a:t>
            </a:r>
            <a:r>
              <a:rPr lang="zh-CN" altLang="en-US">
                <a:solidFill>
                  <a:srgbClr val="000099"/>
                </a:solidFill>
              </a:rPr>
              <a:t>触发器构成；</a:t>
            </a:r>
          </a:p>
        </p:txBody>
      </p:sp>
      <p:sp>
        <p:nvSpPr>
          <p:cNvPr id="216213" name="Rectangle 149"/>
          <p:cNvSpPr>
            <a:spLocks noChangeArrowheads="1"/>
          </p:cNvSpPr>
          <p:nvPr/>
        </p:nvSpPr>
        <p:spPr bwMode="auto">
          <a:xfrm>
            <a:off x="4356100" y="5894388"/>
            <a:ext cx="25209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solidFill>
                  <a:srgbClr val="000099"/>
                </a:solidFill>
              </a:rPr>
              <a:t>(b) </a:t>
            </a:r>
            <a:r>
              <a:rPr lang="en-US" altLang="zh-CN" i="1">
                <a:solidFill>
                  <a:srgbClr val="000099"/>
                </a:solidFill>
              </a:rPr>
              <a:t>JK</a:t>
            </a:r>
            <a:r>
              <a:rPr lang="zh-CN" altLang="en-US">
                <a:solidFill>
                  <a:srgbClr val="000099"/>
                </a:solidFill>
              </a:rPr>
              <a:t>触发器构成</a:t>
            </a:r>
          </a:p>
        </p:txBody>
      </p:sp>
      <p:pic>
        <p:nvPicPr>
          <p:cNvPr id="216215" name="Picture 151" descr="图片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500" y="3284538"/>
            <a:ext cx="755967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152" descr="图片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692150"/>
            <a:ext cx="795972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043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215"/>
                                        </p:tgtEl>
                                        <p:attrNameLst>
                                          <p:attrName>style.visibility</p:attrName>
                                        </p:attrNameLst>
                                      </p:cBhvr>
                                      <p:to>
                                        <p:strVal val="visible"/>
                                      </p:to>
                                    </p:set>
                                    <p:animEffect transition="in" filter="wipe(left)">
                                      <p:cBhvr>
                                        <p:cTn id="7" dur="500"/>
                                        <p:tgtEl>
                                          <p:spTgt spid="21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6066"/>
                                        </p:tgtEl>
                                        <p:attrNameLst>
                                          <p:attrName>style.visibility</p:attrName>
                                        </p:attrNameLst>
                                      </p:cBhvr>
                                      <p:to>
                                        <p:strVal val="visible"/>
                                      </p:to>
                                    </p:set>
                                    <p:animEffect transition="in" filter="wipe(left)">
                                      <p:cBhvr>
                                        <p:cTn id="12" dur="500"/>
                                        <p:tgtEl>
                                          <p:spTgt spid="21606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16213"/>
                                        </p:tgtEl>
                                        <p:attrNameLst>
                                          <p:attrName>style.visibility</p:attrName>
                                        </p:attrNameLst>
                                      </p:cBhvr>
                                      <p:to>
                                        <p:strVal val="visible"/>
                                      </p:to>
                                    </p:set>
                                    <p:animEffect transition="in" filter="wipe(left)">
                                      <p:cBhvr>
                                        <p:cTn id="16" dur="500"/>
                                        <p:tgtEl>
                                          <p:spTgt spid="21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autoUpdateAnimBg="0"/>
      <p:bldP spid="2162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304800" y="604759"/>
            <a:ext cx="6934200" cy="457200"/>
          </a:xfrm>
          <a:prstGeom prst="rect">
            <a:avLst/>
          </a:prstGeom>
          <a:noFill/>
          <a:ln w="9525">
            <a:noFill/>
            <a:miter lim="800000"/>
            <a:headEnd/>
            <a:tailEnd/>
          </a:ln>
          <a:effectLst/>
        </p:spPr>
        <p:txBody>
          <a:bodyPr anchor="ct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74LS197</a:t>
            </a:r>
            <a:r>
              <a:rPr lang="zh-CN" altLang="en-US" sz="2800" b="1">
                <a:solidFill>
                  <a:srgbClr val="000099"/>
                </a:solidFill>
                <a:latin typeface="Times New Roman" panose="02020603050405020304" pitchFamily="18" charset="0"/>
                <a:cs typeface="Times New Roman" panose="02020603050405020304" pitchFamily="18" charset="0"/>
              </a:rPr>
              <a:t>集成</a:t>
            </a:r>
            <a:r>
              <a:rPr lang="en-US" altLang="zh-CN" sz="2800" b="1">
                <a:solidFill>
                  <a:srgbClr val="000099"/>
                </a:solidFill>
                <a:latin typeface="Times New Roman" panose="02020603050405020304" pitchFamily="18" charset="0"/>
                <a:cs typeface="Times New Roman" panose="02020603050405020304" pitchFamily="18" charset="0"/>
              </a:rPr>
              <a:t>4</a:t>
            </a:r>
            <a:r>
              <a:rPr lang="zh-CN" altLang="en-US" sz="2800" b="1">
                <a:solidFill>
                  <a:srgbClr val="000099"/>
                </a:solidFill>
                <a:latin typeface="Times New Roman" panose="02020603050405020304" pitchFamily="18" charset="0"/>
                <a:cs typeface="Times New Roman" panose="02020603050405020304" pitchFamily="18" charset="0"/>
              </a:rPr>
              <a:t>位异步二进制加法计数器</a:t>
            </a:r>
          </a:p>
        </p:txBody>
      </p:sp>
      <p:sp>
        <p:nvSpPr>
          <p:cNvPr id="218195" name="Rectangle 83"/>
          <p:cNvSpPr>
            <a:spLocks noChangeArrowheads="1"/>
          </p:cNvSpPr>
          <p:nvPr/>
        </p:nvSpPr>
        <p:spPr bwMode="auto">
          <a:xfrm>
            <a:off x="533400" y="4617959"/>
            <a:ext cx="441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    </a:t>
            </a:r>
            <a:r>
              <a:rPr lang="zh-CN" altLang="en-US" sz="2800">
                <a:solidFill>
                  <a:srgbClr val="000099"/>
                </a:solidFill>
                <a:cs typeface="Times New Roman" panose="02020603050405020304" pitchFamily="18" charset="0"/>
              </a:rPr>
              <a:t>芯片内有一个二进制计数器和一个八进制计数器</a:t>
            </a:r>
          </a:p>
        </p:txBody>
      </p:sp>
      <p:sp>
        <p:nvSpPr>
          <p:cNvPr id="218196" name="Rectangle 84"/>
          <p:cNvSpPr>
            <a:spLocks noChangeArrowheads="1"/>
          </p:cNvSpPr>
          <p:nvPr/>
        </p:nvSpPr>
        <p:spPr bwMode="auto">
          <a:xfrm>
            <a:off x="685800" y="5579984"/>
            <a:ext cx="358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CP</a:t>
            </a:r>
            <a:r>
              <a:rPr lang="zh-CN" altLang="en-US" sz="2800">
                <a:solidFill>
                  <a:srgbClr val="FF3300"/>
                </a:solidFill>
                <a:cs typeface="Times New Roman" panose="02020603050405020304" pitchFamily="18" charset="0"/>
              </a:rPr>
              <a:t>下降沿</a:t>
            </a:r>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触发器翻转</a:t>
            </a:r>
          </a:p>
        </p:txBody>
      </p:sp>
      <p:sp>
        <p:nvSpPr>
          <p:cNvPr id="218197" name="Rectangle 85"/>
          <p:cNvSpPr>
            <a:spLocks noChangeArrowheads="1"/>
          </p:cNvSpPr>
          <p:nvPr/>
        </p:nvSpPr>
        <p:spPr bwMode="auto">
          <a:xfrm>
            <a:off x="4953000" y="4860847"/>
            <a:ext cx="3657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    </a:t>
            </a:r>
            <a:r>
              <a:rPr lang="zh-CN" altLang="en-US" sz="2800">
                <a:solidFill>
                  <a:srgbClr val="000099"/>
                </a:solidFill>
                <a:cs typeface="Times New Roman" panose="02020603050405020304" pitchFamily="18" charset="0"/>
              </a:rPr>
              <a:t>有置“</a:t>
            </a:r>
            <a:r>
              <a:rPr lang="en-US" altLang="zh-CN" sz="2800">
                <a:solidFill>
                  <a:srgbClr val="000099"/>
                </a:solidFill>
                <a:cs typeface="Times New Roman" panose="02020603050405020304" pitchFamily="18" charset="0"/>
              </a:rPr>
              <a:t>0”</a:t>
            </a:r>
            <a:r>
              <a:rPr lang="zh-CN" altLang="en-US" sz="2800">
                <a:solidFill>
                  <a:srgbClr val="000099"/>
                </a:solidFill>
                <a:cs typeface="Times New Roman" panose="02020603050405020304" pitchFamily="18" charset="0"/>
              </a:rPr>
              <a:t>端和置数端，低电平有效。</a:t>
            </a:r>
          </a:p>
        </p:txBody>
      </p:sp>
      <p:grpSp>
        <p:nvGrpSpPr>
          <p:cNvPr id="2" name="Group 86"/>
          <p:cNvGrpSpPr>
            <a:grpSpLocks/>
          </p:cNvGrpSpPr>
          <p:nvPr/>
        </p:nvGrpSpPr>
        <p:grpSpPr bwMode="auto">
          <a:xfrm>
            <a:off x="2579688" y="5732384"/>
            <a:ext cx="392112" cy="304800"/>
            <a:chOff x="2592" y="3648"/>
            <a:chExt cx="384" cy="240"/>
          </a:xfrm>
        </p:grpSpPr>
        <p:sp>
          <p:nvSpPr>
            <p:cNvPr id="75785" name="Line 87"/>
            <p:cNvSpPr>
              <a:spLocks noChangeShapeType="1"/>
            </p:cNvSpPr>
            <p:nvPr/>
          </p:nvSpPr>
          <p:spPr bwMode="auto">
            <a:xfrm>
              <a:off x="2592" y="364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5786" name="Line 88"/>
            <p:cNvSpPr>
              <a:spLocks noChangeShapeType="1"/>
            </p:cNvSpPr>
            <p:nvPr/>
          </p:nvSpPr>
          <p:spPr bwMode="auto">
            <a:xfrm>
              <a:off x="2784" y="3648"/>
              <a:ext cx="0"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5787" name="Line 89"/>
            <p:cNvSpPr>
              <a:spLocks noChangeShapeType="1"/>
            </p:cNvSpPr>
            <p:nvPr/>
          </p:nvSpPr>
          <p:spPr bwMode="auto">
            <a:xfrm>
              <a:off x="2784" y="388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5788" name="Line 90"/>
            <p:cNvSpPr>
              <a:spLocks noChangeShapeType="1"/>
            </p:cNvSpPr>
            <p:nvPr/>
          </p:nvSpPr>
          <p:spPr bwMode="auto">
            <a:xfrm>
              <a:off x="2784" y="3744"/>
              <a:ext cx="0" cy="14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218203" name="Picture 91" descr="图片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1082597"/>
            <a:ext cx="4344988"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204" name="Picture 92" descr="图片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3" y="1206422"/>
            <a:ext cx="441325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473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18203"/>
                                        </p:tgtEl>
                                        <p:attrNameLst>
                                          <p:attrName>style.visibility</p:attrName>
                                        </p:attrNameLst>
                                      </p:cBhvr>
                                      <p:to>
                                        <p:strVal val="visible"/>
                                      </p:to>
                                    </p:set>
                                    <p:animEffect transition="in" filter="wipe(up)">
                                      <p:cBhvr>
                                        <p:cTn id="7" dur="500"/>
                                        <p:tgtEl>
                                          <p:spTgt spid="218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8195">
                                            <p:txEl>
                                              <p:pRg st="0" end="0"/>
                                            </p:txEl>
                                          </p:spTgt>
                                        </p:tgtEl>
                                        <p:attrNameLst>
                                          <p:attrName>style.visibility</p:attrName>
                                        </p:attrNameLst>
                                      </p:cBhvr>
                                      <p:to>
                                        <p:strVal val="visible"/>
                                      </p:to>
                                    </p:set>
                                    <p:animEffect transition="in" filter="blinds(horizontal)">
                                      <p:cBhvr>
                                        <p:cTn id="12" dur="500"/>
                                        <p:tgtEl>
                                          <p:spTgt spid="2181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8196"/>
                                        </p:tgtEl>
                                        <p:attrNameLst>
                                          <p:attrName>style.visibility</p:attrName>
                                        </p:attrNameLst>
                                      </p:cBhvr>
                                      <p:to>
                                        <p:strVal val="visible"/>
                                      </p:to>
                                    </p:set>
                                    <p:animEffect transition="in" filter="blinds(horizontal)">
                                      <p:cBhvr>
                                        <p:cTn id="17" dur="500"/>
                                        <p:tgtEl>
                                          <p:spTgt spid="218196"/>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18204"/>
                                        </p:tgtEl>
                                        <p:attrNameLst>
                                          <p:attrName>style.visibility</p:attrName>
                                        </p:attrNameLst>
                                      </p:cBhvr>
                                      <p:to>
                                        <p:strVal val="visible"/>
                                      </p:to>
                                    </p:set>
                                    <p:animEffect transition="in" filter="wipe(up)">
                                      <p:cBhvr>
                                        <p:cTn id="25" dur="500"/>
                                        <p:tgtEl>
                                          <p:spTgt spid="21820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8197">
                                            <p:txEl>
                                              <p:pRg st="0" end="0"/>
                                            </p:txEl>
                                          </p:spTgt>
                                        </p:tgtEl>
                                        <p:attrNameLst>
                                          <p:attrName>style.visibility</p:attrName>
                                        </p:attrNameLst>
                                      </p:cBhvr>
                                      <p:to>
                                        <p:strVal val="visible"/>
                                      </p:to>
                                    </p:set>
                                    <p:animEffect transition="in" filter="blinds(horizontal)">
                                      <p:cBhvr>
                                        <p:cTn id="30" dur="500"/>
                                        <p:tgtEl>
                                          <p:spTgt spid="2181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95" grpId="0" build="p" autoUpdateAnimBg="0"/>
      <p:bldP spid="218196" grpId="0" autoUpdateAnimBg="0"/>
      <p:bldP spid="21819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654050" y="677863"/>
            <a:ext cx="4638675" cy="519112"/>
          </a:xfrm>
          <a:prstGeom prst="rect">
            <a:avLst/>
          </a:prstGeom>
          <a:noFill/>
          <a:ln w="38100">
            <a:noFill/>
            <a:prstDash val="dash"/>
            <a:miter lim="800000"/>
            <a:headEnd/>
            <a:tailEnd/>
          </a:ln>
          <a:effectLst/>
        </p:spPr>
        <p:txBody>
          <a:bodyPr anchor="ct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同步二进制计数器</a:t>
            </a:r>
          </a:p>
        </p:txBody>
      </p:sp>
      <p:sp>
        <p:nvSpPr>
          <p:cNvPr id="220163" name="Text Box 3"/>
          <p:cNvSpPr txBox="1">
            <a:spLocks noChangeArrowheads="1"/>
          </p:cNvSpPr>
          <p:nvPr/>
        </p:nvSpPr>
        <p:spPr bwMode="auto">
          <a:xfrm>
            <a:off x="609600" y="2209800"/>
            <a:ext cx="8207375" cy="1031875"/>
          </a:xfrm>
          <a:prstGeom prst="rect">
            <a:avLst/>
          </a:prstGeom>
          <a:noFill/>
          <a:ln w="38100">
            <a:noFill/>
            <a:prstDash val="dash"/>
            <a:miter lim="800000"/>
            <a:headEnd/>
            <a:tailEnd/>
          </a:ln>
          <a:effectLst/>
        </p:spPr>
        <p:txBody>
          <a:bodyPr anchor="ctr">
            <a:spAutoFit/>
          </a:bodyPr>
          <a:lstStyle/>
          <a:p>
            <a:pPr>
              <a:lnSpc>
                <a:spcPct val="110000"/>
              </a:lnSpc>
              <a:defRPr/>
            </a:pPr>
            <a:r>
              <a:rPr lang="zh-CN" altLang="en-US" sz="2800" b="1">
                <a:latin typeface="Times New Roman" panose="02020603050405020304" pitchFamily="18" charset="0"/>
                <a:cs typeface="Times New Roman" panose="02020603050405020304" pitchFamily="18" charset="0"/>
              </a:rPr>
              <a:t>异步二进制加法计数器线路联接简单。</a:t>
            </a:r>
          </a:p>
          <a:p>
            <a:pPr algn="ctr">
              <a:lnSpc>
                <a:spcPct val="110000"/>
              </a:lnSpc>
              <a:defRPr/>
            </a:pPr>
            <a:r>
              <a:rPr lang="zh-CN" altLang="en-US" sz="2800" b="1">
                <a:latin typeface="Times New Roman" panose="02020603050405020304" pitchFamily="18" charset="0"/>
                <a:cs typeface="Times New Roman" panose="02020603050405020304" pitchFamily="18" charset="0"/>
              </a:rPr>
              <a:t>各触发器是逐级翻转，因而工作速度较慢。</a:t>
            </a:r>
            <a:endParaRPr lang="zh-CN" altLang="en-US" sz="2800" b="1">
              <a:solidFill>
                <a:srgbClr val="3333CC"/>
              </a:solidFill>
              <a:latin typeface="Times New Roman" panose="02020603050405020304" pitchFamily="18" charset="0"/>
              <a:cs typeface="Times New Roman" panose="02020603050405020304" pitchFamily="18" charset="0"/>
            </a:endParaRPr>
          </a:p>
        </p:txBody>
      </p:sp>
      <p:sp>
        <p:nvSpPr>
          <p:cNvPr id="220164" name="AutoShape 4"/>
          <p:cNvSpPr>
            <a:spLocks noChangeArrowheads="1"/>
          </p:cNvSpPr>
          <p:nvPr/>
        </p:nvSpPr>
        <p:spPr bwMode="auto">
          <a:xfrm>
            <a:off x="304800" y="2286000"/>
            <a:ext cx="381000" cy="381000"/>
          </a:xfrm>
          <a:prstGeom prst="star5">
            <a:avLst/>
          </a:prstGeom>
          <a:solidFill>
            <a:srgbClr val="FF3300"/>
          </a:solidFill>
          <a:ln w="38100">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20165" name="Text Box 5"/>
          <p:cNvSpPr txBox="1">
            <a:spLocks noChangeArrowheads="1"/>
          </p:cNvSpPr>
          <p:nvPr/>
        </p:nvSpPr>
        <p:spPr bwMode="auto">
          <a:xfrm>
            <a:off x="609600" y="1185863"/>
            <a:ext cx="8207375" cy="1031875"/>
          </a:xfrm>
          <a:prstGeom prst="rect">
            <a:avLst/>
          </a:prstGeom>
          <a:noFill/>
          <a:ln w="38100">
            <a:noFill/>
            <a:prstDash val="dash"/>
            <a:miter lim="800000"/>
            <a:headEnd/>
            <a:tailEnd/>
          </a:ln>
          <a:effectLst/>
        </p:spPr>
        <p:txBody>
          <a:bodyPr anchor="ctr">
            <a:spAutoFit/>
          </a:bodyPr>
          <a:lstStyle/>
          <a:p>
            <a:pPr>
              <a:lnSpc>
                <a:spcPct val="110000"/>
              </a:lnSpc>
              <a:defRPr/>
            </a:pPr>
            <a:r>
              <a:rPr lang="zh-CN" altLang="en-US" sz="2800" b="1">
                <a:solidFill>
                  <a:srgbClr val="CC3300"/>
                </a:solidFill>
                <a:latin typeface="Times New Roman" panose="02020603050405020304" pitchFamily="18" charset="0"/>
                <a:cs typeface="Times New Roman" panose="02020603050405020304" pitchFamily="18" charset="0"/>
              </a:rPr>
              <a:t>同步计数器：</a:t>
            </a:r>
            <a:r>
              <a:rPr lang="zh-CN" altLang="en-US" sz="2800" b="1">
                <a:solidFill>
                  <a:srgbClr val="000099"/>
                </a:solidFill>
                <a:latin typeface="Times New Roman" panose="02020603050405020304" pitchFamily="18" charset="0"/>
                <a:cs typeface="Times New Roman" panose="02020603050405020304" pitchFamily="18" charset="0"/>
              </a:rPr>
              <a:t>计数脉冲同时接到各位触发器，各位触发器状态的变换与计数脉冲同步。</a:t>
            </a:r>
          </a:p>
        </p:txBody>
      </p:sp>
      <p:sp>
        <p:nvSpPr>
          <p:cNvPr id="220166" name="AutoShape 6"/>
          <p:cNvSpPr>
            <a:spLocks noChangeArrowheads="1"/>
          </p:cNvSpPr>
          <p:nvPr/>
        </p:nvSpPr>
        <p:spPr bwMode="auto">
          <a:xfrm>
            <a:off x="228600" y="3429000"/>
            <a:ext cx="381000" cy="381000"/>
          </a:xfrm>
          <a:prstGeom prst="star5">
            <a:avLst/>
          </a:prstGeom>
          <a:solidFill>
            <a:srgbClr val="FF3300"/>
          </a:solidFill>
          <a:ln w="38100">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20167" name="Rectangle 7"/>
          <p:cNvSpPr>
            <a:spLocks noChangeArrowheads="1"/>
          </p:cNvSpPr>
          <p:nvPr/>
        </p:nvSpPr>
        <p:spPr bwMode="auto">
          <a:xfrm>
            <a:off x="685800" y="3276600"/>
            <a:ext cx="8153400" cy="1031875"/>
          </a:xfrm>
          <a:prstGeom prst="rect">
            <a:avLst/>
          </a:prstGeom>
          <a:noFill/>
          <a:ln w="38100">
            <a:noFill/>
            <a:prstDash val="dash"/>
            <a:miter lim="800000"/>
            <a:headEnd/>
            <a:tailEnd/>
          </a:ln>
          <a:effectLst/>
        </p:spPr>
        <p:txBody>
          <a:bodyPr anchor="ctr">
            <a:spAutoFit/>
          </a:bodyPr>
          <a:lstStyle/>
          <a:p>
            <a:pPr>
              <a:lnSpc>
                <a:spcPct val="110000"/>
              </a:lnSpc>
              <a:defRPr/>
            </a:pPr>
            <a:r>
              <a:rPr lang="zh-CN" altLang="en-US" sz="2800" b="1">
                <a:latin typeface="Times New Roman" panose="02020603050405020304" pitchFamily="18" charset="0"/>
                <a:cs typeface="Times New Roman" panose="02020603050405020304" pitchFamily="18" charset="0"/>
              </a:rPr>
              <a:t>同步计数器由于各触发器同步翻转，因此工作速度快。但接线较复杂。</a:t>
            </a:r>
          </a:p>
        </p:txBody>
      </p:sp>
      <p:grpSp>
        <p:nvGrpSpPr>
          <p:cNvPr id="2" name="Group 40"/>
          <p:cNvGrpSpPr>
            <a:grpSpLocks/>
          </p:cNvGrpSpPr>
          <p:nvPr/>
        </p:nvGrpSpPr>
        <p:grpSpPr bwMode="auto">
          <a:xfrm>
            <a:off x="609600" y="4191000"/>
            <a:ext cx="7924800" cy="1554163"/>
            <a:chOff x="336" y="2736"/>
            <a:chExt cx="4992" cy="979"/>
          </a:xfrm>
        </p:grpSpPr>
        <p:sp>
          <p:nvSpPr>
            <p:cNvPr id="220201" name="Rectangle 41"/>
            <p:cNvSpPr>
              <a:spLocks noChangeArrowheads="1"/>
            </p:cNvSpPr>
            <p:nvPr/>
          </p:nvSpPr>
          <p:spPr bwMode="auto">
            <a:xfrm>
              <a:off x="384" y="2736"/>
              <a:ext cx="2880" cy="480"/>
            </a:xfrm>
            <a:prstGeom prst="rect">
              <a:avLst/>
            </a:prstGeom>
            <a:noFill/>
            <a:ln w="9525">
              <a:noFill/>
              <a:miter lim="800000"/>
              <a:headEnd/>
              <a:tailEnd/>
            </a:ln>
          </p:spPr>
          <p:txBody>
            <a:bodyPr anchor="ctr"/>
            <a:lstStyle/>
            <a:p>
              <a:pPr>
                <a:defRPr/>
              </a:pPr>
              <a:r>
                <a:rPr lang="zh-CN" altLang="en-US" sz="2800" b="1">
                  <a:solidFill>
                    <a:srgbClr val="FF3300"/>
                  </a:solidFill>
                  <a:latin typeface="Times New Roman" panose="02020603050405020304" pitchFamily="18" charset="0"/>
                  <a:cs typeface="Times New Roman" panose="02020603050405020304" pitchFamily="18" charset="0"/>
                </a:rPr>
                <a:t>同步计数器组成原则</a:t>
              </a:r>
              <a:r>
                <a:rPr lang="en-US" altLang="zh-CN" sz="2800" b="1">
                  <a:solidFill>
                    <a:srgbClr val="FF3300"/>
                  </a:solidFill>
                  <a:latin typeface="Times New Roman" panose="02020603050405020304" pitchFamily="18" charset="0"/>
                  <a:cs typeface="Times New Roman" panose="02020603050405020304" pitchFamily="18" charset="0"/>
                </a:rPr>
                <a:t>:</a:t>
              </a:r>
            </a:p>
          </p:txBody>
        </p:sp>
        <p:sp>
          <p:nvSpPr>
            <p:cNvPr id="220202" name="Text Box 42"/>
            <p:cNvSpPr txBox="1">
              <a:spLocks noChangeArrowheads="1"/>
            </p:cNvSpPr>
            <p:nvPr/>
          </p:nvSpPr>
          <p:spPr bwMode="auto">
            <a:xfrm>
              <a:off x="336" y="3065"/>
              <a:ext cx="4992" cy="650"/>
            </a:xfrm>
            <a:prstGeom prst="rect">
              <a:avLst/>
            </a:prstGeom>
            <a:noFill/>
            <a:ln w="9525">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根据翻转条件</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确定触发器级间连接方式</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找出</a:t>
              </a:r>
              <a:r>
                <a:rPr lang="en-US" altLang="zh-CN" sz="2800" b="1" i="1">
                  <a:solidFill>
                    <a:srgbClr val="000099"/>
                  </a:solidFill>
                  <a:latin typeface="Times New Roman" panose="02020603050405020304" pitchFamily="18" charset="0"/>
                  <a:cs typeface="Times New Roman" panose="02020603050405020304" pitchFamily="18" charset="0"/>
                </a:rPr>
                <a:t>J</a:t>
              </a:r>
              <a:r>
                <a:rPr lang="zh-CN" altLang="en-US" sz="2800" b="1" i="1">
                  <a:solidFill>
                    <a:srgbClr val="000099"/>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K</a:t>
              </a:r>
              <a:r>
                <a:rPr lang="zh-CN" altLang="en-US" sz="2800" b="1">
                  <a:latin typeface="Times New Roman" panose="02020603050405020304" pitchFamily="18" charset="0"/>
                  <a:cs typeface="Times New Roman" panose="02020603050405020304" pitchFamily="18" charset="0"/>
                </a:rPr>
                <a:t>输入端的联接方式。</a:t>
              </a:r>
            </a:p>
          </p:txBody>
        </p:sp>
      </p:grpSp>
    </p:spTree>
    <p:extLst>
      <p:ext uri="{BB962C8B-B14F-4D97-AF65-F5344CB8AC3E}">
        <p14:creationId xmlns:p14="http://schemas.microsoft.com/office/powerpoint/2010/main" val="1798992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165"/>
                                        </p:tgtEl>
                                        <p:attrNameLst>
                                          <p:attrName>style.visibility</p:attrName>
                                        </p:attrNameLst>
                                      </p:cBhvr>
                                      <p:to>
                                        <p:strVal val="visible"/>
                                      </p:to>
                                    </p:set>
                                    <p:animEffect transition="in" filter="box(out)">
                                      <p:cBhvr>
                                        <p:cTn id="7" dur="500"/>
                                        <p:tgtEl>
                                          <p:spTgt spid="2201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0164"/>
                                        </p:tgtEl>
                                        <p:attrNameLst>
                                          <p:attrName>style.visibility</p:attrName>
                                        </p:attrNameLst>
                                      </p:cBhvr>
                                      <p:to>
                                        <p:strVal val="visible"/>
                                      </p:to>
                                    </p:set>
                                    <p:animEffect transition="in" filter="wipe(left)">
                                      <p:cBhvr>
                                        <p:cTn id="12" dur="500"/>
                                        <p:tgtEl>
                                          <p:spTgt spid="22016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0163"/>
                                        </p:tgtEl>
                                        <p:attrNameLst>
                                          <p:attrName>style.visibility</p:attrName>
                                        </p:attrNameLst>
                                      </p:cBhvr>
                                      <p:to>
                                        <p:strVal val="visible"/>
                                      </p:to>
                                    </p:set>
                                    <p:animEffect transition="in" filter="wipe(left)">
                                      <p:cBhvr>
                                        <p:cTn id="16" dur="500"/>
                                        <p:tgtEl>
                                          <p:spTgt spid="2201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0166"/>
                                        </p:tgtEl>
                                        <p:attrNameLst>
                                          <p:attrName>style.visibility</p:attrName>
                                        </p:attrNameLst>
                                      </p:cBhvr>
                                      <p:to>
                                        <p:strVal val="visible"/>
                                      </p:to>
                                    </p:set>
                                    <p:animEffect transition="in" filter="wipe(left)">
                                      <p:cBhvr>
                                        <p:cTn id="21" dur="500"/>
                                        <p:tgtEl>
                                          <p:spTgt spid="220166"/>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0167"/>
                                        </p:tgtEl>
                                        <p:attrNameLst>
                                          <p:attrName>style.visibility</p:attrName>
                                        </p:attrNameLst>
                                      </p:cBhvr>
                                      <p:to>
                                        <p:strVal val="visible"/>
                                      </p:to>
                                    </p:set>
                                    <p:animEffect transition="in" filter="wipe(left)">
                                      <p:cBhvr>
                                        <p:cTn id="25" dur="500"/>
                                        <p:tgtEl>
                                          <p:spTgt spid="22016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P spid="220164" grpId="0" animBg="1"/>
      <p:bldP spid="220165" grpId="0" autoUpdateAnimBg="0"/>
      <p:bldP spid="220166" grpId="0" animBg="1"/>
      <p:bldP spid="22016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Line 2"/>
          <p:cNvSpPr>
            <a:spLocks noChangeShapeType="1"/>
          </p:cNvSpPr>
          <p:nvPr/>
        </p:nvSpPr>
        <p:spPr bwMode="auto">
          <a:xfrm>
            <a:off x="4724400" y="1600200"/>
            <a:ext cx="3810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7827" name="Line 3"/>
          <p:cNvSpPr>
            <a:spLocks noChangeShapeType="1"/>
          </p:cNvSpPr>
          <p:nvPr/>
        </p:nvSpPr>
        <p:spPr bwMode="auto">
          <a:xfrm>
            <a:off x="6019800" y="1600200"/>
            <a:ext cx="0" cy="472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7828" name="Line 4"/>
          <p:cNvSpPr>
            <a:spLocks noChangeShapeType="1"/>
          </p:cNvSpPr>
          <p:nvPr/>
        </p:nvSpPr>
        <p:spPr bwMode="auto">
          <a:xfrm>
            <a:off x="4724400" y="2667000"/>
            <a:ext cx="3810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7829" name="Rectangle 5"/>
          <p:cNvSpPr>
            <a:spLocks noChangeArrowheads="1"/>
          </p:cNvSpPr>
          <p:nvPr/>
        </p:nvSpPr>
        <p:spPr bwMode="auto">
          <a:xfrm>
            <a:off x="6019800" y="1636713"/>
            <a:ext cx="312420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
              </a:spcBef>
            </a:pPr>
            <a:r>
              <a:rPr lang="en-US" altLang="zh-CN" sz="2800">
                <a:cs typeface="Times New Roman" panose="02020603050405020304" pitchFamily="18" charset="0"/>
              </a:rPr>
              <a:t>   </a:t>
            </a:r>
            <a:r>
              <a:rPr lang="zh-CN" altLang="en-US" sz="2800">
                <a:cs typeface="Times New Roman" panose="02020603050405020304" pitchFamily="18" charset="0"/>
              </a:rPr>
              <a:t>二  进  制  数</a:t>
            </a:r>
          </a:p>
          <a:p>
            <a:pPr eaLnBrk="1" hangingPunct="1">
              <a:spcBef>
                <a:spcPct val="5000"/>
              </a:spcBef>
            </a:pPr>
            <a:r>
              <a:rPr lang="zh-CN" altLang="en-US" sz="3200">
                <a:cs typeface="Times New Roman" panose="02020603050405020304" pitchFamily="18" charset="0"/>
              </a:rPr>
              <a:t>   </a:t>
            </a:r>
            <a:r>
              <a:rPr lang="en-US" altLang="zh-CN" sz="2800" i="1">
                <a:cs typeface="Times New Roman" panose="02020603050405020304" pitchFamily="18" charset="0"/>
              </a:rPr>
              <a:t>Q</a:t>
            </a:r>
            <a:r>
              <a:rPr lang="en-US" altLang="zh-CN" sz="2800" baseline="-25000">
                <a:cs typeface="Times New Roman" panose="02020603050405020304" pitchFamily="18" charset="0"/>
              </a:rPr>
              <a:t>2</a:t>
            </a:r>
            <a:r>
              <a:rPr lang="en-US" altLang="zh-CN" sz="3200">
                <a:cs typeface="Times New Roman" panose="02020603050405020304" pitchFamily="18" charset="0"/>
              </a:rPr>
              <a:t>   </a:t>
            </a:r>
            <a:r>
              <a:rPr lang="en-US" altLang="zh-CN" sz="2800" i="1">
                <a:cs typeface="Times New Roman" panose="02020603050405020304" pitchFamily="18" charset="0"/>
              </a:rPr>
              <a:t>Q</a:t>
            </a:r>
            <a:r>
              <a:rPr lang="en-US" altLang="zh-CN" sz="2800" baseline="-25000">
                <a:cs typeface="Times New Roman" panose="02020603050405020304" pitchFamily="18" charset="0"/>
              </a:rPr>
              <a:t>1</a:t>
            </a:r>
            <a:r>
              <a:rPr lang="en-US" altLang="zh-CN" sz="3200">
                <a:cs typeface="Times New Roman" panose="02020603050405020304" pitchFamily="18" charset="0"/>
              </a:rPr>
              <a:t>  </a:t>
            </a:r>
            <a:r>
              <a:rPr lang="en-US" altLang="zh-CN" sz="2800">
                <a:cs typeface="Times New Roman" panose="02020603050405020304" pitchFamily="18" charset="0"/>
              </a:rPr>
              <a:t> </a:t>
            </a:r>
            <a:r>
              <a:rPr lang="en-US" altLang="zh-CN" sz="2800" i="1">
                <a:cs typeface="Times New Roman" panose="02020603050405020304" pitchFamily="18" charset="0"/>
              </a:rPr>
              <a:t>Q</a:t>
            </a:r>
            <a:r>
              <a:rPr lang="en-US" altLang="zh-CN" sz="2800" baseline="-25000">
                <a:cs typeface="Times New Roman" panose="02020603050405020304" pitchFamily="18" charset="0"/>
              </a:rPr>
              <a:t>0</a:t>
            </a:r>
            <a:r>
              <a:rPr lang="en-US" altLang="zh-CN" sz="2800">
                <a:cs typeface="Times New Roman" panose="02020603050405020304" pitchFamily="18" charset="0"/>
              </a:rPr>
              <a:t> </a:t>
            </a:r>
            <a:r>
              <a:rPr lang="en-US" altLang="zh-CN" sz="3200">
                <a:cs typeface="Times New Roman" panose="02020603050405020304" pitchFamily="18" charset="0"/>
              </a:rPr>
              <a:t>    </a:t>
            </a:r>
          </a:p>
        </p:txBody>
      </p:sp>
      <p:sp>
        <p:nvSpPr>
          <p:cNvPr id="77830" name="Rectangle 6"/>
          <p:cNvSpPr>
            <a:spLocks noChangeArrowheads="1"/>
          </p:cNvSpPr>
          <p:nvPr/>
        </p:nvSpPr>
        <p:spPr bwMode="auto">
          <a:xfrm>
            <a:off x="5181600" y="2709863"/>
            <a:ext cx="30289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800">
                <a:cs typeface="Times New Roman" panose="02020603050405020304" pitchFamily="18" charset="0"/>
              </a:rPr>
              <a:t>0            0      0     0 </a:t>
            </a:r>
          </a:p>
          <a:p>
            <a:pPr eaLnBrk="1" hangingPunct="1">
              <a:lnSpc>
                <a:spcPct val="90000"/>
              </a:lnSpc>
            </a:pPr>
            <a:r>
              <a:rPr lang="en-US" altLang="zh-CN" sz="2800">
                <a:cs typeface="Times New Roman" panose="02020603050405020304" pitchFamily="18" charset="0"/>
              </a:rPr>
              <a:t>1            0      0     1</a:t>
            </a:r>
          </a:p>
          <a:p>
            <a:pPr eaLnBrk="1" hangingPunct="1">
              <a:lnSpc>
                <a:spcPct val="90000"/>
              </a:lnSpc>
            </a:pPr>
            <a:r>
              <a:rPr lang="en-US" altLang="zh-CN" sz="2800">
                <a:cs typeface="Times New Roman" panose="02020603050405020304" pitchFamily="18" charset="0"/>
              </a:rPr>
              <a:t>2            0      1     0 </a:t>
            </a:r>
          </a:p>
          <a:p>
            <a:pPr eaLnBrk="1" hangingPunct="1">
              <a:lnSpc>
                <a:spcPct val="90000"/>
              </a:lnSpc>
            </a:pPr>
            <a:r>
              <a:rPr lang="en-US" altLang="zh-CN" sz="2800">
                <a:cs typeface="Times New Roman" panose="02020603050405020304" pitchFamily="18" charset="0"/>
              </a:rPr>
              <a:t>3            0      1     1</a:t>
            </a:r>
          </a:p>
          <a:p>
            <a:pPr eaLnBrk="1" hangingPunct="1">
              <a:lnSpc>
                <a:spcPct val="90000"/>
              </a:lnSpc>
            </a:pPr>
            <a:r>
              <a:rPr lang="en-US" altLang="zh-CN" sz="2800">
                <a:cs typeface="Times New Roman" panose="02020603050405020304" pitchFamily="18" charset="0"/>
              </a:rPr>
              <a:t>4            1      0     0 </a:t>
            </a:r>
          </a:p>
          <a:p>
            <a:pPr eaLnBrk="1" hangingPunct="1">
              <a:lnSpc>
                <a:spcPct val="90000"/>
              </a:lnSpc>
            </a:pPr>
            <a:r>
              <a:rPr lang="en-US" altLang="zh-CN" sz="2800">
                <a:cs typeface="Times New Roman" panose="02020603050405020304" pitchFamily="18" charset="0"/>
              </a:rPr>
              <a:t>5            1      0     1</a:t>
            </a:r>
          </a:p>
          <a:p>
            <a:pPr eaLnBrk="1" hangingPunct="1">
              <a:lnSpc>
                <a:spcPct val="90000"/>
              </a:lnSpc>
            </a:pPr>
            <a:r>
              <a:rPr lang="en-US" altLang="zh-CN" sz="2800">
                <a:cs typeface="Times New Roman" panose="02020603050405020304" pitchFamily="18" charset="0"/>
              </a:rPr>
              <a:t>6            1      1     0 </a:t>
            </a:r>
          </a:p>
          <a:p>
            <a:pPr eaLnBrk="1" hangingPunct="1">
              <a:lnSpc>
                <a:spcPct val="90000"/>
              </a:lnSpc>
            </a:pPr>
            <a:r>
              <a:rPr lang="en-US" altLang="zh-CN" sz="2800">
                <a:cs typeface="Times New Roman" panose="02020603050405020304" pitchFamily="18" charset="0"/>
              </a:rPr>
              <a:t>7            1      1     1</a:t>
            </a:r>
          </a:p>
          <a:p>
            <a:pPr eaLnBrk="1" hangingPunct="1">
              <a:lnSpc>
                <a:spcPct val="90000"/>
              </a:lnSpc>
            </a:pPr>
            <a:r>
              <a:rPr lang="en-US" altLang="zh-CN" sz="2800">
                <a:cs typeface="Times New Roman" panose="02020603050405020304" pitchFamily="18" charset="0"/>
              </a:rPr>
              <a:t>8            0      0     0 </a:t>
            </a:r>
          </a:p>
        </p:txBody>
      </p:sp>
      <p:sp>
        <p:nvSpPr>
          <p:cNvPr id="77831" name="Rectangle 7"/>
          <p:cNvSpPr>
            <a:spLocks noChangeArrowheads="1"/>
          </p:cNvSpPr>
          <p:nvPr/>
        </p:nvSpPr>
        <p:spPr bwMode="auto">
          <a:xfrm>
            <a:off x="4720498" y="1673896"/>
            <a:ext cx="1266693"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10000"/>
              </a:spcBef>
            </a:pPr>
            <a:r>
              <a:rPr lang="zh-CN" altLang="en-US" sz="2800">
                <a:cs typeface="Times New Roman" panose="02020603050405020304" pitchFamily="18" charset="0"/>
              </a:rPr>
              <a:t>脉冲数</a:t>
            </a:r>
          </a:p>
          <a:p>
            <a:pPr algn="ctr" eaLnBrk="1" hangingPunct="1">
              <a:spcBef>
                <a:spcPct val="10000"/>
              </a:spcBef>
            </a:pPr>
            <a:r>
              <a:rPr lang="en-US" altLang="zh-CN" sz="2800">
                <a:cs typeface="Times New Roman" panose="02020603050405020304" pitchFamily="18" charset="0"/>
              </a:rPr>
              <a:t>(</a:t>
            </a:r>
            <a:r>
              <a:rPr lang="en-US" altLang="zh-CN" sz="2800" i="1">
                <a:cs typeface="Times New Roman" panose="02020603050405020304" pitchFamily="18" charset="0"/>
              </a:rPr>
              <a:t>CP</a:t>
            </a:r>
            <a:r>
              <a:rPr lang="en-US" altLang="zh-CN" sz="2800">
                <a:cs typeface="Times New Roman" panose="02020603050405020304" pitchFamily="18" charset="0"/>
              </a:rPr>
              <a:t>)</a:t>
            </a:r>
          </a:p>
        </p:txBody>
      </p:sp>
      <p:sp>
        <p:nvSpPr>
          <p:cNvPr id="77832" name="Line 8"/>
          <p:cNvSpPr>
            <a:spLocks noChangeShapeType="1"/>
          </p:cNvSpPr>
          <p:nvPr/>
        </p:nvSpPr>
        <p:spPr bwMode="auto">
          <a:xfrm>
            <a:off x="4724400" y="6324600"/>
            <a:ext cx="3810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7833" name="Line 9"/>
          <p:cNvSpPr>
            <a:spLocks noChangeShapeType="1"/>
          </p:cNvSpPr>
          <p:nvPr/>
        </p:nvSpPr>
        <p:spPr bwMode="auto">
          <a:xfrm>
            <a:off x="6019800" y="2133600"/>
            <a:ext cx="2514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18" name="Rectangle 10"/>
          <p:cNvSpPr>
            <a:spLocks noChangeArrowheads="1"/>
          </p:cNvSpPr>
          <p:nvPr/>
        </p:nvSpPr>
        <p:spPr bwMode="auto">
          <a:xfrm>
            <a:off x="4503738" y="1004888"/>
            <a:ext cx="4113212" cy="519112"/>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二进制加法计数器状态表</a:t>
            </a:r>
          </a:p>
        </p:txBody>
      </p:sp>
      <p:grpSp>
        <p:nvGrpSpPr>
          <p:cNvPr id="2" name="Group 11"/>
          <p:cNvGrpSpPr>
            <a:grpSpLocks/>
          </p:cNvGrpSpPr>
          <p:nvPr/>
        </p:nvGrpSpPr>
        <p:grpSpPr bwMode="auto">
          <a:xfrm>
            <a:off x="7391400" y="3352800"/>
            <a:ext cx="1588" cy="2709863"/>
            <a:chOff x="4608" y="1824"/>
            <a:chExt cx="1" cy="1707"/>
          </a:xfrm>
        </p:grpSpPr>
        <p:cxnSp>
          <p:nvCxnSpPr>
            <p:cNvPr id="77852" name="AutoShape 12"/>
            <p:cNvCxnSpPr>
              <a:cxnSpLocks noChangeShapeType="1"/>
            </p:cNvCxnSpPr>
            <p:nvPr/>
          </p:nvCxnSpPr>
          <p:spPr bwMode="auto">
            <a:xfrm>
              <a:off x="4608" y="182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7853" name="AutoShape 13"/>
            <p:cNvCxnSpPr>
              <a:cxnSpLocks noChangeShapeType="1"/>
            </p:cNvCxnSpPr>
            <p:nvPr/>
          </p:nvCxnSpPr>
          <p:spPr bwMode="auto">
            <a:xfrm>
              <a:off x="4608" y="230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7854" name="AutoShape 14"/>
            <p:cNvCxnSpPr>
              <a:cxnSpLocks noChangeShapeType="1"/>
            </p:cNvCxnSpPr>
            <p:nvPr/>
          </p:nvCxnSpPr>
          <p:spPr bwMode="auto">
            <a:xfrm>
              <a:off x="4608" y="326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7855" name="AutoShape 15"/>
            <p:cNvCxnSpPr>
              <a:cxnSpLocks noChangeShapeType="1"/>
            </p:cNvCxnSpPr>
            <p:nvPr/>
          </p:nvCxnSpPr>
          <p:spPr bwMode="auto">
            <a:xfrm>
              <a:off x="4608" y="2784"/>
              <a:ext cx="1" cy="267"/>
            </a:xfrm>
            <a:prstGeom prst="curvedConnector3">
              <a:avLst>
                <a:gd name="adj1" fmla="val 14400005"/>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cxnSp>
      </p:grpSp>
      <p:grpSp>
        <p:nvGrpSpPr>
          <p:cNvPr id="3" name="Group 16"/>
          <p:cNvGrpSpPr>
            <a:grpSpLocks/>
          </p:cNvGrpSpPr>
          <p:nvPr/>
        </p:nvGrpSpPr>
        <p:grpSpPr bwMode="auto">
          <a:xfrm>
            <a:off x="6705600" y="4114800"/>
            <a:ext cx="1588" cy="1871663"/>
            <a:chOff x="4176" y="2304"/>
            <a:chExt cx="1" cy="1179"/>
          </a:xfrm>
        </p:grpSpPr>
        <p:cxnSp>
          <p:nvCxnSpPr>
            <p:cNvPr id="77850" name="AutoShape 17"/>
            <p:cNvCxnSpPr>
              <a:cxnSpLocks noChangeShapeType="1"/>
            </p:cNvCxnSpPr>
            <p:nvPr/>
          </p:nvCxnSpPr>
          <p:spPr bwMode="auto">
            <a:xfrm>
              <a:off x="4176" y="2304"/>
              <a:ext cx="1" cy="267"/>
            </a:xfrm>
            <a:prstGeom prst="curvedConnector3">
              <a:avLst>
                <a:gd name="adj1" fmla="val 14400005"/>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cxnSp>
        <p:cxnSp>
          <p:nvCxnSpPr>
            <p:cNvPr id="77851" name="AutoShape 18"/>
            <p:cNvCxnSpPr>
              <a:cxnSpLocks noChangeShapeType="1"/>
            </p:cNvCxnSpPr>
            <p:nvPr/>
          </p:nvCxnSpPr>
          <p:spPr bwMode="auto">
            <a:xfrm>
              <a:off x="4176" y="3216"/>
              <a:ext cx="1" cy="267"/>
            </a:xfrm>
            <a:prstGeom prst="curvedConnector3">
              <a:avLst>
                <a:gd name="adj1" fmla="val 14400005"/>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cxnSp>
      </p:grpSp>
      <p:sp>
        <p:nvSpPr>
          <p:cNvPr id="222227" name="Line 19"/>
          <p:cNvSpPr>
            <a:spLocks noChangeShapeType="1"/>
          </p:cNvSpPr>
          <p:nvPr/>
        </p:nvSpPr>
        <p:spPr bwMode="auto">
          <a:xfrm>
            <a:off x="7772400" y="3505200"/>
            <a:ext cx="3810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28" name="Line 20"/>
          <p:cNvSpPr>
            <a:spLocks noChangeShapeType="1"/>
          </p:cNvSpPr>
          <p:nvPr/>
        </p:nvSpPr>
        <p:spPr bwMode="auto">
          <a:xfrm>
            <a:off x="7696200" y="4267200"/>
            <a:ext cx="4572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29" name="Line 21"/>
          <p:cNvSpPr>
            <a:spLocks noChangeShapeType="1"/>
          </p:cNvSpPr>
          <p:nvPr/>
        </p:nvSpPr>
        <p:spPr bwMode="auto">
          <a:xfrm>
            <a:off x="7696200" y="5029200"/>
            <a:ext cx="4572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0" name="Line 22"/>
          <p:cNvSpPr>
            <a:spLocks noChangeShapeType="1"/>
          </p:cNvSpPr>
          <p:nvPr/>
        </p:nvSpPr>
        <p:spPr bwMode="auto">
          <a:xfrm>
            <a:off x="7696200" y="5791200"/>
            <a:ext cx="4572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1" name="Line 23"/>
          <p:cNvSpPr>
            <a:spLocks noChangeShapeType="1"/>
          </p:cNvSpPr>
          <p:nvPr/>
        </p:nvSpPr>
        <p:spPr bwMode="auto">
          <a:xfrm>
            <a:off x="7086600" y="4343400"/>
            <a:ext cx="10668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2" name="Line 24"/>
          <p:cNvSpPr>
            <a:spLocks noChangeShapeType="1"/>
          </p:cNvSpPr>
          <p:nvPr/>
        </p:nvSpPr>
        <p:spPr bwMode="auto">
          <a:xfrm>
            <a:off x="7162800" y="5867400"/>
            <a:ext cx="10668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 name="Group 25"/>
          <p:cNvGrpSpPr>
            <a:grpSpLocks/>
          </p:cNvGrpSpPr>
          <p:nvPr/>
        </p:nvGrpSpPr>
        <p:grpSpPr bwMode="auto">
          <a:xfrm>
            <a:off x="190500" y="1117600"/>
            <a:ext cx="4267200" cy="5105400"/>
            <a:chOff x="96" y="288"/>
            <a:chExt cx="2688" cy="3216"/>
          </a:xfrm>
        </p:grpSpPr>
        <p:sp>
          <p:nvSpPr>
            <p:cNvPr id="222234" name="AutoShape 26" descr="30%"/>
            <p:cNvSpPr>
              <a:spLocks noChangeArrowheads="1"/>
            </p:cNvSpPr>
            <p:nvPr/>
          </p:nvSpPr>
          <p:spPr bwMode="auto">
            <a:xfrm>
              <a:off x="96" y="288"/>
              <a:ext cx="2688" cy="3216"/>
            </a:xfrm>
            <a:prstGeom prst="verticalScroll">
              <a:avLst>
                <a:gd name="adj" fmla="val 12500"/>
              </a:avLst>
            </a:prstGeom>
            <a:pattFill prst="pct30">
              <a:fgClr>
                <a:srgbClr val="FFCCCC"/>
              </a:fgClr>
              <a:bgClr>
                <a:srgbClr val="FFFFFF"/>
              </a:bgClr>
            </a:pattFill>
            <a:ln w="28575">
              <a:solidFill>
                <a:srgbClr val="339933"/>
              </a:solidFill>
              <a:round/>
              <a:headEnd/>
              <a:tailEnd/>
            </a:ln>
            <a:effec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lang="en-US" altLang="zh-CN" sz="2800">
                  <a:solidFill>
                    <a:srgbClr val="FF3300"/>
                  </a:solidFill>
                  <a:cs typeface="Times New Roman" panose="02020603050405020304" pitchFamily="18" charset="0"/>
                </a:rPr>
                <a:t> </a:t>
              </a:r>
            </a:p>
          </p:txBody>
        </p:sp>
        <p:sp>
          <p:nvSpPr>
            <p:cNvPr id="222235" name="Rectangle 27"/>
            <p:cNvSpPr>
              <a:spLocks noChangeArrowheads="1"/>
            </p:cNvSpPr>
            <p:nvPr/>
          </p:nvSpPr>
          <p:spPr bwMode="auto">
            <a:xfrm>
              <a:off x="618" y="624"/>
              <a:ext cx="1916" cy="327"/>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从状态表可看出：</a:t>
              </a:r>
            </a:p>
          </p:txBody>
        </p:sp>
      </p:grpSp>
      <p:sp>
        <p:nvSpPr>
          <p:cNvPr id="222236" name="Rectangle 28"/>
          <p:cNvSpPr>
            <a:spLocks noChangeArrowheads="1"/>
          </p:cNvSpPr>
          <p:nvPr/>
        </p:nvSpPr>
        <p:spPr bwMode="auto">
          <a:xfrm>
            <a:off x="749300" y="2108200"/>
            <a:ext cx="3048000" cy="1373188"/>
          </a:xfrm>
          <a:prstGeom prst="rect">
            <a:avLst/>
          </a:prstGeom>
          <a:noFill/>
          <a:ln w="9525">
            <a:noFill/>
            <a:miter lim="800000"/>
            <a:headEnd/>
            <a:tailEnd/>
          </a:ln>
          <a:effectLst/>
        </p:spPr>
        <p:txBody>
          <a:bodyPr anchor="ctr">
            <a:spAutoFit/>
          </a:bodyPr>
          <a:lstStyle/>
          <a:p>
            <a:pPr>
              <a:spcBef>
                <a:spcPct val="30000"/>
              </a:spcBef>
              <a:defRPr/>
            </a:pPr>
            <a:r>
              <a:rPr lang="zh-CN" altLang="en-US" sz="2800" b="1">
                <a:solidFill>
                  <a:srgbClr val="006666"/>
                </a:solidFill>
                <a:latin typeface="Times New Roman" panose="02020603050405020304" pitchFamily="18" charset="0"/>
                <a:cs typeface="Times New Roman" panose="02020603050405020304" pitchFamily="18" charset="0"/>
              </a:rPr>
              <a:t>最低位触发器</a:t>
            </a:r>
            <a:r>
              <a:rPr lang="en-US" altLang="zh-CN" sz="2800" b="1">
                <a:solidFill>
                  <a:srgbClr val="006666"/>
                </a:solidFill>
                <a:latin typeface="Times New Roman" panose="02020603050405020304" pitchFamily="18" charset="0"/>
                <a:cs typeface="Times New Roman" panose="02020603050405020304" pitchFamily="18" charset="0"/>
              </a:rPr>
              <a:t>FF</a:t>
            </a:r>
            <a:r>
              <a:rPr lang="en-US" altLang="zh-CN" sz="2800" b="1" baseline="-25000">
                <a:solidFill>
                  <a:srgbClr val="006666"/>
                </a:solidFill>
                <a:latin typeface="Times New Roman" panose="02020603050405020304" pitchFamily="18" charset="0"/>
                <a:cs typeface="Times New Roman" panose="02020603050405020304" pitchFamily="18" charset="0"/>
              </a:rPr>
              <a:t>0</a:t>
            </a:r>
            <a:r>
              <a:rPr lang="zh-CN" altLang="en-US" sz="2800" b="1">
                <a:solidFill>
                  <a:srgbClr val="006666"/>
                </a:solidFill>
                <a:latin typeface="Times New Roman" panose="02020603050405020304" pitchFamily="18" charset="0"/>
                <a:cs typeface="Times New Roman" panose="02020603050405020304" pitchFamily="18" charset="0"/>
              </a:rPr>
              <a:t>每来一个脉冲就翻转一次；</a:t>
            </a:r>
          </a:p>
        </p:txBody>
      </p:sp>
      <p:sp>
        <p:nvSpPr>
          <p:cNvPr id="222237" name="Rectangle 29"/>
          <p:cNvSpPr>
            <a:spLocks noChangeArrowheads="1"/>
          </p:cNvSpPr>
          <p:nvPr/>
        </p:nvSpPr>
        <p:spPr bwMode="auto">
          <a:xfrm>
            <a:off x="774700" y="3403600"/>
            <a:ext cx="3048000" cy="1373188"/>
          </a:xfrm>
          <a:prstGeom prst="rect">
            <a:avLst/>
          </a:prstGeom>
          <a:noFill/>
          <a:ln w="9525">
            <a:noFill/>
            <a:miter lim="800000"/>
            <a:headEnd/>
            <a:tailEnd/>
          </a:ln>
          <a:effectLst/>
        </p:spPr>
        <p:txBody>
          <a:bodyPr anchor="ctr">
            <a:spAutoFit/>
          </a:bodyPr>
          <a:lstStyle/>
          <a:p>
            <a:pPr>
              <a:spcBef>
                <a:spcPct val="30000"/>
              </a:spcBef>
              <a:defRPr/>
            </a:pPr>
            <a:r>
              <a:rPr lang="en-US" altLang="zh-CN" sz="2800" b="1">
                <a:solidFill>
                  <a:schemeClr val="accent2"/>
                </a:solidFill>
                <a:latin typeface="Times New Roman" panose="02020603050405020304" pitchFamily="18" charset="0"/>
                <a:cs typeface="Times New Roman" panose="02020603050405020304" pitchFamily="18" charset="0"/>
              </a:rPr>
              <a:t>FF</a:t>
            </a:r>
            <a:r>
              <a:rPr lang="en-US" altLang="zh-CN" sz="2800" b="1" baseline="-25000">
                <a:solidFill>
                  <a:schemeClr val="accent2"/>
                </a:solidFill>
                <a:latin typeface="Times New Roman" panose="02020603050405020304" pitchFamily="18" charset="0"/>
                <a:cs typeface="Times New Roman" panose="02020603050405020304" pitchFamily="18" charset="0"/>
              </a:rPr>
              <a:t>1</a:t>
            </a:r>
            <a:r>
              <a:rPr lang="zh-CN" altLang="en-US" sz="2800" b="1">
                <a:solidFill>
                  <a:schemeClr val="accent2"/>
                </a:solidFill>
                <a:latin typeface="Times New Roman" panose="02020603050405020304" pitchFamily="18" charset="0"/>
                <a:cs typeface="Times New Roman" panose="02020603050405020304" pitchFamily="18" charset="0"/>
              </a:rPr>
              <a:t>：当 </a:t>
            </a:r>
            <a:r>
              <a:rPr lang="en-US" altLang="zh-CN" sz="2800" b="1" i="1">
                <a:solidFill>
                  <a:schemeClr val="accent2"/>
                </a:solidFill>
                <a:latin typeface="Times New Roman" panose="02020603050405020304" pitchFamily="18" charset="0"/>
                <a:cs typeface="Times New Roman" panose="02020603050405020304" pitchFamily="18" charset="0"/>
              </a:rPr>
              <a:t>Q</a:t>
            </a:r>
            <a:r>
              <a:rPr lang="en-US" altLang="zh-CN" sz="2800" b="1" baseline="-25000">
                <a:solidFill>
                  <a:schemeClr val="accent2"/>
                </a:solidFill>
                <a:latin typeface="Times New Roman" panose="02020603050405020304" pitchFamily="18" charset="0"/>
                <a:cs typeface="Times New Roman" panose="02020603050405020304" pitchFamily="18" charset="0"/>
              </a:rPr>
              <a:t>0 </a:t>
            </a:r>
            <a:r>
              <a:rPr lang="en-US" altLang="zh-CN" sz="2800" b="1">
                <a:solidFill>
                  <a:schemeClr val="accent2"/>
                </a:solidFill>
                <a:latin typeface="Times New Roman" panose="02020603050405020304" pitchFamily="18" charset="0"/>
                <a:cs typeface="Times New Roman" panose="02020603050405020304" pitchFamily="18" charset="0"/>
              </a:rPr>
              <a:t>= 1 </a:t>
            </a:r>
            <a:r>
              <a:rPr lang="zh-CN" altLang="en-US" sz="2800" b="1">
                <a:solidFill>
                  <a:schemeClr val="accent2"/>
                </a:solidFill>
                <a:latin typeface="Times New Roman" panose="02020603050405020304" pitchFamily="18" charset="0"/>
                <a:cs typeface="Times New Roman" panose="02020603050405020304" pitchFamily="18" charset="0"/>
              </a:rPr>
              <a:t>时</a:t>
            </a:r>
            <a:r>
              <a:rPr lang="en-US" altLang="zh-CN" sz="2800" b="1">
                <a:solidFill>
                  <a:schemeClr val="accent2"/>
                </a:solidFill>
                <a:latin typeface="Times New Roman" panose="02020603050405020304" pitchFamily="18" charset="0"/>
                <a:cs typeface="Times New Roman" panose="02020603050405020304" pitchFamily="18" charset="0"/>
              </a:rPr>
              <a:t>,</a:t>
            </a:r>
            <a:r>
              <a:rPr lang="zh-CN" altLang="en-US" sz="2800" b="1">
                <a:solidFill>
                  <a:schemeClr val="accent2"/>
                </a:solidFill>
                <a:latin typeface="Times New Roman" panose="02020603050405020304" pitchFamily="18" charset="0"/>
                <a:cs typeface="Times New Roman" panose="02020603050405020304" pitchFamily="18" charset="0"/>
              </a:rPr>
              <a:t>再来一个脉冲则翻转一次；</a:t>
            </a:r>
          </a:p>
        </p:txBody>
      </p:sp>
      <p:sp>
        <p:nvSpPr>
          <p:cNvPr id="222238" name="Rectangle 30"/>
          <p:cNvSpPr>
            <a:spLocks noChangeArrowheads="1"/>
          </p:cNvSpPr>
          <p:nvPr/>
        </p:nvSpPr>
        <p:spPr bwMode="auto">
          <a:xfrm>
            <a:off x="723900" y="4775200"/>
            <a:ext cx="3228975" cy="1373188"/>
          </a:xfrm>
          <a:prstGeom prst="rect">
            <a:avLst/>
          </a:prstGeom>
          <a:noFill/>
          <a:ln w="9525">
            <a:noFill/>
            <a:miter lim="800000"/>
            <a:headEnd/>
            <a:tailEnd/>
          </a:ln>
          <a:effectLst/>
        </p:spPr>
        <p:txBody>
          <a:bodyPr anchor="ctr">
            <a:spAutoFit/>
          </a:bodyPr>
          <a:lstStyle/>
          <a:p>
            <a:pPr>
              <a:spcBef>
                <a:spcPct val="30000"/>
              </a:spcBef>
              <a:defRPr/>
            </a:pPr>
            <a:r>
              <a:rPr lang="en-US" altLang="zh-CN" sz="2800" b="1">
                <a:solidFill>
                  <a:srgbClr val="006666"/>
                </a:solidFill>
                <a:latin typeface="Times New Roman" panose="02020603050405020304" pitchFamily="18" charset="0"/>
                <a:cs typeface="Times New Roman" panose="02020603050405020304" pitchFamily="18" charset="0"/>
              </a:rPr>
              <a:t>FF</a:t>
            </a:r>
            <a:r>
              <a:rPr lang="en-US" altLang="zh-CN" sz="2800" b="1" baseline="-25000">
                <a:solidFill>
                  <a:srgbClr val="006666"/>
                </a:solidFill>
                <a:latin typeface="Times New Roman" panose="02020603050405020304" pitchFamily="18" charset="0"/>
                <a:cs typeface="Times New Roman" panose="02020603050405020304" pitchFamily="18" charset="0"/>
              </a:rPr>
              <a:t>2</a:t>
            </a:r>
            <a:r>
              <a:rPr lang="zh-CN" altLang="en-US" sz="2800" b="1">
                <a:solidFill>
                  <a:srgbClr val="006666"/>
                </a:solidFill>
                <a:latin typeface="Times New Roman" panose="02020603050405020304" pitchFamily="18" charset="0"/>
                <a:cs typeface="Times New Roman" panose="02020603050405020304" pitchFamily="18" charset="0"/>
              </a:rPr>
              <a:t>：当 </a:t>
            </a:r>
            <a:r>
              <a:rPr lang="en-US" altLang="zh-CN" sz="2800" b="1" i="1">
                <a:solidFill>
                  <a:srgbClr val="006666"/>
                </a:solidFill>
                <a:latin typeface="Times New Roman" panose="02020603050405020304" pitchFamily="18" charset="0"/>
                <a:cs typeface="Times New Roman" panose="02020603050405020304" pitchFamily="18" charset="0"/>
              </a:rPr>
              <a:t>Q</a:t>
            </a:r>
            <a:r>
              <a:rPr lang="en-US" altLang="zh-CN" sz="2800" b="1" baseline="-25000">
                <a:solidFill>
                  <a:srgbClr val="006666"/>
                </a:solidFill>
                <a:latin typeface="Times New Roman" panose="02020603050405020304" pitchFamily="18" charset="0"/>
                <a:cs typeface="Times New Roman" panose="02020603050405020304" pitchFamily="18" charset="0"/>
              </a:rPr>
              <a:t>0</a:t>
            </a:r>
            <a:r>
              <a:rPr lang="en-US" altLang="zh-CN" sz="2800" b="1">
                <a:solidFill>
                  <a:srgbClr val="006666"/>
                </a:solidFill>
                <a:latin typeface="Times New Roman" panose="02020603050405020304" pitchFamily="18" charset="0"/>
                <a:cs typeface="Times New Roman" panose="02020603050405020304" pitchFamily="18" charset="0"/>
              </a:rPr>
              <a:t>= </a:t>
            </a:r>
            <a:r>
              <a:rPr lang="en-US" altLang="zh-CN" sz="2800" b="1" i="1">
                <a:solidFill>
                  <a:srgbClr val="006666"/>
                </a:solidFill>
                <a:latin typeface="Times New Roman" panose="02020603050405020304" pitchFamily="18" charset="0"/>
                <a:cs typeface="Times New Roman" panose="02020603050405020304" pitchFamily="18" charset="0"/>
              </a:rPr>
              <a:t>Q</a:t>
            </a:r>
            <a:r>
              <a:rPr lang="en-US" altLang="zh-CN" sz="2800" b="1" baseline="-25000">
                <a:solidFill>
                  <a:srgbClr val="006666"/>
                </a:solidFill>
                <a:latin typeface="Times New Roman" panose="02020603050405020304" pitchFamily="18" charset="0"/>
                <a:cs typeface="Times New Roman" panose="02020603050405020304" pitchFamily="18" charset="0"/>
              </a:rPr>
              <a:t>1</a:t>
            </a:r>
            <a:r>
              <a:rPr lang="en-US" altLang="zh-CN" sz="2800" b="1">
                <a:solidFill>
                  <a:srgbClr val="006666"/>
                </a:solidFill>
                <a:latin typeface="Times New Roman" panose="02020603050405020304" pitchFamily="18" charset="0"/>
                <a:cs typeface="Times New Roman" panose="02020603050405020304" pitchFamily="18" charset="0"/>
              </a:rPr>
              <a:t>= 1</a:t>
            </a:r>
            <a:r>
              <a:rPr lang="zh-CN" altLang="en-US" sz="2800" b="1">
                <a:solidFill>
                  <a:srgbClr val="006666"/>
                </a:solidFill>
                <a:latin typeface="Times New Roman" panose="02020603050405020304" pitchFamily="18" charset="0"/>
                <a:cs typeface="Times New Roman" panose="02020603050405020304" pitchFamily="18" charset="0"/>
              </a:rPr>
              <a:t>时，再来一个脉冲则翻转一次。</a:t>
            </a:r>
          </a:p>
        </p:txBody>
      </p:sp>
      <p:sp>
        <p:nvSpPr>
          <p:cNvPr id="222239" name="Text Box 31"/>
          <p:cNvSpPr txBox="1">
            <a:spLocks noChangeArrowheads="1"/>
          </p:cNvSpPr>
          <p:nvPr/>
        </p:nvSpPr>
        <p:spPr bwMode="auto">
          <a:xfrm>
            <a:off x="539750" y="461963"/>
            <a:ext cx="4319588" cy="519112"/>
          </a:xfrm>
          <a:prstGeom prst="rect">
            <a:avLst/>
          </a:prstGeom>
          <a:noFill/>
          <a:ln w="38100">
            <a:noFill/>
            <a:prstDash val="dash"/>
            <a:miter lim="800000"/>
            <a:headEnd/>
            <a:tailEnd/>
          </a:ln>
          <a:effectLst/>
        </p:spPr>
        <p:txBody>
          <a:bodyPr anchor="ct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同步二进制计数器</a:t>
            </a:r>
          </a:p>
        </p:txBody>
      </p:sp>
    </p:spTree>
    <p:extLst>
      <p:ext uri="{BB962C8B-B14F-4D97-AF65-F5344CB8AC3E}">
        <p14:creationId xmlns:p14="http://schemas.microsoft.com/office/powerpoint/2010/main" val="39978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2236"/>
                                        </p:tgtEl>
                                        <p:attrNameLst>
                                          <p:attrName>style.visibility</p:attrName>
                                        </p:attrNameLst>
                                      </p:cBhvr>
                                      <p:to>
                                        <p:strVal val="visible"/>
                                      </p:to>
                                    </p:set>
                                    <p:animEffect transition="in" filter="blinds(horizontal)">
                                      <p:cBhvr>
                                        <p:cTn id="12" dur="500"/>
                                        <p:tgtEl>
                                          <p:spTgt spid="2222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22227"/>
                                        </p:tgtEl>
                                        <p:attrNameLst>
                                          <p:attrName>style.visibility</p:attrName>
                                        </p:attrNameLst>
                                      </p:cBhvr>
                                      <p:to>
                                        <p:strVal val="visible"/>
                                      </p:to>
                                    </p:set>
                                    <p:animEffect transition="in" filter="blinds(vertical)">
                                      <p:cBhvr>
                                        <p:cTn id="17" dur="500"/>
                                        <p:tgtEl>
                                          <p:spTgt spid="222227"/>
                                        </p:tgtEl>
                                      </p:cBhvr>
                                    </p:animEffect>
                                  </p:childTnLst>
                                  <p:subTnLst>
                                    <p:audio>
                                      <p:cMediaNode>
                                        <p:cTn display="0" masterRel="sameClick">
                                          <p:stCondLst>
                                            <p:cond evt="begin" delay="0">
                                              <p:tn val="15"/>
                                            </p:cond>
                                          </p:stCondLst>
                                          <p:endCondLst>
                                            <p:cond evt="onStopAudio" delay="0">
                                              <p:tgtEl>
                                                <p:sldTgt/>
                                              </p:tgtEl>
                                            </p:cond>
                                          </p:endCondLst>
                                        </p:cTn>
                                        <p:tgtEl>
                                          <p:sndTgt r:embed="rId3" name="感叹时奏幻想空间.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22228"/>
                                        </p:tgtEl>
                                        <p:attrNameLst>
                                          <p:attrName>style.visibility</p:attrName>
                                        </p:attrNameLst>
                                      </p:cBhvr>
                                      <p:to>
                                        <p:strVal val="visible"/>
                                      </p:to>
                                    </p:set>
                                    <p:animEffect transition="in" filter="blinds(vertical)">
                                      <p:cBhvr>
                                        <p:cTn id="22" dur="500"/>
                                        <p:tgtEl>
                                          <p:spTgt spid="222228"/>
                                        </p:tgtEl>
                                      </p:cBhvr>
                                    </p:animEffect>
                                  </p:childTnLst>
                                  <p:subTnLst>
                                    <p:audio>
                                      <p:cMediaNode>
                                        <p:cTn display="0" masterRel="sameClick">
                                          <p:stCondLst>
                                            <p:cond evt="begin" delay="0">
                                              <p:tn val="20"/>
                                            </p:cond>
                                          </p:stCondLst>
                                          <p:endCondLst>
                                            <p:cond evt="onStopAudio" delay="0">
                                              <p:tgtEl>
                                                <p:sldTgt/>
                                              </p:tgtEl>
                                            </p:cond>
                                          </p:endCondLst>
                                        </p:cTn>
                                        <p:tgtEl>
                                          <p:sndTgt r:embed="rId3" name="感叹时奏幻想空间.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2229"/>
                                        </p:tgtEl>
                                        <p:attrNameLst>
                                          <p:attrName>style.visibility</p:attrName>
                                        </p:attrNameLst>
                                      </p:cBhvr>
                                      <p:to>
                                        <p:strVal val="visible"/>
                                      </p:to>
                                    </p:set>
                                    <p:animEffect transition="in" filter="blinds(vertical)">
                                      <p:cBhvr>
                                        <p:cTn id="27" dur="500"/>
                                        <p:tgtEl>
                                          <p:spTgt spid="222229"/>
                                        </p:tgtEl>
                                      </p:cBhvr>
                                    </p:animEffect>
                                  </p:childTnLst>
                                  <p:subTnLst>
                                    <p:audio>
                                      <p:cMediaNode>
                                        <p:cTn display="0" masterRel="sameClick">
                                          <p:stCondLst>
                                            <p:cond evt="begin" delay="0">
                                              <p:tn val="25"/>
                                            </p:cond>
                                          </p:stCondLst>
                                          <p:endCondLst>
                                            <p:cond evt="onStopAudio" delay="0">
                                              <p:tgtEl>
                                                <p:sldTgt/>
                                              </p:tgtEl>
                                            </p:cond>
                                          </p:endCondLst>
                                        </p:cTn>
                                        <p:tgtEl>
                                          <p:sndTgt r:embed="rId3" name="感叹时奏幻想空间.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2230"/>
                                        </p:tgtEl>
                                        <p:attrNameLst>
                                          <p:attrName>style.visibility</p:attrName>
                                        </p:attrNameLst>
                                      </p:cBhvr>
                                      <p:to>
                                        <p:strVal val="visible"/>
                                      </p:to>
                                    </p:set>
                                    <p:animEffect transition="in" filter="blinds(vertical)">
                                      <p:cBhvr>
                                        <p:cTn id="32" dur="500"/>
                                        <p:tgtEl>
                                          <p:spTgt spid="222230"/>
                                        </p:tgtEl>
                                      </p:cBhvr>
                                    </p:animEffect>
                                  </p:childTnLst>
                                  <p:subTnLst>
                                    <p:audio>
                                      <p:cMediaNode>
                                        <p:cTn display="0" masterRel="sameClick">
                                          <p:stCondLst>
                                            <p:cond evt="begin" delay="0">
                                              <p:tn val="30"/>
                                            </p:cond>
                                          </p:stCondLst>
                                          <p:endCondLst>
                                            <p:cond evt="onStopAudio" delay="0">
                                              <p:tgtEl>
                                                <p:sldTgt/>
                                              </p:tgtEl>
                                            </p:cond>
                                          </p:endCondLst>
                                        </p:cTn>
                                        <p:tgtEl>
                                          <p:sndTgt r:embed="rId3" name="感叹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2237"/>
                                        </p:tgtEl>
                                        <p:attrNameLst>
                                          <p:attrName>style.visibility</p:attrName>
                                        </p:attrNameLst>
                                      </p:cBhvr>
                                      <p:to>
                                        <p:strVal val="visible"/>
                                      </p:to>
                                    </p:set>
                                    <p:animEffect transition="in" filter="blinds(horizontal)">
                                      <p:cBhvr>
                                        <p:cTn id="42" dur="500"/>
                                        <p:tgtEl>
                                          <p:spTgt spid="2222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222231"/>
                                        </p:tgtEl>
                                        <p:attrNameLst>
                                          <p:attrName>style.visibility</p:attrName>
                                        </p:attrNameLst>
                                      </p:cBhvr>
                                      <p:to>
                                        <p:strVal val="visible"/>
                                      </p:to>
                                    </p:set>
                                    <p:animEffect transition="in" filter="blinds(vertical)">
                                      <p:cBhvr>
                                        <p:cTn id="47" dur="500"/>
                                        <p:tgtEl>
                                          <p:spTgt spid="222231"/>
                                        </p:tgtEl>
                                      </p:cBhvr>
                                    </p:animEffect>
                                  </p:childTnLst>
                                  <p:subTnLst>
                                    <p:audio>
                                      <p:cMediaNode>
                                        <p:cTn display="0" masterRel="sameClick">
                                          <p:stCondLst>
                                            <p:cond evt="begin" delay="0">
                                              <p:tn val="45"/>
                                            </p:cond>
                                          </p:stCondLst>
                                          <p:endCondLst>
                                            <p:cond evt="onStopAudio" delay="0">
                                              <p:tgtEl>
                                                <p:sldTgt/>
                                              </p:tgtEl>
                                            </p:cond>
                                          </p:endCondLst>
                                        </p:cTn>
                                        <p:tgtEl>
                                          <p:sndTgt r:embed="rId3" name="感叹时奏幻想空间.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222232"/>
                                        </p:tgtEl>
                                        <p:attrNameLst>
                                          <p:attrName>style.visibility</p:attrName>
                                        </p:attrNameLst>
                                      </p:cBhvr>
                                      <p:to>
                                        <p:strVal val="visible"/>
                                      </p:to>
                                    </p:set>
                                    <p:animEffect transition="in" filter="blinds(vertical)">
                                      <p:cBhvr>
                                        <p:cTn id="52" dur="500"/>
                                        <p:tgtEl>
                                          <p:spTgt spid="222232"/>
                                        </p:tgtEl>
                                      </p:cBhvr>
                                    </p:animEffect>
                                  </p:childTnLst>
                                  <p:subTnLst>
                                    <p:audio>
                                      <p:cMediaNode>
                                        <p:cTn display="0" masterRel="sameClick">
                                          <p:stCondLst>
                                            <p:cond evt="begin" delay="0">
                                              <p:tn val="50"/>
                                            </p:cond>
                                          </p:stCondLst>
                                          <p:endCondLst>
                                            <p:cond evt="onStopAudio" delay="0">
                                              <p:tgtEl>
                                                <p:sldTgt/>
                                              </p:tgtEl>
                                            </p:cond>
                                          </p:endCondLst>
                                        </p:cTn>
                                        <p:tgtEl>
                                          <p:sndTgt r:embed="rId3" name="感叹时奏幻想空间.wav"/>
                                        </p:tgtEl>
                                      </p:cMediaNode>
                                    </p:audio>
                                  </p:sub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22238"/>
                                        </p:tgtEl>
                                        <p:attrNameLst>
                                          <p:attrName>style.visibility</p:attrName>
                                        </p:attrNameLst>
                                      </p:cBhvr>
                                      <p:to>
                                        <p:strVal val="visible"/>
                                      </p:to>
                                    </p:set>
                                    <p:animEffect transition="in" filter="blinds(horizontal)">
                                      <p:cBhvr>
                                        <p:cTn id="62" dur="500"/>
                                        <p:tgtEl>
                                          <p:spTgt spid="222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7" grpId="0" animBg="1"/>
      <p:bldP spid="222228" grpId="0" animBg="1"/>
      <p:bldP spid="222229" grpId="0" animBg="1"/>
      <p:bldP spid="222230" grpId="0" animBg="1"/>
      <p:bldP spid="222231" grpId="0" animBg="1"/>
      <p:bldP spid="222232" grpId="0" animBg="1"/>
      <p:bldP spid="222236" grpId="0" autoUpdateAnimBg="0"/>
      <p:bldP spid="222237" grpId="0" autoUpdateAnimBg="0"/>
      <p:bldP spid="22223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8"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538" y="2089150"/>
            <a:ext cx="36068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Text Box 2" descr="40%"/>
          <p:cNvSpPr txBox="1">
            <a:spLocks noChangeArrowheads="1"/>
          </p:cNvSpPr>
          <p:nvPr/>
        </p:nvSpPr>
        <p:spPr bwMode="auto">
          <a:xfrm>
            <a:off x="611188" y="838200"/>
            <a:ext cx="5334000" cy="547688"/>
          </a:xfrm>
          <a:prstGeom prst="rect">
            <a:avLst/>
          </a:prstGeom>
          <a:pattFill prst="pct40">
            <a:fgClr>
              <a:srgbClr val="FFCCCC"/>
            </a:fgClr>
            <a:bgClr>
              <a:srgbClr val="FFFFFF"/>
            </a:bgClr>
          </a:pattFill>
          <a:ln w="28575">
            <a:solidFill>
              <a:srgbClr val="0066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rPr>
              <a:t>  </a:t>
            </a:r>
            <a:r>
              <a:rPr lang="zh-CN" altLang="en-US" sz="2800">
                <a:solidFill>
                  <a:srgbClr val="FF3300"/>
                </a:solidFill>
              </a:rPr>
              <a:t>触发器输出与输入的逻辑关系 </a:t>
            </a:r>
          </a:p>
        </p:txBody>
      </p:sp>
      <p:grpSp>
        <p:nvGrpSpPr>
          <p:cNvPr id="2" name="Group 3"/>
          <p:cNvGrpSpPr>
            <a:grpSpLocks/>
          </p:cNvGrpSpPr>
          <p:nvPr/>
        </p:nvGrpSpPr>
        <p:grpSpPr bwMode="auto">
          <a:xfrm>
            <a:off x="4914900" y="5026025"/>
            <a:ext cx="3105150" cy="547688"/>
            <a:chOff x="2976" y="3006"/>
            <a:chExt cx="1956" cy="345"/>
          </a:xfrm>
        </p:grpSpPr>
        <p:sp>
          <p:nvSpPr>
            <p:cNvPr id="28702" name="Rectangle 4"/>
            <p:cNvSpPr>
              <a:spLocks noChangeArrowheads="1"/>
            </p:cNvSpPr>
            <p:nvPr/>
          </p:nvSpPr>
          <p:spPr bwMode="auto">
            <a:xfrm>
              <a:off x="2976" y="300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1</a:t>
              </a:r>
            </a:p>
          </p:txBody>
        </p:sp>
        <p:sp>
          <p:nvSpPr>
            <p:cNvPr id="28703" name="Rectangle 5"/>
            <p:cNvSpPr>
              <a:spLocks noChangeArrowheads="1"/>
            </p:cNvSpPr>
            <p:nvPr/>
          </p:nvSpPr>
          <p:spPr bwMode="auto">
            <a:xfrm>
              <a:off x="4704" y="30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grpSp>
      <p:grpSp>
        <p:nvGrpSpPr>
          <p:cNvPr id="3" name="Group 6"/>
          <p:cNvGrpSpPr>
            <a:grpSpLocks/>
          </p:cNvGrpSpPr>
          <p:nvPr/>
        </p:nvGrpSpPr>
        <p:grpSpPr bwMode="auto">
          <a:xfrm>
            <a:off x="4572000" y="2028825"/>
            <a:ext cx="3028950" cy="519113"/>
            <a:chOff x="3168" y="1374"/>
            <a:chExt cx="1908" cy="327"/>
          </a:xfrm>
        </p:grpSpPr>
        <p:sp>
          <p:nvSpPr>
            <p:cNvPr id="93191" name="Rectangle 7"/>
            <p:cNvSpPr>
              <a:spLocks noChangeArrowheads="1"/>
            </p:cNvSpPr>
            <p:nvPr/>
          </p:nvSpPr>
          <p:spPr bwMode="auto">
            <a:xfrm>
              <a:off x="4848" y="1374"/>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0</a:t>
              </a:r>
            </a:p>
          </p:txBody>
        </p:sp>
        <p:sp>
          <p:nvSpPr>
            <p:cNvPr id="28701" name="Rectangle 8"/>
            <p:cNvSpPr>
              <a:spLocks noChangeArrowheads="1"/>
            </p:cNvSpPr>
            <p:nvPr/>
          </p:nvSpPr>
          <p:spPr bwMode="auto">
            <a:xfrm>
              <a:off x="3168" y="137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rPr>
                <a:t>1</a:t>
              </a:r>
            </a:p>
          </p:txBody>
        </p:sp>
      </p:grpSp>
      <p:sp>
        <p:nvSpPr>
          <p:cNvPr id="93193" name="Text Box 9" descr="40%"/>
          <p:cNvSpPr txBox="1">
            <a:spLocks noChangeArrowheads="1"/>
          </p:cNvSpPr>
          <p:nvPr/>
        </p:nvSpPr>
        <p:spPr bwMode="auto">
          <a:xfrm>
            <a:off x="1143000" y="2638425"/>
            <a:ext cx="2362200" cy="974725"/>
          </a:xfrm>
          <a:prstGeom prst="rect">
            <a:avLst/>
          </a:prstGeom>
          <a:pattFill prst="pct40">
            <a:fgClr>
              <a:srgbClr val="FFFF00"/>
            </a:fgClr>
            <a:bgClr>
              <a:srgbClr val="FFFFFF"/>
            </a:bgClr>
          </a:pattFill>
          <a:ln w="28575">
            <a:solidFill>
              <a:srgbClr val="FF33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设触发器原态为“</a:t>
            </a:r>
            <a:r>
              <a:rPr lang="en-US" altLang="zh-CN" sz="2800">
                <a:solidFill>
                  <a:srgbClr val="FF3300"/>
                </a:solidFill>
              </a:rPr>
              <a:t>1”</a:t>
            </a:r>
            <a:r>
              <a:rPr lang="zh-CN" altLang="en-US" sz="2800">
                <a:solidFill>
                  <a:srgbClr val="FF3300"/>
                </a:solidFill>
              </a:rPr>
              <a:t>态。</a:t>
            </a:r>
          </a:p>
        </p:txBody>
      </p:sp>
      <p:grpSp>
        <p:nvGrpSpPr>
          <p:cNvPr id="4" name="Group 10"/>
          <p:cNvGrpSpPr>
            <a:grpSpLocks/>
          </p:cNvGrpSpPr>
          <p:nvPr/>
        </p:nvGrpSpPr>
        <p:grpSpPr bwMode="auto">
          <a:xfrm>
            <a:off x="4267200" y="2514600"/>
            <a:ext cx="3581400" cy="762000"/>
            <a:chOff x="2976" y="1536"/>
            <a:chExt cx="2256" cy="480"/>
          </a:xfrm>
        </p:grpSpPr>
        <p:sp>
          <p:nvSpPr>
            <p:cNvPr id="28698" name="AutoShape 11"/>
            <p:cNvSpPr>
              <a:spLocks noChangeArrowheads="1"/>
            </p:cNvSpPr>
            <p:nvPr/>
          </p:nvSpPr>
          <p:spPr bwMode="auto">
            <a:xfrm>
              <a:off x="5040" y="1536"/>
              <a:ext cx="192" cy="480"/>
            </a:xfrm>
            <a:prstGeom prst="curvedLeftArrow">
              <a:avLst>
                <a:gd name="adj1" fmla="val 50000"/>
                <a:gd name="adj2" fmla="val 100000"/>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99" name="AutoShape 12"/>
            <p:cNvSpPr>
              <a:spLocks noChangeArrowheads="1"/>
            </p:cNvSpPr>
            <p:nvPr/>
          </p:nvSpPr>
          <p:spPr bwMode="auto">
            <a:xfrm>
              <a:off x="2976" y="1536"/>
              <a:ext cx="192" cy="480"/>
            </a:xfrm>
            <a:prstGeom prst="curvedRightArrow">
              <a:avLst>
                <a:gd name="adj1" fmla="val 50000"/>
                <a:gd name="adj2" fmla="val 100000"/>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13"/>
          <p:cNvGrpSpPr>
            <a:grpSpLocks/>
          </p:cNvGrpSpPr>
          <p:nvPr/>
        </p:nvGrpSpPr>
        <p:grpSpPr bwMode="auto">
          <a:xfrm>
            <a:off x="1066800" y="3886199"/>
            <a:ext cx="2438072" cy="1790700"/>
            <a:chOff x="672" y="2448"/>
            <a:chExt cx="1332" cy="1128"/>
          </a:xfrm>
        </p:grpSpPr>
        <p:sp>
          <p:nvSpPr>
            <p:cNvPr id="28696" name="AutoShape 14"/>
            <p:cNvSpPr>
              <a:spLocks noChangeArrowheads="1"/>
            </p:cNvSpPr>
            <p:nvPr/>
          </p:nvSpPr>
          <p:spPr bwMode="auto">
            <a:xfrm>
              <a:off x="1248" y="2448"/>
              <a:ext cx="384" cy="624"/>
            </a:xfrm>
            <a:prstGeom prst="downArrow">
              <a:avLst>
                <a:gd name="adj1" fmla="val 50000"/>
                <a:gd name="adj2" fmla="val 40625"/>
              </a:avLst>
            </a:prstGeom>
            <a:gradFill rotWithShape="0">
              <a:gsLst>
                <a:gs pos="0">
                  <a:srgbClr val="00FF00"/>
                </a:gs>
                <a:gs pos="100000">
                  <a:srgbClr val="006000"/>
                </a:gs>
              </a:gsLst>
              <a:lin ang="0" scaled="1"/>
            </a:gradFill>
            <a:ln w="9525">
              <a:solidFill>
                <a:srgbClr val="009999"/>
              </a:solidFill>
              <a:miter lim="800000"/>
              <a:headEnd/>
              <a:tailEnd/>
            </a:ln>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97" name="Rectangle 15" descr="40%"/>
            <p:cNvSpPr>
              <a:spLocks noChangeArrowheads="1"/>
            </p:cNvSpPr>
            <p:nvPr/>
          </p:nvSpPr>
          <p:spPr bwMode="auto">
            <a:xfrm>
              <a:off x="672" y="3246"/>
              <a:ext cx="1332" cy="330"/>
            </a:xfrm>
            <a:prstGeom prst="rect">
              <a:avLst/>
            </a:prstGeom>
            <a:pattFill prst="pct40">
              <a:fgClr>
                <a:srgbClr val="00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FF3300"/>
                  </a:solidFill>
                </a:rPr>
                <a:t>翻转为“</a:t>
              </a:r>
              <a:r>
                <a:rPr lang="en-US" altLang="zh-CN" sz="2800" dirty="0">
                  <a:solidFill>
                    <a:srgbClr val="FF3300"/>
                  </a:solidFill>
                </a:rPr>
                <a:t>0”</a:t>
              </a:r>
              <a:r>
                <a:rPr lang="zh-CN" altLang="en-US" sz="2800" dirty="0">
                  <a:solidFill>
                    <a:srgbClr val="FF3300"/>
                  </a:solidFill>
                </a:rPr>
                <a:t>态</a:t>
              </a:r>
              <a:endParaRPr lang="zh-CN" altLang="en-US" sz="2800" dirty="0">
                <a:solidFill>
                  <a:srgbClr val="FFFF00"/>
                </a:solidFill>
              </a:endParaRPr>
            </a:p>
          </p:txBody>
        </p:sp>
      </p:grpSp>
      <p:grpSp>
        <p:nvGrpSpPr>
          <p:cNvPr id="6" name="Group 16"/>
          <p:cNvGrpSpPr>
            <a:grpSpLocks/>
          </p:cNvGrpSpPr>
          <p:nvPr/>
        </p:nvGrpSpPr>
        <p:grpSpPr bwMode="auto">
          <a:xfrm>
            <a:off x="762000" y="1676400"/>
            <a:ext cx="3124200" cy="579438"/>
            <a:chOff x="480" y="1056"/>
            <a:chExt cx="1968" cy="365"/>
          </a:xfrm>
        </p:grpSpPr>
        <p:sp>
          <p:nvSpPr>
            <p:cNvPr id="28693" name="Text Box 17"/>
            <p:cNvSpPr txBox="1">
              <a:spLocks noChangeArrowheads="1"/>
            </p:cNvSpPr>
            <p:nvPr/>
          </p:nvSpPr>
          <p:spPr bwMode="auto">
            <a:xfrm>
              <a:off x="480" y="1056"/>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chemeClr val="accent2"/>
                  </a:solidFill>
                </a:rPr>
                <a:t>(1) </a:t>
              </a:r>
              <a:r>
                <a:rPr lang="en-US" altLang="zh-CN" sz="2800" i="1">
                  <a:solidFill>
                    <a:schemeClr val="accent2"/>
                  </a:solidFill>
                </a:rPr>
                <a:t>S</a:t>
              </a:r>
              <a:r>
                <a:rPr lang="en-US" altLang="zh-CN" sz="3200" baseline="-25000">
                  <a:solidFill>
                    <a:schemeClr val="accent2"/>
                  </a:solidFill>
                </a:rPr>
                <a:t>D</a:t>
              </a:r>
              <a:r>
                <a:rPr lang="en-US" altLang="zh-CN" sz="3200">
                  <a:solidFill>
                    <a:schemeClr val="accent2"/>
                  </a:solidFill>
                </a:rPr>
                <a:t>=</a:t>
              </a:r>
              <a:r>
                <a:rPr lang="en-US" altLang="zh-CN" sz="2800">
                  <a:solidFill>
                    <a:schemeClr val="accent2"/>
                  </a:solidFill>
                </a:rPr>
                <a:t>1</a:t>
              </a:r>
              <a:r>
                <a:rPr lang="zh-CN" altLang="en-US" sz="3200">
                  <a:solidFill>
                    <a:schemeClr val="accent2"/>
                  </a:solidFill>
                </a:rPr>
                <a:t>，</a:t>
              </a:r>
              <a:r>
                <a:rPr lang="en-US" altLang="zh-CN" sz="2800" i="1">
                  <a:solidFill>
                    <a:schemeClr val="accent2"/>
                  </a:solidFill>
                </a:rPr>
                <a:t>R</a:t>
              </a:r>
              <a:r>
                <a:rPr lang="en-US" altLang="zh-CN" sz="3200" baseline="-25000">
                  <a:solidFill>
                    <a:schemeClr val="accent2"/>
                  </a:solidFill>
                </a:rPr>
                <a:t>D </a:t>
              </a:r>
              <a:r>
                <a:rPr lang="en-US" altLang="zh-CN" sz="3200">
                  <a:solidFill>
                    <a:schemeClr val="accent2"/>
                  </a:solidFill>
                </a:rPr>
                <a:t>= </a:t>
              </a:r>
              <a:r>
                <a:rPr lang="en-US" altLang="zh-CN" sz="2800">
                  <a:solidFill>
                    <a:schemeClr val="accent2"/>
                  </a:solidFill>
                </a:rPr>
                <a:t>0</a:t>
              </a:r>
            </a:p>
          </p:txBody>
        </p:sp>
        <p:sp>
          <p:nvSpPr>
            <p:cNvPr id="28694" name="Line 18"/>
            <p:cNvSpPr>
              <a:spLocks noChangeShapeType="1"/>
            </p:cNvSpPr>
            <p:nvPr/>
          </p:nvSpPr>
          <p:spPr bwMode="auto">
            <a:xfrm>
              <a:off x="912"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5" name="Line 19"/>
            <p:cNvSpPr>
              <a:spLocks noChangeShapeType="1"/>
            </p:cNvSpPr>
            <p:nvPr/>
          </p:nvSpPr>
          <p:spPr bwMode="auto">
            <a:xfrm>
              <a:off x="1680"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04" name="Rectangle 20"/>
          <p:cNvSpPr>
            <a:spLocks noChangeArrowheads="1"/>
          </p:cNvSpPr>
          <p:nvPr/>
        </p:nvSpPr>
        <p:spPr bwMode="auto">
          <a:xfrm>
            <a:off x="5295900" y="42386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93205" name="Rectangle 21"/>
          <p:cNvSpPr>
            <a:spLocks noChangeArrowheads="1"/>
          </p:cNvSpPr>
          <p:nvPr/>
        </p:nvSpPr>
        <p:spPr bwMode="auto">
          <a:xfrm>
            <a:off x="6362700" y="42386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93206" name="Rectangle 22"/>
          <p:cNvSpPr>
            <a:spLocks noChangeArrowheads="1"/>
          </p:cNvSpPr>
          <p:nvPr/>
        </p:nvSpPr>
        <p:spPr bwMode="auto">
          <a:xfrm>
            <a:off x="7162800" y="28670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93207" name="Rectangle 23"/>
          <p:cNvSpPr>
            <a:spLocks noChangeArrowheads="1"/>
          </p:cNvSpPr>
          <p:nvPr/>
        </p:nvSpPr>
        <p:spPr bwMode="auto">
          <a:xfrm>
            <a:off x="4572000" y="2867025"/>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28686" name="Line 24"/>
          <p:cNvSpPr>
            <a:spLocks noChangeShapeType="1"/>
          </p:cNvSpPr>
          <p:nvPr/>
        </p:nvSpPr>
        <p:spPr bwMode="auto">
          <a:xfrm>
            <a:off x="4572000" y="5105400"/>
            <a:ext cx="228600"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25"/>
          <p:cNvSpPr>
            <a:spLocks noChangeShapeType="1"/>
          </p:cNvSpPr>
          <p:nvPr/>
        </p:nvSpPr>
        <p:spPr bwMode="auto">
          <a:xfrm>
            <a:off x="7315200" y="5105400"/>
            <a:ext cx="228600"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7" name="Line 63"/>
          <p:cNvSpPr>
            <a:spLocks noChangeShapeType="1"/>
          </p:cNvSpPr>
          <p:nvPr/>
        </p:nvSpPr>
        <p:spPr bwMode="auto">
          <a:xfrm>
            <a:off x="8113713" y="5445125"/>
            <a:ext cx="28733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4"/>
          <p:cNvGrpSpPr>
            <a:grpSpLocks/>
          </p:cNvGrpSpPr>
          <p:nvPr/>
        </p:nvGrpSpPr>
        <p:grpSpPr bwMode="auto">
          <a:xfrm>
            <a:off x="8375650" y="5084763"/>
            <a:ext cx="287338" cy="360362"/>
            <a:chOff x="5276" y="3203"/>
            <a:chExt cx="181" cy="227"/>
          </a:xfrm>
        </p:grpSpPr>
        <p:sp>
          <p:nvSpPr>
            <p:cNvPr id="28691" name="Line 65"/>
            <p:cNvSpPr>
              <a:spLocks noChangeShapeType="1"/>
            </p:cNvSpPr>
            <p:nvPr/>
          </p:nvSpPr>
          <p:spPr bwMode="auto">
            <a:xfrm flipV="1">
              <a:off x="5284" y="3203"/>
              <a:ext cx="0" cy="22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2" name="Line 66"/>
            <p:cNvSpPr>
              <a:spLocks noChangeShapeType="1"/>
            </p:cNvSpPr>
            <p:nvPr/>
          </p:nvSpPr>
          <p:spPr bwMode="auto">
            <a:xfrm>
              <a:off x="5276" y="3203"/>
              <a:ext cx="18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251" name="Rectangle 67"/>
          <p:cNvSpPr>
            <a:spLocks noChangeArrowheads="1"/>
          </p:cNvSpPr>
          <p:nvPr/>
        </p:nvSpPr>
        <p:spPr bwMode="auto">
          <a:xfrm>
            <a:off x="7740650" y="5013325"/>
            <a:ext cx="36195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1</a:t>
            </a:r>
          </a:p>
        </p:txBody>
      </p:sp>
    </p:spTree>
    <p:extLst>
      <p:ext uri="{BB962C8B-B14F-4D97-AF65-F5344CB8AC3E}">
        <p14:creationId xmlns:p14="http://schemas.microsoft.com/office/powerpoint/2010/main" val="352500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wipe(left)">
                                      <p:cBhvr>
                                        <p:cTn id="7" dur="500"/>
                                        <p:tgtEl>
                                          <p:spTgt spid="93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247"/>
                                        </p:tgtEl>
                                        <p:attrNameLst>
                                          <p:attrName>style.visibility</p:attrName>
                                        </p:attrNameLst>
                                      </p:cBhvr>
                                      <p:to>
                                        <p:strVal val="visible"/>
                                      </p:to>
                                    </p:set>
                                    <p:animEffect transition="in" filter="wipe(left)">
                                      <p:cBhvr>
                                        <p:cTn id="22" dur="500"/>
                                        <p:tgtEl>
                                          <p:spTgt spid="932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193"/>
                                        </p:tgtEl>
                                        <p:attrNameLst>
                                          <p:attrName>style.visibility</p:attrName>
                                        </p:attrNameLst>
                                      </p:cBhvr>
                                      <p:to>
                                        <p:strVal val="visible"/>
                                      </p:to>
                                    </p:set>
                                    <p:animEffect transition="in" filter="wipe(left)">
                                      <p:cBhvr>
                                        <p:cTn id="27" dur="500"/>
                                        <p:tgtEl>
                                          <p:spTgt spid="931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206"/>
                                        </p:tgtEl>
                                        <p:attrNameLst>
                                          <p:attrName>style.visibility</p:attrName>
                                        </p:attrNameLst>
                                      </p:cBhvr>
                                      <p:to>
                                        <p:strVal val="visible"/>
                                      </p:to>
                                    </p:set>
                                    <p:animEffect transition="in" filter="wipe(left)">
                                      <p:cBhvr>
                                        <p:cTn id="37" dur="500"/>
                                        <p:tgtEl>
                                          <p:spTgt spid="9320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9320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3207"/>
                                        </p:tgtEl>
                                        <p:attrNameLst>
                                          <p:attrName>style.visibility</p:attrName>
                                        </p:attrNameLst>
                                      </p:cBhvr>
                                      <p:to>
                                        <p:strVal val="visible"/>
                                      </p:to>
                                    </p:set>
                                    <p:animEffect transition="in" filter="wipe(left)">
                                      <p:cBhvr>
                                        <p:cTn id="46" dur="500"/>
                                        <p:tgtEl>
                                          <p:spTgt spid="9320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320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up)">
                                      <p:cBhvr>
                                        <p:cTn id="60" dur="500"/>
                                        <p:tgtEl>
                                          <p:spTgt spid="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nodeType="afterGroup">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93251"/>
                                        </p:tgtEl>
                                        <p:attrNameLst>
                                          <p:attrName>style.visibility</p:attrName>
                                        </p:attrNameLst>
                                      </p:cBhvr>
                                      <p:to>
                                        <p:strVal val="visible"/>
                                      </p:to>
                                    </p:set>
                                    <p:animEffect transition="in" filter="wipe(left)">
                                      <p:cBhvr>
                                        <p:cTn id="69" dur="500"/>
                                        <p:tgtEl>
                                          <p:spTgt spid="9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autoUpdateAnimBg="0"/>
      <p:bldP spid="93193" grpId="0" animBg="1" autoUpdateAnimBg="0"/>
      <p:bldP spid="93204" grpId="0" autoUpdateAnimBg="0"/>
      <p:bldP spid="93205" grpId="0" autoUpdateAnimBg="0"/>
      <p:bldP spid="93206" grpId="0" autoUpdateAnimBg="0"/>
      <p:bldP spid="93207" grpId="0" autoUpdateAnimBg="0"/>
      <p:bldP spid="93247" grpId="0" animBg="1"/>
      <p:bldP spid="9325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258" name="Group 2"/>
          <p:cNvGraphicFramePr>
            <a:graphicFrameLocks noGrp="1"/>
          </p:cNvGraphicFramePr>
          <p:nvPr/>
        </p:nvGraphicFramePr>
        <p:xfrm>
          <a:off x="381000" y="1452563"/>
          <a:ext cx="4114800" cy="4563873"/>
        </p:xfrm>
        <a:graphic>
          <a:graphicData uri="http://schemas.openxmlformats.org/drawingml/2006/table">
            <a:tbl>
              <a:tblPr/>
              <a:tblGrid>
                <a:gridCol w="1290638"/>
                <a:gridCol w="2017712"/>
                <a:gridCol w="806450"/>
              </a:tblGrid>
              <a:tr h="481013">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6600"/>
                          </a:solidFill>
                          <a:effectLst/>
                          <a:latin typeface="Times New Roman" panose="02020603050405020304" pitchFamily="18" charset="0"/>
                          <a:ea typeface="宋体" panose="02010600030101010101" pitchFamily="2" charset="-122"/>
                        </a:rPr>
                        <a:t>计数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6600"/>
                          </a:solidFill>
                          <a:effectLst/>
                          <a:latin typeface="Times New Roman" panose="02020603050405020304" pitchFamily="18" charset="0"/>
                          <a:ea typeface="宋体" panose="02010600030101010101" pitchFamily="2" charset="-122"/>
                        </a:rPr>
                        <a:t>脉冲数</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二进制数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十进</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制数</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988">
                <a:tc vMerge="1">
                  <a:txBody>
                    <a:bodyPr/>
                    <a:lstStyle/>
                    <a:p>
                      <a:endParaRPr lang="zh-CN" altLang="en-US"/>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smtClean="0">
                          <a:ln>
                            <a:noFill/>
                          </a:ln>
                          <a:solidFill>
                            <a:srgbClr val="CC0000"/>
                          </a:solidFill>
                          <a:effectLst/>
                          <a:latin typeface="Times New Roman" panose="02020603050405020304" pitchFamily="18" charset="0"/>
                          <a:ea typeface="宋体" panose="02010600030101010101" pitchFamily="2" charset="-122"/>
                        </a:rPr>
                        <a:t>3   </a:t>
                      </a:r>
                      <a:r>
                        <a:rPr kumimoji="1" lang="en-US" altLang="zh-CN" sz="2400" b="1" i="1"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smtClean="0">
                          <a:ln>
                            <a:noFill/>
                          </a:ln>
                          <a:solidFill>
                            <a:srgbClr val="CC0000"/>
                          </a:solidFill>
                          <a:effectLst/>
                          <a:latin typeface="Times New Roman" panose="02020603050405020304" pitchFamily="18" charset="0"/>
                          <a:ea typeface="宋体" panose="02010600030101010101" pitchFamily="2" charset="-122"/>
                        </a:rPr>
                        <a:t>2   </a:t>
                      </a:r>
                      <a:r>
                        <a:rPr kumimoji="1" lang="en-US" altLang="zh-CN" sz="2400" b="1" i="1"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smtClean="0">
                          <a:ln>
                            <a:noFill/>
                          </a:ln>
                          <a:solidFill>
                            <a:srgbClr val="CC0000"/>
                          </a:solidFill>
                          <a:effectLst/>
                          <a:latin typeface="Times New Roman" panose="02020603050405020304" pitchFamily="18" charset="0"/>
                          <a:ea typeface="宋体" panose="02010600030101010101" pitchFamily="2" charset="-122"/>
                        </a:rPr>
                        <a:t>1  </a:t>
                      </a:r>
                      <a:r>
                        <a:rPr kumimoji="1" lang="en-US" altLang="zh-CN" sz="2400" b="1" i="1"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smtClean="0">
                          <a:ln>
                            <a:noFill/>
                          </a:ln>
                          <a:solidFill>
                            <a:srgbClr val="CC0000"/>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33274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400" b="1" i="0" u="none" strike="noStrike" cap="none" normalizeH="0" baseline="0" smtClean="0">
                        <a:ln>
                          <a:noFill/>
                        </a:ln>
                        <a:solidFill>
                          <a:srgbClr val="0099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0   0   0   0  </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0   0   0   1</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0   0   1   0</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0   0   1   1</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0   1   0   0</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0   1   0   1</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0   1   1   0</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0   1   1   1</a:t>
                      </a:r>
                    </a:p>
                    <a:p>
                      <a:pPr marL="0" marR="0" lvl="0" indent="0" algn="just"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1   0   0   0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 </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p>
                      <a:pPr marL="0" marR="0" lvl="0" indent="0" algn="ctr" defTabSz="914400" rtl="0" eaLnBrk="1" fontAlgn="base" latinLnBrk="0" hangingPunct="1">
                        <a:lnSpc>
                          <a:spcPct val="105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24274" name="Group 18"/>
          <p:cNvGraphicFramePr>
            <a:graphicFrameLocks noGrp="1"/>
          </p:cNvGraphicFramePr>
          <p:nvPr/>
        </p:nvGraphicFramePr>
        <p:xfrm>
          <a:off x="4605338" y="1481138"/>
          <a:ext cx="4114800" cy="4525962"/>
        </p:xfrm>
        <a:graphic>
          <a:graphicData uri="http://schemas.openxmlformats.org/drawingml/2006/table">
            <a:tbl>
              <a:tblPr/>
              <a:tblGrid>
                <a:gridCol w="1290637"/>
                <a:gridCol w="2017713"/>
                <a:gridCol w="806450"/>
              </a:tblGrid>
              <a:tr h="457251">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rgbClr val="006600"/>
                          </a:solidFill>
                          <a:effectLst/>
                          <a:latin typeface="Times New Roman" pitchFamily="18" charset="0"/>
                          <a:ea typeface="宋体" pitchFamily="2" charset="-122"/>
                        </a:rPr>
                        <a:t>计数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rgbClr val="006600"/>
                          </a:solidFill>
                          <a:effectLst/>
                          <a:latin typeface="Times New Roman" pitchFamily="18" charset="0"/>
                          <a:ea typeface="宋体" pitchFamily="2" charset="-122"/>
                        </a:rPr>
                        <a:t>脉冲数</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CC0000"/>
                          </a:solidFill>
                          <a:effectLst/>
                          <a:latin typeface="Times New Roman" pitchFamily="18" charset="0"/>
                          <a:ea typeface="宋体" pitchFamily="2" charset="-122"/>
                        </a:rPr>
                        <a:t>二进制数</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十进</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制数</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93">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smtClean="0">
                          <a:ln>
                            <a:noFill/>
                          </a:ln>
                          <a:solidFill>
                            <a:srgbClr val="CC0000"/>
                          </a:solidFill>
                          <a:effectLst/>
                          <a:latin typeface="Times New Roman" pitchFamily="18" charset="0"/>
                          <a:ea typeface="宋体" pitchFamily="2" charset="-122"/>
                        </a:rPr>
                        <a:t>Q</a:t>
                      </a:r>
                      <a:r>
                        <a:rPr kumimoji="1" lang="en-US" altLang="zh-CN" sz="2400" b="1" i="0" u="none" strike="noStrike" cap="none" normalizeH="0" baseline="-25000" smtClean="0">
                          <a:ln>
                            <a:noFill/>
                          </a:ln>
                          <a:solidFill>
                            <a:srgbClr val="CC0000"/>
                          </a:solidFill>
                          <a:effectLst/>
                          <a:latin typeface="Times New Roman" pitchFamily="18" charset="0"/>
                          <a:ea typeface="宋体" pitchFamily="2" charset="-122"/>
                        </a:rPr>
                        <a:t>3   </a:t>
                      </a:r>
                      <a:r>
                        <a:rPr kumimoji="1" lang="en-US" altLang="zh-CN" sz="2400" b="1" i="1" u="none" strike="noStrike" cap="none" normalizeH="0" baseline="0" smtClean="0">
                          <a:ln>
                            <a:noFill/>
                          </a:ln>
                          <a:solidFill>
                            <a:srgbClr val="CC0000"/>
                          </a:solidFill>
                          <a:effectLst/>
                          <a:latin typeface="Times New Roman" pitchFamily="18" charset="0"/>
                          <a:ea typeface="宋体" pitchFamily="2" charset="-122"/>
                        </a:rPr>
                        <a:t>Q</a:t>
                      </a:r>
                      <a:r>
                        <a:rPr kumimoji="1" lang="en-US" altLang="zh-CN" sz="2400" b="1" i="0" u="none" strike="noStrike" cap="none" normalizeH="0" baseline="-25000" smtClean="0">
                          <a:ln>
                            <a:noFill/>
                          </a:ln>
                          <a:solidFill>
                            <a:srgbClr val="CC0000"/>
                          </a:solidFill>
                          <a:effectLst/>
                          <a:latin typeface="Times New Roman" pitchFamily="18" charset="0"/>
                          <a:ea typeface="宋体" pitchFamily="2" charset="-122"/>
                        </a:rPr>
                        <a:t>2   </a:t>
                      </a:r>
                      <a:r>
                        <a:rPr kumimoji="1" lang="en-US" altLang="zh-CN" sz="2400" b="1" i="1" u="none" strike="noStrike" cap="none" normalizeH="0" baseline="0" smtClean="0">
                          <a:ln>
                            <a:noFill/>
                          </a:ln>
                          <a:solidFill>
                            <a:srgbClr val="CC0000"/>
                          </a:solidFill>
                          <a:effectLst/>
                          <a:latin typeface="Times New Roman" pitchFamily="18" charset="0"/>
                          <a:ea typeface="宋体" pitchFamily="2" charset="-122"/>
                        </a:rPr>
                        <a:t>Q</a:t>
                      </a:r>
                      <a:r>
                        <a:rPr kumimoji="1" lang="en-US" altLang="zh-CN" sz="2400" b="1" i="0" u="none" strike="noStrike" cap="none" normalizeH="0" baseline="-25000" smtClean="0">
                          <a:ln>
                            <a:noFill/>
                          </a:ln>
                          <a:solidFill>
                            <a:srgbClr val="CC0000"/>
                          </a:solidFill>
                          <a:effectLst/>
                          <a:latin typeface="Times New Roman" pitchFamily="18" charset="0"/>
                          <a:ea typeface="宋体" pitchFamily="2" charset="-122"/>
                        </a:rPr>
                        <a:t>1  </a:t>
                      </a:r>
                      <a:r>
                        <a:rPr kumimoji="1" lang="en-US" altLang="zh-CN" sz="2400" b="1" i="1" u="none" strike="noStrike" cap="none" normalizeH="0" baseline="0" smtClean="0">
                          <a:ln>
                            <a:noFill/>
                          </a:ln>
                          <a:solidFill>
                            <a:srgbClr val="CC0000"/>
                          </a:solidFill>
                          <a:effectLst/>
                          <a:latin typeface="Times New Roman" pitchFamily="18" charset="0"/>
                          <a:ea typeface="宋体" pitchFamily="2" charset="-122"/>
                        </a:rPr>
                        <a:t>Q</a:t>
                      </a:r>
                      <a:r>
                        <a:rPr kumimoji="1" lang="en-US" altLang="zh-CN" sz="2400" b="1" i="0" u="none" strike="noStrike" cap="none" normalizeH="0" baseline="-25000" smtClean="0">
                          <a:ln>
                            <a:noFill/>
                          </a:ln>
                          <a:solidFill>
                            <a:srgbClr val="CC0000"/>
                          </a:solidFill>
                          <a:effectLst/>
                          <a:latin typeface="Times New Roman" pitchFamily="18" charset="0"/>
                          <a:ea typeface="宋体" pitchFamily="2" charset="-122"/>
                        </a:rPr>
                        <a:t>0</a:t>
                      </a:r>
                      <a:endParaRPr kumimoji="1" lang="en-US" altLang="zh-CN" sz="2400" b="1" i="0" u="none" strike="noStrike" cap="none" normalizeH="0" baseline="0" smtClean="0">
                        <a:ln>
                          <a:noFill/>
                        </a:ln>
                        <a:solidFill>
                          <a:srgbClr val="CC0000"/>
                        </a:solidFill>
                        <a:effectLst/>
                        <a:latin typeface="Times New Roman" pitchFamily="18" charset="0"/>
                        <a:ea typeface="宋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908118">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9</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10</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11</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12</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13</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14</a:t>
                      </a:r>
                    </a:p>
                    <a:p>
                      <a:pPr marL="0" marR="0" lvl="0" indent="0" algn="l"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15</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1   0   0   1  </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1   0   1   0</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1   0   1   1</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1   1   0   0</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1   1   0   1</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1   1   1   0</a:t>
                      </a:r>
                    </a:p>
                    <a:p>
                      <a:pPr marL="0" marR="0" lvl="0" indent="0" algn="just"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1   1   1   1</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9 </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11</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12</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13</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14</a:t>
                      </a:r>
                    </a:p>
                    <a:p>
                      <a:pPr marL="0" marR="0" lvl="0" indent="0" algn="ctr" defTabSz="914400" rtl="0" eaLnBrk="1" fontAlgn="base" latinLnBrk="0" hangingPunct="1">
                        <a:lnSpc>
                          <a:spcPct val="11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15</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0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16     </a:t>
                      </a:r>
                      <a:endParaRPr kumimoji="1" lang="en-US" altLang="zh-CN" sz="2400" b="1" i="0" u="none" strike="noStrike" cap="none" normalizeH="0" baseline="0" smtClean="0">
                        <a:ln>
                          <a:noFill/>
                        </a:ln>
                        <a:solidFill>
                          <a:srgbClr val="009900"/>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  0   0   0   0 </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itchFamily="18" charset="0"/>
                          <a:ea typeface="宋体" pitchFamily="2" charset="-122"/>
                        </a:rPr>
                        <a:t> 0  </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4294" name="Text Box 38"/>
          <p:cNvSpPr txBox="1">
            <a:spLocks noChangeArrowheads="1"/>
          </p:cNvSpPr>
          <p:nvPr/>
        </p:nvSpPr>
        <p:spPr bwMode="auto">
          <a:xfrm>
            <a:off x="2133600" y="69215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99"/>
                </a:solidFill>
              </a:rPr>
              <a:t>四位二进制加法计数器的状态表</a:t>
            </a:r>
          </a:p>
        </p:txBody>
      </p:sp>
    </p:spTree>
    <p:extLst>
      <p:ext uri="{BB962C8B-B14F-4D97-AF65-F5344CB8AC3E}">
        <p14:creationId xmlns:p14="http://schemas.microsoft.com/office/powerpoint/2010/main" val="1917309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94"/>
                                        </p:tgtEl>
                                        <p:attrNameLst>
                                          <p:attrName>style.visibility</p:attrName>
                                        </p:attrNameLst>
                                      </p:cBhvr>
                                      <p:to>
                                        <p:strVal val="visible"/>
                                      </p:to>
                                    </p:set>
                                    <p:animEffect transition="in" filter="wipe(left)">
                                      <p:cBhvr>
                                        <p:cTn id="7" dur="500"/>
                                        <p:tgtEl>
                                          <p:spTgt spid="2242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24258"/>
                                        </p:tgtEl>
                                        <p:attrNameLst>
                                          <p:attrName>style.visibility</p:attrName>
                                        </p:attrNameLst>
                                      </p:cBhvr>
                                      <p:to>
                                        <p:strVal val="visible"/>
                                      </p:to>
                                    </p:set>
                                    <p:animEffect transition="in" filter="box(out)">
                                      <p:cBhvr>
                                        <p:cTn id="12" dur="500"/>
                                        <p:tgtEl>
                                          <p:spTgt spid="224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4274"/>
                                        </p:tgtEl>
                                        <p:attrNameLst>
                                          <p:attrName>style.visibility</p:attrName>
                                        </p:attrNameLst>
                                      </p:cBhvr>
                                      <p:to>
                                        <p:strVal val="visible"/>
                                      </p:to>
                                    </p:set>
                                    <p:animEffect transition="in" filter="wipe(left)">
                                      <p:cBhvr>
                                        <p:cTn id="17" dur="500"/>
                                        <p:tgtEl>
                                          <p:spTgt spid="22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9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Rectangle 2"/>
          <p:cNvSpPr>
            <a:spLocks noGrp="1" noChangeArrowheads="1"/>
          </p:cNvSpPr>
          <p:nvPr>
            <p:ph type="ctrTitle"/>
          </p:nvPr>
        </p:nvSpPr>
        <p:spPr bwMode="auto">
          <a:xfrm>
            <a:off x="679450" y="803275"/>
            <a:ext cx="7924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FF3300"/>
                </a:solidFill>
                <a:latin typeface="Times New Roman" panose="02020603050405020304" pitchFamily="18" charset="0"/>
                <a:cs typeface="Times New Roman" panose="02020603050405020304" pitchFamily="18" charset="0"/>
              </a:rPr>
              <a:t>四位二进制同步加法计数器级间连接的逻辑关系</a:t>
            </a:r>
          </a:p>
        </p:txBody>
      </p:sp>
      <p:sp>
        <p:nvSpPr>
          <p:cNvPr id="226307" name="Rectangle 3"/>
          <p:cNvSpPr>
            <a:spLocks noChangeArrowheads="1"/>
          </p:cNvSpPr>
          <p:nvPr/>
        </p:nvSpPr>
        <p:spPr bwMode="auto">
          <a:xfrm>
            <a:off x="304800" y="4953000"/>
            <a:ext cx="8534400" cy="1031875"/>
          </a:xfrm>
          <a:prstGeom prst="rect">
            <a:avLst/>
          </a:prstGeom>
          <a:noFill/>
          <a:ln w="9525">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由</a:t>
            </a:r>
            <a:r>
              <a:rPr lang="en-US" altLang="zh-CN" sz="2800" b="1" i="1">
                <a:solidFill>
                  <a:srgbClr val="E60000"/>
                </a:solidFill>
                <a:latin typeface="Times New Roman" panose="02020603050405020304" pitchFamily="18" charset="0"/>
                <a:cs typeface="Times New Roman" panose="02020603050405020304" pitchFamily="18" charset="0"/>
              </a:rPr>
              <a:t>J</a:t>
            </a:r>
            <a:r>
              <a:rPr lang="zh-CN" altLang="en-US" sz="2800" b="1" i="1">
                <a:solidFill>
                  <a:srgbClr val="E60000"/>
                </a:solidFill>
                <a:latin typeface="Times New Roman" panose="02020603050405020304" pitchFamily="18" charset="0"/>
                <a:cs typeface="Times New Roman" panose="02020603050405020304" pitchFamily="18" charset="0"/>
              </a:rPr>
              <a:t>、</a:t>
            </a:r>
            <a:r>
              <a:rPr lang="en-US" altLang="zh-CN" sz="2800" b="1" i="1">
                <a:solidFill>
                  <a:srgbClr val="E60000"/>
                </a:solidFill>
                <a:latin typeface="Times New Roman" panose="02020603050405020304" pitchFamily="18" charset="0"/>
                <a:cs typeface="Times New Roman" panose="02020603050405020304" pitchFamily="18" charset="0"/>
              </a:rPr>
              <a:t>K</a:t>
            </a:r>
            <a:r>
              <a:rPr lang="zh-CN" altLang="en-US" sz="2800" b="1">
                <a:latin typeface="Times New Roman" panose="02020603050405020304" pitchFamily="18" charset="0"/>
                <a:cs typeface="Times New Roman" panose="02020603050405020304" pitchFamily="18" charset="0"/>
              </a:rPr>
              <a:t>端逻辑表达式，可得出四位同步二进制计数器的逻辑电路。</a:t>
            </a:r>
          </a:p>
        </p:txBody>
      </p:sp>
      <p:sp>
        <p:nvSpPr>
          <p:cNvPr id="226308" name="Text Box 4"/>
          <p:cNvSpPr txBox="1">
            <a:spLocks noChangeArrowheads="1"/>
          </p:cNvSpPr>
          <p:nvPr/>
        </p:nvSpPr>
        <p:spPr bwMode="auto">
          <a:xfrm>
            <a:off x="1311837" y="1586984"/>
            <a:ext cx="1984839" cy="369332"/>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b="1">
                <a:solidFill>
                  <a:srgbClr val="CC0000"/>
                </a:solidFill>
                <a:latin typeface="Times New Roman" panose="02020603050405020304" pitchFamily="18" charset="0"/>
                <a:cs typeface="Times New Roman" panose="02020603050405020304" pitchFamily="18" charset="0"/>
              </a:rPr>
              <a:t>   </a:t>
            </a:r>
            <a:r>
              <a:rPr lang="zh-CN" altLang="en-US" b="1">
                <a:solidFill>
                  <a:srgbClr val="CC0000"/>
                </a:solidFill>
                <a:latin typeface="Times New Roman" panose="02020603050405020304" pitchFamily="18" charset="0"/>
                <a:cs typeface="Times New Roman" panose="02020603050405020304" pitchFamily="18" charset="0"/>
              </a:rPr>
              <a:t>触发器翻转条件</a:t>
            </a:r>
          </a:p>
        </p:txBody>
      </p:sp>
      <p:grpSp>
        <p:nvGrpSpPr>
          <p:cNvPr id="79877" name="Group 5"/>
          <p:cNvGrpSpPr>
            <a:grpSpLocks/>
          </p:cNvGrpSpPr>
          <p:nvPr/>
        </p:nvGrpSpPr>
        <p:grpSpPr bwMode="auto">
          <a:xfrm>
            <a:off x="228600" y="1447800"/>
            <a:ext cx="8610600" cy="2921000"/>
            <a:chOff x="240" y="624"/>
            <a:chExt cx="5424" cy="1728"/>
          </a:xfrm>
        </p:grpSpPr>
        <p:sp>
          <p:nvSpPr>
            <p:cNvPr id="79905" name="Line 6"/>
            <p:cNvSpPr>
              <a:spLocks noChangeShapeType="1"/>
            </p:cNvSpPr>
            <p:nvPr/>
          </p:nvSpPr>
          <p:spPr bwMode="auto">
            <a:xfrm>
              <a:off x="240" y="624"/>
              <a:ext cx="54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6" name="Line 7"/>
            <p:cNvSpPr>
              <a:spLocks noChangeShapeType="1"/>
            </p:cNvSpPr>
            <p:nvPr/>
          </p:nvSpPr>
          <p:spPr bwMode="auto">
            <a:xfrm>
              <a:off x="240" y="1008"/>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7" name="Line 8"/>
            <p:cNvSpPr>
              <a:spLocks noChangeShapeType="1"/>
            </p:cNvSpPr>
            <p:nvPr/>
          </p:nvSpPr>
          <p:spPr bwMode="auto">
            <a:xfrm>
              <a:off x="240" y="1344"/>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8" name="Line 9"/>
            <p:cNvSpPr>
              <a:spLocks noChangeShapeType="1"/>
            </p:cNvSpPr>
            <p:nvPr/>
          </p:nvSpPr>
          <p:spPr bwMode="auto">
            <a:xfrm>
              <a:off x="240" y="1680"/>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9" name="Line 10"/>
            <p:cNvSpPr>
              <a:spLocks noChangeShapeType="1"/>
            </p:cNvSpPr>
            <p:nvPr/>
          </p:nvSpPr>
          <p:spPr bwMode="auto">
            <a:xfrm>
              <a:off x="240" y="2016"/>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10" name="Line 11"/>
            <p:cNvSpPr>
              <a:spLocks noChangeShapeType="1"/>
            </p:cNvSpPr>
            <p:nvPr/>
          </p:nvSpPr>
          <p:spPr bwMode="auto">
            <a:xfrm flipH="1">
              <a:off x="768" y="624"/>
              <a:ext cx="0" cy="1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11" name="Line 12"/>
            <p:cNvSpPr>
              <a:spLocks noChangeShapeType="1"/>
            </p:cNvSpPr>
            <p:nvPr/>
          </p:nvSpPr>
          <p:spPr bwMode="auto">
            <a:xfrm>
              <a:off x="240" y="2352"/>
              <a:ext cx="54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12" name="Line 13"/>
            <p:cNvSpPr>
              <a:spLocks noChangeShapeType="1"/>
            </p:cNvSpPr>
            <p:nvPr/>
          </p:nvSpPr>
          <p:spPr bwMode="auto">
            <a:xfrm flipH="1">
              <a:off x="2448" y="624"/>
              <a:ext cx="0" cy="1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13" name="Line 14"/>
            <p:cNvSpPr>
              <a:spLocks noChangeShapeType="1"/>
            </p:cNvSpPr>
            <p:nvPr/>
          </p:nvSpPr>
          <p:spPr bwMode="auto">
            <a:xfrm flipH="1">
              <a:off x="4080" y="624"/>
              <a:ext cx="0" cy="1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26319" name="Text Box 15"/>
          <p:cNvSpPr txBox="1">
            <a:spLocks noChangeArrowheads="1"/>
          </p:cNvSpPr>
          <p:nvPr/>
        </p:nvSpPr>
        <p:spPr bwMode="auto">
          <a:xfrm>
            <a:off x="3412298" y="1586984"/>
            <a:ext cx="2600392" cy="369332"/>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b="1">
                <a:solidFill>
                  <a:srgbClr val="CC0000"/>
                </a:solidFill>
                <a:latin typeface="Times New Roman" panose="02020603050405020304" pitchFamily="18" charset="0"/>
                <a:cs typeface="Times New Roman" panose="02020603050405020304" pitchFamily="18" charset="0"/>
              </a:rPr>
              <a:t>         </a:t>
            </a:r>
            <a:r>
              <a:rPr lang="en-US" altLang="zh-CN" b="1" i="1">
                <a:solidFill>
                  <a:srgbClr val="CC0000"/>
                </a:solidFill>
                <a:latin typeface="Times New Roman" panose="02020603050405020304" pitchFamily="18" charset="0"/>
                <a:cs typeface="Times New Roman" panose="02020603050405020304" pitchFamily="18" charset="0"/>
              </a:rPr>
              <a:t>J</a:t>
            </a:r>
            <a:r>
              <a:rPr lang="zh-CN" altLang="en-US" b="1" i="1">
                <a:solidFill>
                  <a:srgbClr val="CC0000"/>
                </a:solidFill>
                <a:latin typeface="Times New Roman" panose="02020603050405020304" pitchFamily="18" charset="0"/>
                <a:cs typeface="Times New Roman" panose="02020603050405020304" pitchFamily="18" charset="0"/>
              </a:rPr>
              <a:t>、</a:t>
            </a:r>
            <a:r>
              <a:rPr lang="en-US" altLang="zh-CN" b="1" i="1">
                <a:solidFill>
                  <a:srgbClr val="CC0000"/>
                </a:solidFill>
                <a:latin typeface="Times New Roman" panose="02020603050405020304" pitchFamily="18" charset="0"/>
                <a:cs typeface="Times New Roman" panose="02020603050405020304" pitchFamily="18" charset="0"/>
              </a:rPr>
              <a:t>K</a:t>
            </a:r>
            <a:r>
              <a:rPr lang="zh-CN" altLang="en-US" b="1">
                <a:solidFill>
                  <a:srgbClr val="CC0000"/>
                </a:solidFill>
                <a:latin typeface="Times New Roman" panose="02020603050405020304" pitchFamily="18" charset="0"/>
                <a:cs typeface="Times New Roman" panose="02020603050405020304" pitchFamily="18" charset="0"/>
              </a:rPr>
              <a:t>端逻辑表达式</a:t>
            </a:r>
            <a:endParaRPr lang="zh-CN" altLang="en-US" sz="2800" b="1">
              <a:solidFill>
                <a:srgbClr val="CC0000"/>
              </a:solidFill>
              <a:latin typeface="Times New Roman" panose="02020603050405020304" pitchFamily="18" charset="0"/>
              <a:cs typeface="Times New Roman" panose="02020603050405020304" pitchFamily="18" charset="0"/>
            </a:endParaRPr>
          </a:p>
        </p:txBody>
      </p:sp>
      <p:sp>
        <p:nvSpPr>
          <p:cNvPr id="226320" name="Text Box 16"/>
          <p:cNvSpPr txBox="1">
            <a:spLocks noChangeArrowheads="1"/>
          </p:cNvSpPr>
          <p:nvPr/>
        </p:nvSpPr>
        <p:spPr bwMode="auto">
          <a:xfrm>
            <a:off x="6248400" y="1586984"/>
            <a:ext cx="2695575" cy="369332"/>
          </a:xfrm>
          <a:prstGeom prst="rect">
            <a:avLst/>
          </a:prstGeom>
          <a:noFill/>
          <a:ln w="9525">
            <a:noFill/>
            <a:miter lim="800000"/>
            <a:headEnd/>
            <a:tailEnd/>
          </a:ln>
          <a:effectLst/>
        </p:spPr>
        <p:txBody>
          <a:bodyPr anchor="ctr">
            <a:spAutoFit/>
          </a:bodyPr>
          <a:lstStyle/>
          <a:p>
            <a:pPr algn="ctr">
              <a:spcBef>
                <a:spcPct val="50000"/>
              </a:spcBef>
              <a:defRPr/>
            </a:pPr>
            <a:r>
              <a:rPr lang="en-US" altLang="zh-CN" b="1" i="1">
                <a:solidFill>
                  <a:srgbClr val="CC0000"/>
                </a:solidFill>
                <a:latin typeface="Times New Roman" panose="02020603050405020304" pitchFamily="18" charset="0"/>
                <a:cs typeface="Times New Roman" panose="02020603050405020304" pitchFamily="18" charset="0"/>
              </a:rPr>
              <a:t>J</a:t>
            </a:r>
            <a:r>
              <a:rPr lang="zh-CN" altLang="en-US" b="1" i="1">
                <a:solidFill>
                  <a:srgbClr val="CC0000"/>
                </a:solidFill>
                <a:latin typeface="Times New Roman" panose="02020603050405020304" pitchFamily="18" charset="0"/>
                <a:cs typeface="Times New Roman" panose="02020603050405020304" pitchFamily="18" charset="0"/>
              </a:rPr>
              <a:t>、</a:t>
            </a:r>
            <a:r>
              <a:rPr lang="en-US" altLang="zh-CN" b="1" i="1">
                <a:solidFill>
                  <a:srgbClr val="CC0000"/>
                </a:solidFill>
                <a:latin typeface="Times New Roman" panose="02020603050405020304" pitchFamily="18" charset="0"/>
                <a:cs typeface="Times New Roman" panose="02020603050405020304" pitchFamily="18" charset="0"/>
              </a:rPr>
              <a:t>K</a:t>
            </a:r>
            <a:r>
              <a:rPr lang="zh-CN" altLang="en-US" b="1">
                <a:solidFill>
                  <a:srgbClr val="CC0000"/>
                </a:solidFill>
                <a:latin typeface="Times New Roman" panose="02020603050405020304" pitchFamily="18" charset="0"/>
                <a:cs typeface="Times New Roman" panose="02020603050405020304" pitchFamily="18" charset="0"/>
              </a:rPr>
              <a:t>端逻辑表达式</a:t>
            </a:r>
            <a:endParaRPr lang="zh-CN" altLang="en-US" sz="2800" b="1">
              <a:solidFill>
                <a:srgbClr val="CC0000"/>
              </a:solidFill>
              <a:latin typeface="Times New Roman" panose="02020603050405020304" pitchFamily="18" charset="0"/>
              <a:cs typeface="Times New Roman" panose="02020603050405020304" pitchFamily="18" charset="0"/>
            </a:endParaRPr>
          </a:p>
        </p:txBody>
      </p:sp>
      <p:sp>
        <p:nvSpPr>
          <p:cNvPr id="79880" name="Text Box 17"/>
          <p:cNvSpPr txBox="1">
            <a:spLocks noChangeArrowheads="1"/>
          </p:cNvSpPr>
          <p:nvPr/>
        </p:nvSpPr>
        <p:spPr bwMode="auto">
          <a:xfrm>
            <a:off x="358775" y="2112963"/>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FF</a:t>
            </a:r>
            <a:r>
              <a:rPr lang="en-US" altLang="zh-CN" baseline="-25000">
                <a:solidFill>
                  <a:srgbClr val="000099"/>
                </a:solidFill>
                <a:cs typeface="Times New Roman" panose="02020603050405020304" pitchFamily="18" charset="0"/>
              </a:rPr>
              <a:t>0</a:t>
            </a:r>
          </a:p>
        </p:txBody>
      </p:sp>
      <p:sp>
        <p:nvSpPr>
          <p:cNvPr id="226322" name="Text Box 18"/>
          <p:cNvSpPr txBox="1">
            <a:spLocks noChangeArrowheads="1"/>
          </p:cNvSpPr>
          <p:nvPr/>
        </p:nvSpPr>
        <p:spPr bwMode="auto">
          <a:xfrm>
            <a:off x="1148740" y="2109937"/>
            <a:ext cx="2555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每输入一</a:t>
            </a:r>
            <a:r>
              <a:rPr lang="en-US" altLang="zh-CN" i="1">
                <a:cs typeface="Times New Roman" panose="02020603050405020304" pitchFamily="18" charset="0"/>
              </a:rPr>
              <a:t>C</a:t>
            </a:r>
            <a:r>
              <a:rPr lang="zh-CN" altLang="en-US">
                <a:cs typeface="Times New Roman" panose="02020603050405020304" pitchFamily="18" charset="0"/>
              </a:rPr>
              <a:t>翻一次</a:t>
            </a:r>
          </a:p>
        </p:txBody>
      </p:sp>
      <p:sp>
        <p:nvSpPr>
          <p:cNvPr id="79882" name="Text Box 19"/>
          <p:cNvSpPr txBox="1">
            <a:spLocks noChangeArrowheads="1"/>
          </p:cNvSpPr>
          <p:nvPr/>
        </p:nvSpPr>
        <p:spPr bwMode="auto">
          <a:xfrm>
            <a:off x="365125" y="2679700"/>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FF</a:t>
            </a:r>
            <a:r>
              <a:rPr lang="en-US" altLang="zh-CN" baseline="-25000">
                <a:solidFill>
                  <a:srgbClr val="000099"/>
                </a:solidFill>
                <a:cs typeface="Times New Roman" panose="02020603050405020304" pitchFamily="18" charset="0"/>
              </a:rPr>
              <a:t>1</a:t>
            </a:r>
          </a:p>
        </p:txBody>
      </p:sp>
      <p:sp>
        <p:nvSpPr>
          <p:cNvPr id="79883" name="Text Box 20"/>
          <p:cNvSpPr txBox="1">
            <a:spLocks noChangeArrowheads="1"/>
          </p:cNvSpPr>
          <p:nvPr/>
        </p:nvSpPr>
        <p:spPr bwMode="auto">
          <a:xfrm>
            <a:off x="365125" y="3248025"/>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FF</a:t>
            </a:r>
            <a:r>
              <a:rPr lang="en-US" altLang="zh-CN" baseline="-25000">
                <a:solidFill>
                  <a:srgbClr val="000099"/>
                </a:solidFill>
                <a:cs typeface="Times New Roman" panose="02020603050405020304" pitchFamily="18" charset="0"/>
              </a:rPr>
              <a:t>2</a:t>
            </a:r>
          </a:p>
        </p:txBody>
      </p:sp>
      <p:sp>
        <p:nvSpPr>
          <p:cNvPr id="79884" name="Text Box 21"/>
          <p:cNvSpPr txBox="1">
            <a:spLocks noChangeArrowheads="1"/>
          </p:cNvSpPr>
          <p:nvPr/>
        </p:nvSpPr>
        <p:spPr bwMode="auto">
          <a:xfrm>
            <a:off x="365125" y="3816350"/>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99"/>
                </a:solidFill>
                <a:cs typeface="Times New Roman" panose="02020603050405020304" pitchFamily="18" charset="0"/>
              </a:rPr>
              <a:t>FF</a:t>
            </a:r>
            <a:r>
              <a:rPr lang="en-US" altLang="zh-CN" baseline="-25000">
                <a:solidFill>
                  <a:srgbClr val="000099"/>
                </a:solidFill>
                <a:cs typeface="Times New Roman" panose="02020603050405020304" pitchFamily="18" charset="0"/>
              </a:rPr>
              <a:t>3</a:t>
            </a:r>
          </a:p>
        </p:txBody>
      </p:sp>
      <p:sp>
        <p:nvSpPr>
          <p:cNvPr id="226326" name="Text Box 22"/>
          <p:cNvSpPr txBox="1">
            <a:spLocks noChangeArrowheads="1"/>
          </p:cNvSpPr>
          <p:nvPr/>
        </p:nvSpPr>
        <p:spPr bwMode="auto">
          <a:xfrm>
            <a:off x="3819959" y="2109937"/>
            <a:ext cx="1354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J</a:t>
            </a:r>
            <a:r>
              <a:rPr lang="en-US" altLang="zh-CN" baseline="-25000">
                <a:solidFill>
                  <a:srgbClr val="CC3300"/>
                </a:solidFill>
                <a:cs typeface="Times New Roman" panose="02020603050405020304" pitchFamily="18" charset="0"/>
              </a:rPr>
              <a:t>0 </a:t>
            </a:r>
            <a:r>
              <a:rPr lang="en-US" altLang="zh-CN">
                <a:solidFill>
                  <a:srgbClr val="CC3300"/>
                </a:solidFill>
                <a:cs typeface="Times New Roman" panose="02020603050405020304" pitchFamily="18" charset="0"/>
              </a:rPr>
              <a:t>=</a:t>
            </a:r>
            <a:r>
              <a:rPr lang="en-US" altLang="zh-CN" i="1">
                <a:solidFill>
                  <a:srgbClr val="CC3300"/>
                </a:solidFill>
                <a:cs typeface="Times New Roman" panose="02020603050405020304" pitchFamily="18" charset="0"/>
              </a:rPr>
              <a:t>K</a:t>
            </a:r>
            <a:r>
              <a:rPr lang="en-US" altLang="zh-CN" baseline="-25000">
                <a:solidFill>
                  <a:srgbClr val="CC3300"/>
                </a:solidFill>
                <a:cs typeface="Times New Roman" panose="02020603050405020304" pitchFamily="18" charset="0"/>
              </a:rPr>
              <a:t>0 </a:t>
            </a:r>
            <a:r>
              <a:rPr lang="en-US" altLang="zh-CN">
                <a:solidFill>
                  <a:srgbClr val="CC3300"/>
                </a:solidFill>
                <a:cs typeface="Times New Roman" panose="02020603050405020304" pitchFamily="18" charset="0"/>
              </a:rPr>
              <a:t>=1</a:t>
            </a:r>
          </a:p>
        </p:txBody>
      </p:sp>
      <p:sp>
        <p:nvSpPr>
          <p:cNvPr id="226327" name="Rectangle 23"/>
          <p:cNvSpPr>
            <a:spLocks noChangeArrowheads="1"/>
          </p:cNvSpPr>
          <p:nvPr/>
        </p:nvSpPr>
        <p:spPr bwMode="auto">
          <a:xfrm>
            <a:off x="1303338" y="2679700"/>
            <a:ext cx="88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cs typeface="Times New Roman" panose="02020603050405020304" pitchFamily="18" charset="0"/>
              </a:rPr>
              <a:t>Q</a:t>
            </a:r>
            <a:r>
              <a:rPr lang="en-US" altLang="zh-CN" baseline="-25000">
                <a:cs typeface="Times New Roman" panose="02020603050405020304" pitchFamily="18" charset="0"/>
              </a:rPr>
              <a:t>0 </a:t>
            </a:r>
            <a:r>
              <a:rPr lang="en-US" altLang="zh-CN">
                <a:cs typeface="Times New Roman" panose="02020603050405020304" pitchFamily="18" charset="0"/>
              </a:rPr>
              <a:t>=1</a:t>
            </a:r>
          </a:p>
        </p:txBody>
      </p:sp>
      <p:sp>
        <p:nvSpPr>
          <p:cNvPr id="226328" name="Text Box 24"/>
          <p:cNvSpPr txBox="1">
            <a:spLocks noChangeArrowheads="1"/>
          </p:cNvSpPr>
          <p:nvPr/>
        </p:nvSpPr>
        <p:spPr bwMode="auto">
          <a:xfrm>
            <a:off x="3833813" y="2679700"/>
            <a:ext cx="158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J</a:t>
            </a:r>
            <a:r>
              <a:rPr lang="en-US" altLang="zh-CN" baseline="-25000">
                <a:solidFill>
                  <a:srgbClr val="CC3300"/>
                </a:solidFill>
                <a:cs typeface="Times New Roman" panose="02020603050405020304" pitchFamily="18" charset="0"/>
              </a:rPr>
              <a:t>1 </a:t>
            </a:r>
            <a:r>
              <a:rPr lang="en-US" altLang="zh-CN">
                <a:solidFill>
                  <a:srgbClr val="CC3300"/>
                </a:solidFill>
                <a:cs typeface="Times New Roman" panose="02020603050405020304" pitchFamily="18" charset="0"/>
              </a:rPr>
              <a:t>=</a:t>
            </a:r>
            <a:r>
              <a:rPr lang="en-US" altLang="zh-CN" i="1">
                <a:solidFill>
                  <a:srgbClr val="CC3300"/>
                </a:solidFill>
                <a:cs typeface="Times New Roman" panose="02020603050405020304" pitchFamily="18" charset="0"/>
              </a:rPr>
              <a:t>K</a:t>
            </a:r>
            <a:r>
              <a:rPr lang="en-US" altLang="zh-CN" baseline="-25000">
                <a:solidFill>
                  <a:srgbClr val="CC3300"/>
                </a:solidFill>
                <a:cs typeface="Times New Roman" panose="02020603050405020304" pitchFamily="18" charset="0"/>
              </a:rPr>
              <a:t>1 </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0</a:t>
            </a:r>
            <a:endParaRPr lang="en-US" altLang="zh-CN">
              <a:solidFill>
                <a:srgbClr val="CC3300"/>
              </a:solidFill>
              <a:cs typeface="Times New Roman" panose="02020603050405020304" pitchFamily="18" charset="0"/>
            </a:endParaRPr>
          </a:p>
        </p:txBody>
      </p:sp>
      <p:sp>
        <p:nvSpPr>
          <p:cNvPr id="226329" name="Rectangle 25"/>
          <p:cNvSpPr>
            <a:spLocks noChangeArrowheads="1"/>
          </p:cNvSpPr>
          <p:nvPr/>
        </p:nvSpPr>
        <p:spPr bwMode="auto">
          <a:xfrm>
            <a:off x="1311275" y="3248025"/>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cs typeface="Times New Roman" panose="02020603050405020304" pitchFamily="18" charset="0"/>
              </a:rPr>
              <a:t>Q</a:t>
            </a:r>
            <a:r>
              <a:rPr lang="en-US" altLang="zh-CN" baseline="-25000">
                <a:cs typeface="Times New Roman" panose="02020603050405020304" pitchFamily="18" charset="0"/>
              </a:rPr>
              <a:t>1 </a:t>
            </a:r>
            <a:r>
              <a:rPr lang="en-US" altLang="zh-CN">
                <a:cs typeface="Times New Roman" panose="02020603050405020304" pitchFamily="18" charset="0"/>
              </a:rPr>
              <a:t>= </a:t>
            </a:r>
            <a:r>
              <a:rPr lang="en-US" altLang="zh-CN" i="1">
                <a:cs typeface="Times New Roman" panose="02020603050405020304" pitchFamily="18" charset="0"/>
              </a:rPr>
              <a:t>Q</a:t>
            </a:r>
            <a:r>
              <a:rPr lang="en-US" altLang="zh-CN" baseline="-25000">
                <a:cs typeface="Times New Roman" panose="02020603050405020304" pitchFamily="18" charset="0"/>
              </a:rPr>
              <a:t>0</a:t>
            </a:r>
            <a:r>
              <a:rPr lang="en-US" altLang="zh-CN">
                <a:cs typeface="Times New Roman" panose="02020603050405020304" pitchFamily="18" charset="0"/>
              </a:rPr>
              <a:t> = 1</a:t>
            </a:r>
          </a:p>
        </p:txBody>
      </p:sp>
      <p:sp>
        <p:nvSpPr>
          <p:cNvPr id="226330" name="Text Box 26"/>
          <p:cNvSpPr txBox="1">
            <a:spLocks noChangeArrowheads="1"/>
          </p:cNvSpPr>
          <p:nvPr/>
        </p:nvSpPr>
        <p:spPr bwMode="auto">
          <a:xfrm>
            <a:off x="3841750" y="3248025"/>
            <a:ext cx="198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J</a:t>
            </a:r>
            <a:r>
              <a:rPr lang="en-US" altLang="zh-CN" baseline="-25000">
                <a:solidFill>
                  <a:srgbClr val="CC3300"/>
                </a:solidFill>
                <a:cs typeface="Times New Roman" panose="02020603050405020304" pitchFamily="18" charset="0"/>
              </a:rPr>
              <a:t>2 </a:t>
            </a:r>
            <a:r>
              <a:rPr lang="en-US" altLang="zh-CN">
                <a:solidFill>
                  <a:srgbClr val="CC3300"/>
                </a:solidFill>
                <a:cs typeface="Times New Roman" panose="02020603050405020304" pitchFamily="18" charset="0"/>
              </a:rPr>
              <a:t>=</a:t>
            </a:r>
            <a:r>
              <a:rPr lang="en-US" altLang="zh-CN" i="1">
                <a:solidFill>
                  <a:srgbClr val="CC3300"/>
                </a:solidFill>
                <a:cs typeface="Times New Roman" panose="02020603050405020304" pitchFamily="18" charset="0"/>
              </a:rPr>
              <a:t>K</a:t>
            </a:r>
            <a:r>
              <a:rPr lang="en-US" altLang="zh-CN" baseline="-25000">
                <a:solidFill>
                  <a:srgbClr val="CC3300"/>
                </a:solidFill>
                <a:cs typeface="Times New Roman" panose="02020603050405020304" pitchFamily="18" charset="0"/>
              </a:rPr>
              <a:t>2 </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1</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0</a:t>
            </a:r>
          </a:p>
        </p:txBody>
      </p:sp>
      <p:sp>
        <p:nvSpPr>
          <p:cNvPr id="226331" name="Rectangle 27"/>
          <p:cNvSpPr>
            <a:spLocks noChangeArrowheads="1"/>
          </p:cNvSpPr>
          <p:nvPr/>
        </p:nvSpPr>
        <p:spPr bwMode="auto">
          <a:xfrm>
            <a:off x="1319213" y="3816350"/>
            <a:ext cx="2228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cs typeface="Times New Roman" panose="02020603050405020304" pitchFamily="18" charset="0"/>
              </a:rPr>
              <a:t>Q</a:t>
            </a:r>
            <a:r>
              <a:rPr lang="en-US" altLang="zh-CN" baseline="-25000">
                <a:cs typeface="Times New Roman" panose="02020603050405020304" pitchFamily="18" charset="0"/>
              </a:rPr>
              <a:t>2 </a:t>
            </a:r>
            <a:r>
              <a:rPr lang="en-US" altLang="zh-CN">
                <a:cs typeface="Times New Roman" panose="02020603050405020304" pitchFamily="18" charset="0"/>
              </a:rPr>
              <a:t>= </a:t>
            </a:r>
            <a:r>
              <a:rPr lang="en-US" altLang="zh-CN" i="1">
                <a:cs typeface="Times New Roman" panose="02020603050405020304" pitchFamily="18" charset="0"/>
              </a:rPr>
              <a:t>Q</a:t>
            </a:r>
            <a:r>
              <a:rPr lang="en-US" altLang="zh-CN" baseline="-25000">
                <a:cs typeface="Times New Roman" panose="02020603050405020304" pitchFamily="18" charset="0"/>
              </a:rPr>
              <a:t>1</a:t>
            </a:r>
            <a:r>
              <a:rPr lang="en-US" altLang="zh-CN">
                <a:cs typeface="Times New Roman" panose="02020603050405020304" pitchFamily="18" charset="0"/>
              </a:rPr>
              <a:t> = </a:t>
            </a:r>
            <a:r>
              <a:rPr lang="en-US" altLang="zh-CN" i="1">
                <a:cs typeface="Times New Roman" panose="02020603050405020304" pitchFamily="18" charset="0"/>
              </a:rPr>
              <a:t>Q</a:t>
            </a:r>
            <a:r>
              <a:rPr lang="en-US" altLang="zh-CN" baseline="-25000">
                <a:cs typeface="Times New Roman" panose="02020603050405020304" pitchFamily="18" charset="0"/>
              </a:rPr>
              <a:t>0 </a:t>
            </a:r>
            <a:r>
              <a:rPr lang="en-US" altLang="zh-CN">
                <a:cs typeface="Times New Roman" panose="02020603050405020304" pitchFamily="18" charset="0"/>
              </a:rPr>
              <a:t>= 1</a:t>
            </a:r>
          </a:p>
        </p:txBody>
      </p:sp>
      <p:sp>
        <p:nvSpPr>
          <p:cNvPr id="226332" name="Text Box 28"/>
          <p:cNvSpPr txBox="1">
            <a:spLocks noChangeArrowheads="1"/>
          </p:cNvSpPr>
          <p:nvPr/>
        </p:nvSpPr>
        <p:spPr bwMode="auto">
          <a:xfrm>
            <a:off x="3810000" y="381635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CC3300"/>
                </a:solidFill>
                <a:cs typeface="Times New Roman" panose="02020603050405020304" pitchFamily="18" charset="0"/>
              </a:rPr>
              <a:t>J</a:t>
            </a:r>
            <a:r>
              <a:rPr lang="en-US" altLang="zh-CN" baseline="-25000">
                <a:solidFill>
                  <a:srgbClr val="CC3300"/>
                </a:solidFill>
                <a:cs typeface="Times New Roman" panose="02020603050405020304" pitchFamily="18" charset="0"/>
              </a:rPr>
              <a:t>3 </a:t>
            </a:r>
            <a:r>
              <a:rPr lang="en-US" altLang="zh-CN">
                <a:solidFill>
                  <a:srgbClr val="CC3300"/>
                </a:solidFill>
                <a:cs typeface="Times New Roman" panose="02020603050405020304" pitchFamily="18" charset="0"/>
              </a:rPr>
              <a:t>=</a:t>
            </a:r>
            <a:r>
              <a:rPr lang="en-US" altLang="zh-CN" i="1">
                <a:solidFill>
                  <a:srgbClr val="CC3300"/>
                </a:solidFill>
                <a:cs typeface="Times New Roman" panose="02020603050405020304" pitchFamily="18" charset="0"/>
              </a:rPr>
              <a:t>K</a:t>
            </a:r>
            <a:r>
              <a:rPr lang="en-US" altLang="zh-CN" baseline="-25000">
                <a:solidFill>
                  <a:srgbClr val="CC3300"/>
                </a:solidFill>
                <a:cs typeface="Times New Roman" panose="02020603050405020304" pitchFamily="18" charset="0"/>
              </a:rPr>
              <a:t>3</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2</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1</a:t>
            </a:r>
            <a:r>
              <a:rPr lang="en-US" altLang="zh-CN">
                <a:solidFill>
                  <a:srgbClr val="CC3300"/>
                </a:solidFill>
                <a:cs typeface="Times New Roman" panose="02020603050405020304" pitchFamily="18" charset="0"/>
              </a:rPr>
              <a:t> </a:t>
            </a:r>
            <a:r>
              <a:rPr lang="en-US" altLang="zh-CN" i="1">
                <a:solidFill>
                  <a:srgbClr val="CC3300"/>
                </a:solidFill>
                <a:cs typeface="Times New Roman" panose="02020603050405020304" pitchFamily="18" charset="0"/>
              </a:rPr>
              <a:t>Q</a:t>
            </a:r>
            <a:r>
              <a:rPr lang="en-US" altLang="zh-CN" baseline="-25000">
                <a:solidFill>
                  <a:srgbClr val="CC3300"/>
                </a:solidFill>
                <a:cs typeface="Times New Roman" panose="02020603050405020304" pitchFamily="18" charset="0"/>
              </a:rPr>
              <a:t>0</a:t>
            </a:r>
          </a:p>
        </p:txBody>
      </p:sp>
      <p:grpSp>
        <p:nvGrpSpPr>
          <p:cNvPr id="3" name="Group 29"/>
          <p:cNvGrpSpPr>
            <a:grpSpLocks/>
          </p:cNvGrpSpPr>
          <p:nvPr/>
        </p:nvGrpSpPr>
        <p:grpSpPr bwMode="auto">
          <a:xfrm>
            <a:off x="6370639" y="2109582"/>
            <a:ext cx="2427288" cy="2165659"/>
            <a:chOff x="4013" y="1255"/>
            <a:chExt cx="1529" cy="1281"/>
          </a:xfrm>
        </p:grpSpPr>
        <p:sp>
          <p:nvSpPr>
            <p:cNvPr id="79895" name="Text Box 30"/>
            <p:cNvSpPr txBox="1">
              <a:spLocks noChangeArrowheads="1"/>
            </p:cNvSpPr>
            <p:nvPr/>
          </p:nvSpPr>
          <p:spPr bwMode="auto">
            <a:xfrm>
              <a:off x="4013" y="1255"/>
              <a:ext cx="85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6666"/>
                  </a:solidFill>
                  <a:cs typeface="Times New Roman" panose="02020603050405020304" pitchFamily="18" charset="0"/>
                </a:rPr>
                <a:t>J</a:t>
              </a:r>
              <a:r>
                <a:rPr lang="en-US" altLang="zh-CN" baseline="-25000">
                  <a:solidFill>
                    <a:srgbClr val="006666"/>
                  </a:solidFill>
                  <a:cs typeface="Times New Roman" panose="02020603050405020304" pitchFamily="18" charset="0"/>
                </a:rPr>
                <a:t>0 </a:t>
              </a:r>
              <a:r>
                <a:rPr lang="en-US" altLang="zh-CN">
                  <a:solidFill>
                    <a:srgbClr val="006666"/>
                  </a:solidFill>
                  <a:cs typeface="Times New Roman" panose="02020603050405020304" pitchFamily="18" charset="0"/>
                </a:rPr>
                <a:t>=</a:t>
              </a:r>
              <a:r>
                <a:rPr lang="en-US" altLang="zh-CN" i="1">
                  <a:solidFill>
                    <a:srgbClr val="006666"/>
                  </a:solidFill>
                  <a:cs typeface="Times New Roman" panose="02020603050405020304" pitchFamily="18" charset="0"/>
                </a:rPr>
                <a:t>K</a:t>
              </a:r>
              <a:r>
                <a:rPr lang="en-US" altLang="zh-CN" baseline="-25000">
                  <a:solidFill>
                    <a:srgbClr val="006666"/>
                  </a:solidFill>
                  <a:cs typeface="Times New Roman" panose="02020603050405020304" pitchFamily="18" charset="0"/>
                </a:rPr>
                <a:t>0 </a:t>
              </a:r>
              <a:r>
                <a:rPr lang="en-US" altLang="zh-CN">
                  <a:solidFill>
                    <a:srgbClr val="006666"/>
                  </a:solidFill>
                  <a:cs typeface="Times New Roman" panose="02020603050405020304" pitchFamily="18" charset="0"/>
                </a:rPr>
                <a:t>=1</a:t>
              </a:r>
            </a:p>
          </p:txBody>
        </p:sp>
        <p:sp>
          <p:nvSpPr>
            <p:cNvPr id="79896" name="Text Box 31"/>
            <p:cNvSpPr txBox="1">
              <a:spLocks noChangeArrowheads="1"/>
            </p:cNvSpPr>
            <p:nvPr/>
          </p:nvSpPr>
          <p:spPr bwMode="auto">
            <a:xfrm>
              <a:off x="4028" y="1591"/>
              <a:ext cx="101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6666"/>
                  </a:solidFill>
                  <a:cs typeface="Times New Roman" panose="02020603050405020304" pitchFamily="18" charset="0"/>
                </a:rPr>
                <a:t>J</a:t>
              </a:r>
              <a:r>
                <a:rPr lang="en-US" altLang="zh-CN" baseline="-25000">
                  <a:solidFill>
                    <a:srgbClr val="006666"/>
                  </a:solidFill>
                  <a:cs typeface="Times New Roman" panose="02020603050405020304" pitchFamily="18" charset="0"/>
                </a:rPr>
                <a:t>1 </a:t>
              </a:r>
              <a:r>
                <a:rPr lang="en-US" altLang="zh-CN">
                  <a:solidFill>
                    <a:srgbClr val="006666"/>
                  </a:solidFill>
                  <a:cs typeface="Times New Roman" panose="02020603050405020304" pitchFamily="18" charset="0"/>
                </a:rPr>
                <a:t>=</a:t>
              </a:r>
              <a:r>
                <a:rPr lang="en-US" altLang="zh-CN" i="1">
                  <a:solidFill>
                    <a:srgbClr val="006666"/>
                  </a:solidFill>
                  <a:cs typeface="Times New Roman" panose="02020603050405020304" pitchFamily="18" charset="0"/>
                </a:rPr>
                <a:t>K</a:t>
              </a:r>
              <a:r>
                <a:rPr lang="en-US" altLang="zh-CN" baseline="-25000">
                  <a:solidFill>
                    <a:srgbClr val="006666"/>
                  </a:solidFill>
                  <a:cs typeface="Times New Roman" panose="02020603050405020304" pitchFamily="18" charset="0"/>
                </a:rPr>
                <a:t>1 </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0</a:t>
              </a:r>
            </a:p>
          </p:txBody>
        </p:sp>
        <p:sp>
          <p:nvSpPr>
            <p:cNvPr id="79897" name="Line 32"/>
            <p:cNvSpPr>
              <a:spLocks noChangeShapeType="1"/>
            </p:cNvSpPr>
            <p:nvPr/>
          </p:nvSpPr>
          <p:spPr bwMode="auto">
            <a:xfrm>
              <a:off x="4776" y="1632"/>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898" name="Text Box 33"/>
            <p:cNvSpPr txBox="1">
              <a:spLocks noChangeArrowheads="1"/>
            </p:cNvSpPr>
            <p:nvPr/>
          </p:nvSpPr>
          <p:spPr bwMode="auto">
            <a:xfrm>
              <a:off x="4026" y="1927"/>
              <a:ext cx="126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6666"/>
                  </a:solidFill>
                  <a:cs typeface="Times New Roman" panose="02020603050405020304" pitchFamily="18" charset="0"/>
                </a:rPr>
                <a:t>J</a:t>
              </a:r>
              <a:r>
                <a:rPr lang="en-US" altLang="zh-CN" baseline="-25000">
                  <a:solidFill>
                    <a:srgbClr val="006666"/>
                  </a:solidFill>
                  <a:cs typeface="Times New Roman" panose="02020603050405020304" pitchFamily="18" charset="0"/>
                </a:rPr>
                <a:t>2 </a:t>
              </a:r>
              <a:r>
                <a:rPr lang="en-US" altLang="zh-CN">
                  <a:solidFill>
                    <a:srgbClr val="006666"/>
                  </a:solidFill>
                  <a:cs typeface="Times New Roman" panose="02020603050405020304" pitchFamily="18" charset="0"/>
                </a:rPr>
                <a:t>=</a:t>
              </a:r>
              <a:r>
                <a:rPr lang="en-US" altLang="zh-CN" i="1">
                  <a:solidFill>
                    <a:srgbClr val="006666"/>
                  </a:solidFill>
                  <a:cs typeface="Times New Roman" panose="02020603050405020304" pitchFamily="18" charset="0"/>
                </a:rPr>
                <a:t>K</a:t>
              </a:r>
              <a:r>
                <a:rPr lang="en-US" altLang="zh-CN" baseline="-25000">
                  <a:solidFill>
                    <a:srgbClr val="006666"/>
                  </a:solidFill>
                  <a:cs typeface="Times New Roman" panose="02020603050405020304" pitchFamily="18" charset="0"/>
                </a:rPr>
                <a:t>2 </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1</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0</a:t>
              </a:r>
            </a:p>
          </p:txBody>
        </p:sp>
        <p:sp>
          <p:nvSpPr>
            <p:cNvPr id="79899" name="Line 34"/>
            <p:cNvSpPr>
              <a:spLocks noChangeShapeType="1"/>
            </p:cNvSpPr>
            <p:nvPr/>
          </p:nvSpPr>
          <p:spPr bwMode="auto">
            <a:xfrm>
              <a:off x="4830" y="1968"/>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0" name="Line 35"/>
            <p:cNvSpPr>
              <a:spLocks noChangeShapeType="1"/>
            </p:cNvSpPr>
            <p:nvPr/>
          </p:nvSpPr>
          <p:spPr bwMode="auto">
            <a:xfrm>
              <a:off x="5070" y="1968"/>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1" name="Text Box 36"/>
            <p:cNvSpPr txBox="1">
              <a:spLocks noChangeArrowheads="1"/>
            </p:cNvSpPr>
            <p:nvPr/>
          </p:nvSpPr>
          <p:spPr bwMode="auto">
            <a:xfrm>
              <a:off x="4025" y="2263"/>
              <a:ext cx="15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6666"/>
                  </a:solidFill>
                  <a:cs typeface="Times New Roman" panose="02020603050405020304" pitchFamily="18" charset="0"/>
                </a:rPr>
                <a:t>J</a:t>
              </a:r>
              <a:r>
                <a:rPr lang="en-US" altLang="zh-CN" baseline="-25000">
                  <a:solidFill>
                    <a:srgbClr val="006666"/>
                  </a:solidFill>
                  <a:cs typeface="Times New Roman" panose="02020603050405020304" pitchFamily="18" charset="0"/>
                </a:rPr>
                <a:t>3 </a:t>
              </a:r>
              <a:r>
                <a:rPr lang="en-US" altLang="zh-CN">
                  <a:solidFill>
                    <a:srgbClr val="006666"/>
                  </a:solidFill>
                  <a:cs typeface="Times New Roman" panose="02020603050405020304" pitchFamily="18" charset="0"/>
                </a:rPr>
                <a:t>=</a:t>
              </a:r>
              <a:r>
                <a:rPr lang="en-US" altLang="zh-CN" i="1">
                  <a:solidFill>
                    <a:srgbClr val="006666"/>
                  </a:solidFill>
                  <a:cs typeface="Times New Roman" panose="02020603050405020304" pitchFamily="18" charset="0"/>
                </a:rPr>
                <a:t>K</a:t>
              </a:r>
              <a:r>
                <a:rPr lang="en-US" altLang="zh-CN" baseline="-25000">
                  <a:solidFill>
                    <a:srgbClr val="006666"/>
                  </a:solidFill>
                  <a:cs typeface="Times New Roman" panose="02020603050405020304" pitchFamily="18" charset="0"/>
                </a:rPr>
                <a:t>3 </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2</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1</a:t>
              </a:r>
              <a:r>
                <a:rPr lang="en-US" altLang="zh-CN">
                  <a:solidFill>
                    <a:srgbClr val="006666"/>
                  </a:solidFill>
                  <a:cs typeface="Times New Roman" panose="02020603050405020304" pitchFamily="18" charset="0"/>
                </a:rPr>
                <a:t> </a:t>
              </a:r>
              <a:r>
                <a:rPr lang="en-US" altLang="zh-CN" i="1">
                  <a:solidFill>
                    <a:srgbClr val="006666"/>
                  </a:solidFill>
                  <a:cs typeface="Times New Roman" panose="02020603050405020304" pitchFamily="18" charset="0"/>
                </a:rPr>
                <a:t>Q</a:t>
              </a:r>
              <a:r>
                <a:rPr lang="en-US" altLang="zh-CN" baseline="-25000">
                  <a:solidFill>
                    <a:srgbClr val="006666"/>
                  </a:solidFill>
                  <a:cs typeface="Times New Roman" panose="02020603050405020304" pitchFamily="18" charset="0"/>
                </a:rPr>
                <a:t>0</a:t>
              </a:r>
            </a:p>
          </p:txBody>
        </p:sp>
        <p:sp>
          <p:nvSpPr>
            <p:cNvPr id="79902" name="Line 37"/>
            <p:cNvSpPr>
              <a:spLocks noChangeShapeType="1"/>
            </p:cNvSpPr>
            <p:nvPr/>
          </p:nvSpPr>
          <p:spPr bwMode="auto">
            <a:xfrm>
              <a:off x="4752" y="2304"/>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3" name="Line 38"/>
            <p:cNvSpPr>
              <a:spLocks noChangeShapeType="1"/>
            </p:cNvSpPr>
            <p:nvPr/>
          </p:nvSpPr>
          <p:spPr bwMode="auto">
            <a:xfrm>
              <a:off x="5040" y="2304"/>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9904" name="Line 39"/>
            <p:cNvSpPr>
              <a:spLocks noChangeShapeType="1"/>
            </p:cNvSpPr>
            <p:nvPr/>
          </p:nvSpPr>
          <p:spPr bwMode="auto">
            <a:xfrm>
              <a:off x="5280" y="2304"/>
              <a:ext cx="144"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26344" name="Text Box 40"/>
          <p:cNvSpPr txBox="1">
            <a:spLocks noChangeArrowheads="1"/>
          </p:cNvSpPr>
          <p:nvPr/>
        </p:nvSpPr>
        <p:spPr bwMode="auto">
          <a:xfrm>
            <a:off x="4362490" y="4474647"/>
            <a:ext cx="1107996" cy="369332"/>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b="1">
                <a:solidFill>
                  <a:srgbClr val="000099"/>
                </a:solidFill>
                <a:latin typeface="Times New Roman" panose="02020603050405020304" pitchFamily="18" charset="0"/>
                <a:cs typeface="Times New Roman" panose="02020603050405020304" pitchFamily="18" charset="0"/>
              </a:rPr>
              <a:t>（加法）</a:t>
            </a:r>
          </a:p>
        </p:txBody>
      </p:sp>
      <p:sp>
        <p:nvSpPr>
          <p:cNvPr id="226345" name="Text Box 41"/>
          <p:cNvSpPr txBox="1">
            <a:spLocks noChangeArrowheads="1"/>
          </p:cNvSpPr>
          <p:nvPr/>
        </p:nvSpPr>
        <p:spPr bwMode="auto">
          <a:xfrm>
            <a:off x="6880265" y="4490522"/>
            <a:ext cx="1107996" cy="369332"/>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b="1">
                <a:solidFill>
                  <a:srgbClr val="000099"/>
                </a:solidFill>
                <a:latin typeface="Times New Roman" panose="02020603050405020304" pitchFamily="18" charset="0"/>
                <a:cs typeface="Times New Roman" panose="02020603050405020304" pitchFamily="18" charset="0"/>
              </a:rPr>
              <a:t>（减法）</a:t>
            </a:r>
          </a:p>
        </p:txBody>
      </p:sp>
    </p:spTree>
    <p:extLst>
      <p:ext uri="{BB962C8B-B14F-4D97-AF65-F5344CB8AC3E}">
        <p14:creationId xmlns:p14="http://schemas.microsoft.com/office/powerpoint/2010/main" val="837932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322"/>
                                        </p:tgtEl>
                                        <p:attrNameLst>
                                          <p:attrName>style.visibility</p:attrName>
                                        </p:attrNameLst>
                                      </p:cBhvr>
                                      <p:to>
                                        <p:strVal val="visible"/>
                                      </p:to>
                                    </p:set>
                                    <p:animEffect transition="in" filter="wipe(left)">
                                      <p:cBhvr>
                                        <p:cTn id="7" dur="500"/>
                                        <p:tgtEl>
                                          <p:spTgt spid="22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6326"/>
                                        </p:tgtEl>
                                        <p:attrNameLst>
                                          <p:attrName>style.visibility</p:attrName>
                                        </p:attrNameLst>
                                      </p:cBhvr>
                                      <p:to>
                                        <p:strVal val="visible"/>
                                      </p:to>
                                    </p:set>
                                    <p:animEffect transition="in" filter="wipe(left)">
                                      <p:cBhvr>
                                        <p:cTn id="12" dur="500"/>
                                        <p:tgtEl>
                                          <p:spTgt spid="2263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6327"/>
                                        </p:tgtEl>
                                        <p:attrNameLst>
                                          <p:attrName>style.visibility</p:attrName>
                                        </p:attrNameLst>
                                      </p:cBhvr>
                                      <p:to>
                                        <p:strVal val="visible"/>
                                      </p:to>
                                    </p:set>
                                    <p:animEffect transition="in" filter="wipe(left)">
                                      <p:cBhvr>
                                        <p:cTn id="17" dur="500"/>
                                        <p:tgtEl>
                                          <p:spTgt spid="2263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6328"/>
                                        </p:tgtEl>
                                        <p:attrNameLst>
                                          <p:attrName>style.visibility</p:attrName>
                                        </p:attrNameLst>
                                      </p:cBhvr>
                                      <p:to>
                                        <p:strVal val="visible"/>
                                      </p:to>
                                    </p:set>
                                    <p:animEffect transition="in" filter="wipe(left)">
                                      <p:cBhvr>
                                        <p:cTn id="22" dur="500"/>
                                        <p:tgtEl>
                                          <p:spTgt spid="2263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6329"/>
                                        </p:tgtEl>
                                        <p:attrNameLst>
                                          <p:attrName>style.visibility</p:attrName>
                                        </p:attrNameLst>
                                      </p:cBhvr>
                                      <p:to>
                                        <p:strVal val="visible"/>
                                      </p:to>
                                    </p:set>
                                    <p:animEffect transition="in" filter="wipe(left)">
                                      <p:cBhvr>
                                        <p:cTn id="27" dur="500"/>
                                        <p:tgtEl>
                                          <p:spTgt spid="2263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6330"/>
                                        </p:tgtEl>
                                        <p:attrNameLst>
                                          <p:attrName>style.visibility</p:attrName>
                                        </p:attrNameLst>
                                      </p:cBhvr>
                                      <p:to>
                                        <p:strVal val="visible"/>
                                      </p:to>
                                    </p:set>
                                    <p:animEffect transition="in" filter="wipe(left)">
                                      <p:cBhvr>
                                        <p:cTn id="32" dur="500"/>
                                        <p:tgtEl>
                                          <p:spTgt spid="2263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6331"/>
                                        </p:tgtEl>
                                        <p:attrNameLst>
                                          <p:attrName>style.visibility</p:attrName>
                                        </p:attrNameLst>
                                      </p:cBhvr>
                                      <p:to>
                                        <p:strVal val="visible"/>
                                      </p:to>
                                    </p:set>
                                    <p:animEffect transition="in" filter="wipe(left)">
                                      <p:cBhvr>
                                        <p:cTn id="37" dur="500"/>
                                        <p:tgtEl>
                                          <p:spTgt spid="2263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6332"/>
                                        </p:tgtEl>
                                        <p:attrNameLst>
                                          <p:attrName>style.visibility</p:attrName>
                                        </p:attrNameLst>
                                      </p:cBhvr>
                                      <p:to>
                                        <p:strVal val="visible"/>
                                      </p:to>
                                    </p:set>
                                    <p:animEffect transition="in" filter="wipe(left)">
                                      <p:cBhvr>
                                        <p:cTn id="42" dur="500"/>
                                        <p:tgtEl>
                                          <p:spTgt spid="2263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6344"/>
                                        </p:tgtEl>
                                        <p:attrNameLst>
                                          <p:attrName>style.visibility</p:attrName>
                                        </p:attrNameLst>
                                      </p:cBhvr>
                                      <p:to>
                                        <p:strVal val="visible"/>
                                      </p:to>
                                    </p:set>
                                    <p:animEffect transition="in" filter="wipe(left)">
                                      <p:cBhvr>
                                        <p:cTn id="47" dur="500"/>
                                        <p:tgtEl>
                                          <p:spTgt spid="2263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6345"/>
                                        </p:tgtEl>
                                        <p:attrNameLst>
                                          <p:attrName>style.visibility</p:attrName>
                                        </p:attrNameLst>
                                      </p:cBhvr>
                                      <p:to>
                                        <p:strVal val="visible"/>
                                      </p:to>
                                    </p:set>
                                    <p:animEffect transition="in" filter="wipe(left)">
                                      <p:cBhvr>
                                        <p:cTn id="57" dur="500"/>
                                        <p:tgtEl>
                                          <p:spTgt spid="2263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6307"/>
                                        </p:tgtEl>
                                        <p:attrNameLst>
                                          <p:attrName>style.visibility</p:attrName>
                                        </p:attrNameLst>
                                      </p:cBhvr>
                                      <p:to>
                                        <p:strVal val="visible"/>
                                      </p:to>
                                    </p:set>
                                    <p:animEffect transition="in" filter="wipe(left)">
                                      <p:cBhvr>
                                        <p:cTn id="62" dur="500"/>
                                        <p:tgtEl>
                                          <p:spTgt spid="226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utoUpdateAnimBg="0"/>
      <p:bldP spid="226322" grpId="0" autoUpdateAnimBg="0"/>
      <p:bldP spid="226326" grpId="0" autoUpdateAnimBg="0"/>
      <p:bldP spid="226327" grpId="0" autoUpdateAnimBg="0"/>
      <p:bldP spid="226328" grpId="0" autoUpdateAnimBg="0"/>
      <p:bldP spid="226329" grpId="0" autoUpdateAnimBg="0"/>
      <p:bldP spid="226330" grpId="0" autoUpdateAnimBg="0"/>
      <p:bldP spid="226331" grpId="0" autoUpdateAnimBg="0"/>
      <p:bldP spid="226332" grpId="0" autoUpdateAnimBg="0"/>
      <p:bldP spid="226344" grpId="0" autoUpdateAnimBg="0"/>
      <p:bldP spid="226345"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464" name="Picture 112" descr="图片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1557338"/>
            <a:ext cx="861853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4" name="Text Box 2" descr="40%"/>
          <p:cNvSpPr txBox="1">
            <a:spLocks noChangeArrowheads="1"/>
          </p:cNvSpPr>
          <p:nvPr/>
        </p:nvSpPr>
        <p:spPr bwMode="auto">
          <a:xfrm>
            <a:off x="381000" y="65405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         </a:t>
            </a:r>
            <a:r>
              <a:rPr lang="zh-CN" altLang="en-US" sz="2800">
                <a:solidFill>
                  <a:srgbClr val="FF3300"/>
                </a:solidFill>
                <a:cs typeface="Times New Roman" panose="02020603050405020304" pitchFamily="18" charset="0"/>
              </a:rPr>
              <a:t>计数脉冲同时加到各位触发器上，</a:t>
            </a:r>
            <a:r>
              <a:rPr lang="zh-CN" altLang="en-US" sz="2800">
                <a:solidFill>
                  <a:schemeClr val="accent2"/>
                </a:solidFill>
                <a:cs typeface="Times New Roman" panose="02020603050405020304" pitchFamily="18" charset="0"/>
              </a:rPr>
              <a:t>当每个到来后</a:t>
            </a:r>
          </a:p>
          <a:p>
            <a:pPr eaLnBrk="1" hangingPunct="1"/>
            <a:r>
              <a:rPr lang="zh-CN" altLang="en-US" sz="2800">
                <a:solidFill>
                  <a:schemeClr val="accent2"/>
                </a:solidFill>
                <a:cs typeface="Times New Roman" panose="02020603050405020304" pitchFamily="18" charset="0"/>
              </a:rPr>
              <a:t>触发器状态是否改变要看</a:t>
            </a:r>
            <a:r>
              <a:rPr lang="en-US" altLang="zh-CN" sz="2800" i="1">
                <a:solidFill>
                  <a:schemeClr val="accent2"/>
                </a:solidFill>
                <a:cs typeface="Times New Roman" panose="02020603050405020304" pitchFamily="18" charset="0"/>
              </a:rPr>
              <a:t>J</a:t>
            </a:r>
            <a:r>
              <a:rPr lang="zh-CN" altLang="en-US" sz="2800" i="1">
                <a:solidFill>
                  <a:schemeClr val="accent2"/>
                </a:solidFill>
                <a:cs typeface="Times New Roman" panose="02020603050405020304" pitchFamily="18" charset="0"/>
              </a:rPr>
              <a:t>、</a:t>
            </a:r>
            <a:r>
              <a:rPr lang="en-US" altLang="zh-CN" sz="2800" i="1">
                <a:solidFill>
                  <a:schemeClr val="accent2"/>
                </a:solidFill>
                <a:cs typeface="Times New Roman" panose="02020603050405020304" pitchFamily="18" charset="0"/>
              </a:rPr>
              <a:t>K</a:t>
            </a:r>
            <a:r>
              <a:rPr lang="zh-CN" altLang="en-US" sz="2800">
                <a:solidFill>
                  <a:schemeClr val="accent2"/>
                </a:solidFill>
                <a:cs typeface="Times New Roman" panose="02020603050405020304" pitchFamily="18" charset="0"/>
              </a:rPr>
              <a:t>的状态。</a:t>
            </a:r>
          </a:p>
        </p:txBody>
      </p:sp>
      <p:sp>
        <p:nvSpPr>
          <p:cNvPr id="228454" name="Text Box 102"/>
          <p:cNvSpPr txBox="1">
            <a:spLocks noChangeArrowheads="1"/>
          </p:cNvSpPr>
          <p:nvPr/>
        </p:nvSpPr>
        <p:spPr bwMode="auto">
          <a:xfrm>
            <a:off x="720725" y="5715000"/>
            <a:ext cx="750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cs typeface="Times New Roman" panose="02020603050405020304" pitchFamily="18" charset="0"/>
              </a:rPr>
              <a:t>由主从型 </a:t>
            </a:r>
            <a:r>
              <a:rPr lang="en-US" altLang="zh-CN" i="1">
                <a:cs typeface="Times New Roman" panose="02020603050405020304" pitchFamily="18" charset="0"/>
              </a:rPr>
              <a:t>JK  </a:t>
            </a:r>
            <a:r>
              <a:rPr lang="zh-CN" altLang="en-US">
                <a:cs typeface="Times New Roman" panose="02020603050405020304" pitchFamily="18" charset="0"/>
              </a:rPr>
              <a:t>触发器组成的同步四位二进制加法计数器</a:t>
            </a:r>
          </a:p>
        </p:txBody>
      </p:sp>
      <p:grpSp>
        <p:nvGrpSpPr>
          <p:cNvPr id="2" name="Group 103"/>
          <p:cNvGrpSpPr>
            <a:grpSpLocks/>
          </p:cNvGrpSpPr>
          <p:nvPr/>
        </p:nvGrpSpPr>
        <p:grpSpPr bwMode="auto">
          <a:xfrm>
            <a:off x="5791200" y="1447800"/>
            <a:ext cx="3124200" cy="4876800"/>
            <a:chOff x="0" y="576"/>
            <a:chExt cx="1968" cy="3072"/>
          </a:xfrm>
        </p:grpSpPr>
        <p:sp>
          <p:nvSpPr>
            <p:cNvPr id="228456" name="AutoShape 104" descr="30%"/>
            <p:cNvSpPr>
              <a:spLocks noChangeArrowheads="1"/>
            </p:cNvSpPr>
            <p:nvPr/>
          </p:nvSpPr>
          <p:spPr bwMode="auto">
            <a:xfrm>
              <a:off x="0" y="576"/>
              <a:ext cx="1968" cy="3072"/>
            </a:xfrm>
            <a:prstGeom prst="verticalScroll">
              <a:avLst>
                <a:gd name="adj" fmla="val 12500"/>
              </a:avLst>
            </a:prstGeom>
            <a:pattFill prst="pct30">
              <a:fgClr>
                <a:srgbClr val="FFCCCC"/>
              </a:fgClr>
              <a:bgClr>
                <a:srgbClr val="FFFFFF"/>
              </a:bgClr>
            </a:pattFill>
            <a:ln w="38100">
              <a:solidFill>
                <a:srgbClr val="006600"/>
              </a:solidFill>
              <a:round/>
              <a:headEnd/>
              <a:tailEnd/>
            </a:ln>
            <a:effec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95000"/>
                </a:lnSpc>
                <a:spcBef>
                  <a:spcPct val="30000"/>
                </a:spcBef>
              </a:pPr>
              <a:r>
                <a:rPr lang="en-US" altLang="zh-CN">
                  <a:solidFill>
                    <a:srgbClr val="FF3300"/>
                  </a:solidFill>
                  <a:cs typeface="Times New Roman" panose="02020603050405020304" pitchFamily="18" charset="0"/>
                </a:rPr>
                <a:t> </a:t>
              </a:r>
            </a:p>
          </p:txBody>
        </p:sp>
        <p:sp>
          <p:nvSpPr>
            <p:cNvPr id="228457" name="Rectangle 105"/>
            <p:cNvSpPr>
              <a:spLocks noChangeArrowheads="1"/>
            </p:cNvSpPr>
            <p:nvPr/>
          </p:nvSpPr>
          <p:spPr bwMode="auto">
            <a:xfrm>
              <a:off x="240" y="838"/>
              <a:ext cx="1488" cy="721"/>
            </a:xfrm>
            <a:prstGeom prst="rect">
              <a:avLst/>
            </a:prstGeom>
            <a:noFill/>
            <a:ln w="38100">
              <a:noFill/>
              <a:miter lim="800000"/>
              <a:headEnd/>
              <a:tailEnd/>
            </a:ln>
            <a:effectLst/>
          </p:spPr>
          <p:txBody>
            <a:bodyPr anchor="ctr">
              <a:spAutoFit/>
            </a:bodyPr>
            <a:lstStyle/>
            <a:p>
              <a:pPr>
                <a:lnSpc>
                  <a:spcPct val="95000"/>
                </a:lnSpc>
                <a:defRPr/>
              </a:pPr>
              <a:r>
                <a:rPr lang="zh-CN" altLang="en-US" sz="2400" b="1">
                  <a:solidFill>
                    <a:srgbClr val="CC0000"/>
                  </a:solidFill>
                  <a:latin typeface="Times New Roman" panose="02020603050405020304" pitchFamily="18" charset="0"/>
                  <a:cs typeface="Times New Roman" panose="02020603050405020304" pitchFamily="18" charset="0"/>
                </a:rPr>
                <a:t>最低位触发器</a:t>
              </a:r>
              <a:r>
                <a:rPr lang="en-US" altLang="zh-CN" sz="2400" b="1">
                  <a:solidFill>
                    <a:srgbClr val="CC0000"/>
                  </a:solidFill>
                  <a:latin typeface="Times New Roman" panose="02020603050405020304" pitchFamily="18" charset="0"/>
                  <a:cs typeface="Times New Roman" panose="02020603050405020304" pitchFamily="18" charset="0"/>
                </a:rPr>
                <a:t>FF</a:t>
              </a:r>
              <a:r>
                <a:rPr lang="en-US" altLang="zh-CN" sz="2400" b="1" baseline="-25000">
                  <a:solidFill>
                    <a:srgbClr val="CC0000"/>
                  </a:solidFill>
                  <a:latin typeface="Times New Roman" panose="02020603050405020304" pitchFamily="18" charset="0"/>
                  <a:cs typeface="Times New Roman" panose="02020603050405020304" pitchFamily="18" charset="0"/>
                </a:rPr>
                <a:t>0</a:t>
              </a:r>
              <a:r>
                <a:rPr lang="zh-CN" altLang="en-US" sz="2400" b="1">
                  <a:solidFill>
                    <a:srgbClr val="CC0000"/>
                  </a:solidFill>
                  <a:latin typeface="Times New Roman" panose="02020603050405020304" pitchFamily="18" charset="0"/>
                  <a:cs typeface="Times New Roman" panose="02020603050405020304" pitchFamily="18" charset="0"/>
                </a:rPr>
                <a:t>每一个脉冲就翻转一次；</a:t>
              </a:r>
            </a:p>
          </p:txBody>
        </p:sp>
        <p:sp>
          <p:nvSpPr>
            <p:cNvPr id="228458" name="Rectangle 106"/>
            <p:cNvSpPr>
              <a:spLocks noChangeArrowheads="1"/>
            </p:cNvSpPr>
            <p:nvPr/>
          </p:nvSpPr>
          <p:spPr bwMode="auto">
            <a:xfrm>
              <a:off x="240" y="1514"/>
              <a:ext cx="1584" cy="721"/>
            </a:xfrm>
            <a:prstGeom prst="rect">
              <a:avLst/>
            </a:prstGeom>
            <a:noFill/>
            <a:ln w="38100">
              <a:noFill/>
              <a:miter lim="800000"/>
              <a:headEnd/>
              <a:tailEnd/>
            </a:ln>
            <a:effectLst/>
          </p:spPr>
          <p:txBody>
            <a:bodyPr anchor="ctr">
              <a:spAutoFit/>
            </a:bodyPr>
            <a:lstStyle/>
            <a:p>
              <a:pPr>
                <a:lnSpc>
                  <a:spcPct val="95000"/>
                </a:lnSpc>
                <a:defRPr/>
              </a:pPr>
              <a:r>
                <a:rPr lang="en-US" altLang="zh-CN" sz="2400" b="1" dirty="0">
                  <a:solidFill>
                    <a:schemeClr val="accent2"/>
                  </a:solidFill>
                  <a:latin typeface="Times New Roman" panose="02020603050405020304" pitchFamily="18" charset="0"/>
                  <a:cs typeface="Times New Roman" panose="02020603050405020304" pitchFamily="18" charset="0"/>
                </a:rPr>
                <a:t>FF</a:t>
              </a:r>
              <a:r>
                <a:rPr lang="en-US" altLang="zh-CN" sz="2400" b="1" baseline="-25000" dirty="0">
                  <a:solidFill>
                    <a:schemeClr val="accent2"/>
                  </a:solidFill>
                  <a:latin typeface="Times New Roman" panose="02020603050405020304" pitchFamily="18" charset="0"/>
                  <a:cs typeface="Times New Roman" panose="02020603050405020304" pitchFamily="18" charset="0"/>
                </a:rPr>
                <a:t>1</a:t>
              </a:r>
              <a:r>
                <a:rPr lang="zh-CN" altLang="en-US" sz="2400" b="1" dirty="0">
                  <a:solidFill>
                    <a:schemeClr val="accent2"/>
                  </a:solidFill>
                  <a:latin typeface="Times New Roman" panose="02020603050405020304" pitchFamily="18" charset="0"/>
                  <a:cs typeface="Times New Roman" panose="02020603050405020304" pitchFamily="18" charset="0"/>
                </a:rPr>
                <a:t>：当</a:t>
              </a:r>
              <a:r>
                <a:rPr lang="en-US" altLang="zh-CN" sz="2400" b="1" i="1" dirty="0">
                  <a:solidFill>
                    <a:schemeClr val="accent2"/>
                  </a:solidFill>
                  <a:latin typeface="Times New Roman" panose="02020603050405020304" pitchFamily="18" charset="0"/>
                  <a:cs typeface="Times New Roman" panose="02020603050405020304" pitchFamily="18" charset="0"/>
                </a:rPr>
                <a:t>Q</a:t>
              </a:r>
              <a:r>
                <a:rPr lang="en-US" altLang="zh-CN" sz="2400" b="1" baseline="-25000" dirty="0">
                  <a:solidFill>
                    <a:schemeClr val="accent2"/>
                  </a:solidFill>
                  <a:latin typeface="Times New Roman" panose="02020603050405020304" pitchFamily="18" charset="0"/>
                  <a:cs typeface="Times New Roman" panose="02020603050405020304" pitchFamily="18" charset="0"/>
                </a:rPr>
                <a:t>0</a:t>
              </a:r>
              <a:r>
                <a:rPr lang="en-US" altLang="zh-CN" sz="2400" b="1" dirty="0">
                  <a:solidFill>
                    <a:schemeClr val="accent2"/>
                  </a:solidFill>
                  <a:latin typeface="Times New Roman" panose="02020603050405020304" pitchFamily="18" charset="0"/>
                  <a:cs typeface="Times New Roman" panose="02020603050405020304" pitchFamily="18" charset="0"/>
                </a:rPr>
                <a:t>=1</a:t>
              </a:r>
              <a:r>
                <a:rPr lang="zh-CN" altLang="en-US" sz="2400" b="1" dirty="0">
                  <a:solidFill>
                    <a:schemeClr val="accent2"/>
                  </a:solidFill>
                  <a:latin typeface="Times New Roman" panose="02020603050405020304" pitchFamily="18" charset="0"/>
                  <a:cs typeface="Times New Roman" panose="02020603050405020304" pitchFamily="18" charset="0"/>
                </a:rPr>
                <a:t>时，再来一个脉冲则翻转一次；</a:t>
              </a:r>
            </a:p>
          </p:txBody>
        </p:sp>
        <p:sp>
          <p:nvSpPr>
            <p:cNvPr id="228459" name="Rectangle 107"/>
            <p:cNvSpPr>
              <a:spLocks noChangeArrowheads="1"/>
            </p:cNvSpPr>
            <p:nvPr/>
          </p:nvSpPr>
          <p:spPr bwMode="auto">
            <a:xfrm>
              <a:off x="240" y="2205"/>
              <a:ext cx="1488" cy="721"/>
            </a:xfrm>
            <a:prstGeom prst="rect">
              <a:avLst/>
            </a:prstGeom>
            <a:noFill/>
            <a:ln w="38100">
              <a:noFill/>
              <a:miter lim="800000"/>
              <a:headEnd/>
              <a:tailEnd/>
            </a:ln>
            <a:effectLst/>
          </p:spPr>
          <p:txBody>
            <a:bodyPr anchor="ctr">
              <a:spAutoFit/>
            </a:bodyPr>
            <a:lstStyle/>
            <a:p>
              <a:pPr>
                <a:lnSpc>
                  <a:spcPct val="95000"/>
                </a:lnSpc>
                <a:defRPr/>
              </a:pPr>
              <a:r>
                <a:rPr lang="en-US" altLang="zh-CN" sz="2400" b="1">
                  <a:solidFill>
                    <a:srgbClr val="006666"/>
                  </a:solidFill>
                  <a:latin typeface="Times New Roman" panose="02020603050405020304" pitchFamily="18" charset="0"/>
                  <a:cs typeface="Times New Roman" panose="02020603050405020304" pitchFamily="18" charset="0"/>
                </a:rPr>
                <a:t>FF</a:t>
              </a:r>
              <a:r>
                <a:rPr lang="en-US" altLang="zh-CN" sz="2400" b="1" baseline="-25000">
                  <a:solidFill>
                    <a:srgbClr val="006666"/>
                  </a:solidFill>
                  <a:latin typeface="Times New Roman" panose="02020603050405020304" pitchFamily="18" charset="0"/>
                  <a:cs typeface="Times New Roman" panose="02020603050405020304" pitchFamily="18" charset="0"/>
                </a:rPr>
                <a:t>2</a:t>
              </a:r>
              <a:r>
                <a:rPr lang="zh-CN" altLang="en-US" sz="2400" b="1">
                  <a:solidFill>
                    <a:srgbClr val="006666"/>
                  </a:solidFill>
                  <a:latin typeface="Times New Roman" panose="02020603050405020304" pitchFamily="18" charset="0"/>
                  <a:cs typeface="Times New Roman" panose="02020603050405020304" pitchFamily="18" charset="0"/>
                </a:rPr>
                <a:t>：当</a:t>
              </a:r>
              <a:r>
                <a:rPr lang="en-US" altLang="zh-CN" sz="2400" b="1" i="1">
                  <a:solidFill>
                    <a:srgbClr val="006666"/>
                  </a:solidFill>
                  <a:latin typeface="Times New Roman" panose="02020603050405020304" pitchFamily="18" charset="0"/>
                  <a:cs typeface="Times New Roman" panose="02020603050405020304" pitchFamily="18" charset="0"/>
                </a:rPr>
                <a:t>Q</a:t>
              </a:r>
              <a:r>
                <a:rPr lang="en-US" altLang="zh-CN" sz="2400" b="1" baseline="-25000">
                  <a:solidFill>
                    <a:srgbClr val="006666"/>
                  </a:solidFill>
                  <a:latin typeface="Times New Roman" panose="02020603050405020304" pitchFamily="18" charset="0"/>
                  <a:cs typeface="Times New Roman" panose="02020603050405020304" pitchFamily="18" charset="0"/>
                </a:rPr>
                <a:t>1</a:t>
              </a:r>
              <a:r>
                <a:rPr lang="en-US" altLang="zh-CN" sz="2400" b="1">
                  <a:solidFill>
                    <a:srgbClr val="006666"/>
                  </a:solidFill>
                  <a:latin typeface="Times New Roman" panose="02020603050405020304" pitchFamily="18" charset="0"/>
                  <a:cs typeface="Times New Roman" panose="02020603050405020304" pitchFamily="18" charset="0"/>
                </a:rPr>
                <a:t>=</a:t>
              </a:r>
              <a:r>
                <a:rPr lang="en-US" altLang="zh-CN" sz="2400" b="1" i="1">
                  <a:solidFill>
                    <a:srgbClr val="006666"/>
                  </a:solidFill>
                  <a:latin typeface="Times New Roman" panose="02020603050405020304" pitchFamily="18" charset="0"/>
                  <a:cs typeface="Times New Roman" panose="02020603050405020304" pitchFamily="18" charset="0"/>
                </a:rPr>
                <a:t>Q</a:t>
              </a:r>
              <a:r>
                <a:rPr lang="en-US" altLang="zh-CN" sz="2400" b="1" baseline="-25000">
                  <a:solidFill>
                    <a:srgbClr val="006666"/>
                  </a:solidFill>
                  <a:latin typeface="Times New Roman" panose="02020603050405020304" pitchFamily="18" charset="0"/>
                  <a:cs typeface="Times New Roman" panose="02020603050405020304" pitchFamily="18" charset="0"/>
                </a:rPr>
                <a:t>0</a:t>
              </a:r>
              <a:r>
                <a:rPr lang="en-US" altLang="zh-CN" sz="2400" b="1">
                  <a:solidFill>
                    <a:srgbClr val="006666"/>
                  </a:solidFill>
                  <a:latin typeface="Times New Roman" panose="02020603050405020304" pitchFamily="18" charset="0"/>
                  <a:cs typeface="Times New Roman" panose="02020603050405020304" pitchFamily="18" charset="0"/>
                </a:rPr>
                <a:t>= 1</a:t>
              </a:r>
              <a:r>
                <a:rPr lang="zh-CN" altLang="en-US" sz="2400" b="1">
                  <a:solidFill>
                    <a:srgbClr val="006666"/>
                  </a:solidFill>
                  <a:latin typeface="Times New Roman" panose="02020603050405020304" pitchFamily="18" charset="0"/>
                  <a:cs typeface="Times New Roman" panose="02020603050405020304" pitchFamily="18" charset="0"/>
                </a:rPr>
                <a:t>时，再来一个脉冲则翻转一次。</a:t>
              </a:r>
            </a:p>
          </p:txBody>
        </p:sp>
        <p:sp>
          <p:nvSpPr>
            <p:cNvPr id="228460" name="Text Box 108"/>
            <p:cNvSpPr txBox="1">
              <a:spLocks noChangeArrowheads="1"/>
            </p:cNvSpPr>
            <p:nvPr/>
          </p:nvSpPr>
          <p:spPr bwMode="auto">
            <a:xfrm>
              <a:off x="278" y="2858"/>
              <a:ext cx="1587" cy="756"/>
            </a:xfrm>
            <a:prstGeom prst="rect">
              <a:avLst/>
            </a:prstGeom>
            <a:noFill/>
            <a:ln w="9525">
              <a:noFill/>
              <a:miter lim="800000"/>
              <a:headEnd/>
              <a:tailEnd/>
            </a:ln>
            <a:effectLst/>
          </p:spPr>
          <p:txBody>
            <a:bodyPr wrap="none">
              <a:spAutoFit/>
            </a:bodyPr>
            <a:lstStyle/>
            <a:p>
              <a:pPr>
                <a:defRPr/>
              </a:pPr>
              <a:r>
                <a:rPr lang="en-US" altLang="zh-CN" sz="2400" b="1">
                  <a:latin typeface="Times New Roman" panose="02020603050405020304" pitchFamily="18" charset="0"/>
                  <a:cs typeface="Times New Roman" panose="02020603050405020304" pitchFamily="18" charset="0"/>
                </a:rPr>
                <a:t>FF</a:t>
              </a:r>
              <a:r>
                <a:rPr lang="en-US" altLang="zh-CN" sz="2400" b="1" baseline="-25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：当</a:t>
              </a:r>
              <a:r>
                <a:rPr lang="en-US" altLang="zh-CN" sz="2400" b="1" i="1">
                  <a:latin typeface="Times New Roman" panose="02020603050405020304" pitchFamily="18" charset="0"/>
                  <a:cs typeface="Times New Roman" panose="02020603050405020304" pitchFamily="18" charset="0"/>
                </a:rPr>
                <a:t>Q</a:t>
              </a:r>
              <a:r>
                <a:rPr lang="en-US" altLang="zh-CN" sz="2400" b="1" baseline="-25000">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Q</a:t>
              </a:r>
              <a:r>
                <a:rPr lang="en-US" altLang="zh-CN" sz="2400" b="1" baseline="-25000">
                  <a:latin typeface="Times New Roman" panose="02020603050405020304" pitchFamily="18" charset="0"/>
                  <a:cs typeface="Times New Roman" panose="02020603050405020304" pitchFamily="18" charset="0"/>
                </a:rPr>
                <a:t>1 </a:t>
              </a:r>
              <a:r>
                <a:rPr lang="en-US" altLang="zh-CN" sz="2400" b="1">
                  <a:latin typeface="Times New Roman" panose="02020603050405020304" pitchFamily="18" charset="0"/>
                  <a:cs typeface="Times New Roman" panose="02020603050405020304" pitchFamily="18" charset="0"/>
                </a:rPr>
                <a:t>= </a:t>
              </a:r>
              <a:endParaRPr lang="en-US" altLang="zh-CN" sz="2400" b="1" baseline="-25000">
                <a:latin typeface="Times New Roman" panose="02020603050405020304" pitchFamily="18" charset="0"/>
                <a:cs typeface="Times New Roman" panose="02020603050405020304" pitchFamily="18" charset="0"/>
              </a:endParaRPr>
            </a:p>
            <a:p>
              <a:pPr>
                <a:defRPr/>
              </a:pPr>
              <a:r>
                <a:rPr lang="en-US" altLang="zh-CN" sz="2400" b="1" i="1">
                  <a:latin typeface="Times New Roman" panose="02020603050405020304" pitchFamily="18" charset="0"/>
                  <a:cs typeface="Times New Roman" panose="02020603050405020304" pitchFamily="18" charset="0"/>
                </a:rPr>
                <a:t>Q</a:t>
              </a:r>
              <a:r>
                <a:rPr lang="en-US" altLang="zh-CN" sz="2400" b="1" baseline="-25000">
                  <a:latin typeface="Times New Roman" panose="02020603050405020304" pitchFamily="18" charset="0"/>
                  <a:cs typeface="Times New Roman" panose="02020603050405020304" pitchFamily="18" charset="0"/>
                </a:rPr>
                <a:t>0</a:t>
              </a:r>
              <a:r>
                <a:rPr lang="en-US" altLang="zh-CN" sz="2400" b="1">
                  <a:latin typeface="Times New Roman" panose="02020603050405020304" pitchFamily="18" charset="0"/>
                  <a:cs typeface="Times New Roman" panose="02020603050405020304" pitchFamily="18" charset="0"/>
                </a:rPr>
                <a:t>=1 </a:t>
              </a:r>
              <a:r>
                <a:rPr lang="zh-CN" altLang="en-US" sz="2400" b="1">
                  <a:latin typeface="Times New Roman" panose="02020603050405020304" pitchFamily="18" charset="0"/>
                  <a:cs typeface="Times New Roman" panose="02020603050405020304" pitchFamily="18" charset="0"/>
                </a:rPr>
                <a:t>时再来一</a:t>
              </a:r>
            </a:p>
            <a:p>
              <a:pPr>
                <a:defRPr/>
              </a:pPr>
              <a:r>
                <a:rPr lang="zh-CN" altLang="en-US" sz="2400" b="1">
                  <a:latin typeface="Times New Roman" panose="02020603050405020304" pitchFamily="18" charset="0"/>
                  <a:cs typeface="Times New Roman" panose="02020603050405020304" pitchFamily="18" charset="0"/>
                </a:rPr>
                <a:t>个时钟</a:t>
              </a:r>
              <a:r>
                <a:rPr lang="en-US" altLang="zh-CN" sz="2400" b="1">
                  <a:latin typeface="Times New Roman" panose="02020603050405020304" pitchFamily="18" charset="0"/>
                  <a:cs typeface="Times New Roman" panose="02020603050405020304" pitchFamily="18" charset="0"/>
                </a:rPr>
                <a:t>FF</a:t>
              </a:r>
              <a:r>
                <a:rPr lang="en-US" altLang="zh-CN" sz="2400" b="1" baseline="-25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翻转。</a:t>
              </a:r>
            </a:p>
          </p:txBody>
        </p:sp>
      </p:grpSp>
      <p:sp>
        <p:nvSpPr>
          <p:cNvPr id="228461" name="Oval 109"/>
          <p:cNvSpPr>
            <a:spLocks noChangeArrowheads="1"/>
          </p:cNvSpPr>
          <p:nvPr/>
        </p:nvSpPr>
        <p:spPr bwMode="auto">
          <a:xfrm>
            <a:off x="3581400" y="3035300"/>
            <a:ext cx="228600" cy="4572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28462" name="Oval 110"/>
          <p:cNvSpPr>
            <a:spLocks noChangeArrowheads="1"/>
          </p:cNvSpPr>
          <p:nvPr/>
        </p:nvSpPr>
        <p:spPr bwMode="auto">
          <a:xfrm>
            <a:off x="3581400" y="3835400"/>
            <a:ext cx="228600" cy="3810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28463" name="AutoShape 111"/>
          <p:cNvSpPr>
            <a:spLocks noChangeArrowheads="1"/>
          </p:cNvSpPr>
          <p:nvPr/>
        </p:nvSpPr>
        <p:spPr bwMode="auto">
          <a:xfrm>
            <a:off x="3048000" y="2235200"/>
            <a:ext cx="990600" cy="533400"/>
          </a:xfrm>
          <a:prstGeom prst="wedgeRoundRectCallout">
            <a:avLst>
              <a:gd name="adj1" fmla="val 30130"/>
              <a:gd name="adj2" fmla="val 90773"/>
              <a:gd name="adj3" fmla="val 16667"/>
            </a:avLst>
          </a:prstGeom>
          <a:solidFill>
            <a:srgbClr val="FFFF99"/>
          </a:solidFill>
          <a:ln w="9525">
            <a:solidFill>
              <a:srgbClr val="FF3300"/>
            </a:solidFill>
            <a:miter lim="800000"/>
            <a:headEnd/>
            <a:tailEnd/>
          </a:ln>
          <a:effectLst/>
        </p:spPr>
        <p:txBody>
          <a:bodyPr wrap="none" anchor="ctr"/>
          <a:lstStyle/>
          <a:p>
            <a:pPr algn="ctr">
              <a:defRPr/>
            </a:pPr>
            <a:r>
              <a:rPr lang="zh-CN" altLang="en-US" b="1">
                <a:latin typeface="Times New Roman" panose="02020603050405020304" pitchFamily="18" charset="0"/>
                <a:cs typeface="Times New Roman" panose="02020603050405020304" pitchFamily="18" charset="0"/>
              </a:rPr>
              <a:t>与关系</a:t>
            </a:r>
            <a:endParaRPr lang="zh-CN" alt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5537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54"/>
                                        </p:tgtEl>
                                        <p:attrNameLst>
                                          <p:attrName>style.visibility</p:attrName>
                                        </p:attrNameLst>
                                      </p:cBhvr>
                                      <p:to>
                                        <p:strVal val="visible"/>
                                      </p:to>
                                    </p:set>
                                    <p:animEffect transition="in" filter="wipe(left)">
                                      <p:cBhvr>
                                        <p:cTn id="7" dur="500"/>
                                        <p:tgtEl>
                                          <p:spTgt spid="228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8464"/>
                                        </p:tgtEl>
                                        <p:attrNameLst>
                                          <p:attrName>style.visibility</p:attrName>
                                        </p:attrNameLst>
                                      </p:cBhvr>
                                      <p:to>
                                        <p:strVal val="visible"/>
                                      </p:to>
                                    </p:set>
                                    <p:animEffect transition="in" filter="wipe(left)">
                                      <p:cBhvr>
                                        <p:cTn id="12" dur="500"/>
                                        <p:tgtEl>
                                          <p:spTgt spid="22846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8454"/>
                                        </p:tgtEl>
                                        <p:attrNameLst>
                                          <p:attrName>style.visibility</p:attrName>
                                        </p:attrNameLst>
                                      </p:cBhvr>
                                      <p:to>
                                        <p:strVal val="visible"/>
                                      </p:to>
                                    </p:set>
                                    <p:animEffect transition="in" filter="wipe(left)">
                                      <p:cBhvr>
                                        <p:cTn id="16" dur="500"/>
                                        <p:tgtEl>
                                          <p:spTgt spid="2284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2846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2846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8463"/>
                                        </p:tgtEl>
                                        <p:attrNameLst>
                                          <p:attrName>style.visibility</p:attrName>
                                        </p:attrNameLst>
                                      </p:cBhvr>
                                      <p:to>
                                        <p:strVal val="visible"/>
                                      </p:to>
                                    </p:set>
                                    <p:animEffect transition="in" filter="wipe(up)">
                                      <p:cBhvr>
                                        <p:cTn id="34" dur="500"/>
                                        <p:tgtEl>
                                          <p:spTgt spid="228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utoUpdateAnimBg="0"/>
      <p:bldP spid="228454" grpId="0" autoUpdateAnimBg="0"/>
      <p:bldP spid="228461" grpId="0" animBg="1"/>
      <p:bldP spid="228462" grpId="0" animBg="1"/>
      <p:bldP spid="228463"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1831975" y="5356225"/>
            <a:ext cx="5559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a:t>   74LS161</a:t>
            </a:r>
            <a:r>
              <a:rPr lang="zh-CN" altLang="en-US" sz="2600"/>
              <a:t>型四位同步二进制计数器</a:t>
            </a:r>
          </a:p>
        </p:txBody>
      </p:sp>
      <p:sp>
        <p:nvSpPr>
          <p:cNvPr id="230403" name="Text Box 3"/>
          <p:cNvSpPr txBox="1">
            <a:spLocks noChangeArrowheads="1"/>
          </p:cNvSpPr>
          <p:nvPr/>
        </p:nvSpPr>
        <p:spPr bwMode="auto">
          <a:xfrm>
            <a:off x="2270125" y="5753100"/>
            <a:ext cx="458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 </a:t>
            </a:r>
            <a:r>
              <a:rPr lang="zh-CN" altLang="en-US"/>
              <a:t>外引线排列图；  </a:t>
            </a:r>
            <a:r>
              <a:rPr lang="en-US" altLang="zh-CN"/>
              <a:t>(b) </a:t>
            </a:r>
            <a:r>
              <a:rPr lang="zh-CN" altLang="en-US"/>
              <a:t>逻辑符号</a:t>
            </a:r>
          </a:p>
        </p:txBody>
      </p:sp>
      <p:pic>
        <p:nvPicPr>
          <p:cNvPr id="230516" name="Picture 116" descr="图片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038225"/>
            <a:ext cx="699611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304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0516"/>
                                        </p:tgtEl>
                                        <p:attrNameLst>
                                          <p:attrName>style.visibility</p:attrName>
                                        </p:attrNameLst>
                                      </p:cBhvr>
                                      <p:to>
                                        <p:strVal val="visible"/>
                                      </p:to>
                                    </p:set>
                                    <p:animEffect transition="in" filter="wipe(left)">
                                      <p:cBhvr>
                                        <p:cTn id="7" dur="500"/>
                                        <p:tgtEl>
                                          <p:spTgt spid="230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0402"/>
                                        </p:tgtEl>
                                        <p:attrNameLst>
                                          <p:attrName>style.visibility</p:attrName>
                                        </p:attrNameLst>
                                      </p:cBhvr>
                                      <p:to>
                                        <p:strVal val="visible"/>
                                      </p:to>
                                    </p:set>
                                    <p:animEffect transition="in" filter="wipe(left)">
                                      <p:cBhvr>
                                        <p:cTn id="12" dur="500"/>
                                        <p:tgtEl>
                                          <p:spTgt spid="2304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0403"/>
                                        </p:tgtEl>
                                        <p:attrNameLst>
                                          <p:attrName>style.visibility</p:attrName>
                                        </p:attrNameLst>
                                      </p:cBhvr>
                                      <p:to>
                                        <p:strVal val="visible"/>
                                      </p:to>
                                    </p:set>
                                    <p:animEffect transition="in" filter="wipe(left)">
                                      <p:cBhvr>
                                        <p:cTn id="17" dur="500"/>
                                        <p:tgtEl>
                                          <p:spTgt spid="23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utoUpdateAnimBg="0"/>
      <p:bldP spid="23040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70" name="Text Box 22"/>
          <p:cNvSpPr txBox="1">
            <a:spLocks noChangeArrowheads="1"/>
          </p:cNvSpPr>
          <p:nvPr/>
        </p:nvSpPr>
        <p:spPr bwMode="auto">
          <a:xfrm>
            <a:off x="866775" y="1571625"/>
            <a:ext cx="75438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表</a:t>
            </a:r>
            <a:r>
              <a:rPr lang="en-US" altLang="zh-CN" sz="2800" b="1">
                <a:solidFill>
                  <a:srgbClr val="FF0000"/>
                </a:solidFill>
                <a:latin typeface="Times New Roman" panose="02020603050405020304" pitchFamily="18" charset="0"/>
                <a:cs typeface="Times New Roman" panose="02020603050405020304" pitchFamily="18" charset="0"/>
              </a:rPr>
              <a:t>21.3.4  74LS161</a:t>
            </a:r>
            <a:r>
              <a:rPr lang="zh-CN" altLang="en-US" sz="2800" b="1">
                <a:solidFill>
                  <a:srgbClr val="FF0000"/>
                </a:solidFill>
                <a:latin typeface="Times New Roman" panose="02020603050405020304" pitchFamily="18" charset="0"/>
                <a:cs typeface="Times New Roman" panose="02020603050405020304" pitchFamily="18" charset="0"/>
              </a:rPr>
              <a:t>型</a:t>
            </a:r>
            <a:r>
              <a:rPr lang="zh-CN" altLang="en-US" sz="2600" b="1">
                <a:latin typeface="Times New Roman" panose="02020603050405020304" pitchFamily="18" charset="0"/>
                <a:cs typeface="Times New Roman" panose="02020603050405020304" pitchFamily="18" charset="0"/>
              </a:rPr>
              <a:t>同步二进制计数器的</a:t>
            </a:r>
            <a:r>
              <a:rPr lang="zh-CN" altLang="zh-CN" sz="2800" b="1">
                <a:solidFill>
                  <a:srgbClr val="FF0000"/>
                </a:solidFill>
                <a:latin typeface="Times New Roman" panose="02020603050405020304" pitchFamily="18" charset="0"/>
                <a:cs typeface="Times New Roman" panose="02020603050405020304" pitchFamily="18" charset="0"/>
              </a:rPr>
              <a:t>功能表</a:t>
            </a:r>
            <a:endParaRPr lang="zh-CN" altLang="en-US" sz="2800" b="1">
              <a:solidFill>
                <a:srgbClr val="FF0000"/>
              </a:solidFill>
              <a:latin typeface="Times New Roman" panose="02020603050405020304" pitchFamily="18" charset="0"/>
              <a:cs typeface="Times New Roman" panose="02020603050405020304" pitchFamily="18" charset="0"/>
            </a:endParaRPr>
          </a:p>
        </p:txBody>
      </p:sp>
      <p:pic>
        <p:nvPicPr>
          <p:cNvPr id="84037" name="Picture 69" descr="C:\Users\Administrator\Desktop\图片5.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138" y="2262188"/>
            <a:ext cx="7705725"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180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4037"/>
                                        </p:tgtEl>
                                        <p:attrNameLst>
                                          <p:attrName>style.visibility</p:attrName>
                                        </p:attrNameLst>
                                      </p:cBhvr>
                                      <p:to>
                                        <p:strVal val="visible"/>
                                      </p:to>
                                    </p:set>
                                    <p:animEffect transition="in" filter="wipe(left)">
                                      <p:cBhvr>
                                        <p:cTn id="7" dur="500"/>
                                        <p:tgtEl>
                                          <p:spTgt spid="8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ctrTitle"/>
          </p:nvPr>
        </p:nvSpPr>
        <p:spPr bwMode="auto">
          <a:xfrm>
            <a:off x="457200" y="633413"/>
            <a:ext cx="7467600" cy="1066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120000"/>
              </a:lnSpc>
              <a:defRPr/>
            </a:pPr>
            <a:r>
              <a:rPr lang="zh-CN" altLang="en-US" sz="2800" b="1" smtClean="0">
                <a:solidFill>
                  <a:srgbClr val="FF0000"/>
                </a:solidFill>
                <a:latin typeface="Times New Roman" panose="02020603050405020304" pitchFamily="18" charset="0"/>
                <a:cs typeface="Times New Roman" panose="02020603050405020304" pitchFamily="18" charset="0"/>
              </a:rPr>
              <a:t>例</a:t>
            </a:r>
            <a:r>
              <a:rPr lang="en-US" altLang="zh-CN" sz="2800" b="1" smtClean="0">
                <a:solidFill>
                  <a:srgbClr val="FF0000"/>
                </a:solidFill>
                <a:latin typeface="Times New Roman" panose="02020603050405020304" pitchFamily="18" charset="0"/>
                <a:cs typeface="Times New Roman" panose="02020603050405020304" pitchFamily="18" charset="0"/>
              </a:rPr>
              <a:t>:   </a:t>
            </a:r>
            <a:r>
              <a:rPr lang="zh-CN" altLang="en-US" sz="2800" b="1" smtClean="0">
                <a:solidFill>
                  <a:srgbClr val="000099"/>
                </a:solidFill>
                <a:latin typeface="Times New Roman" panose="02020603050405020304" pitchFamily="18" charset="0"/>
                <a:cs typeface="Times New Roman" panose="02020603050405020304" pitchFamily="18" charset="0"/>
              </a:rPr>
              <a:t>分析图示逻辑电路的逻辑功能</a:t>
            </a:r>
            <a:r>
              <a:rPr lang="en-US" altLang="zh-CN" sz="2800" b="1" smtClean="0">
                <a:solidFill>
                  <a:srgbClr val="000099"/>
                </a:solidFill>
                <a:latin typeface="Times New Roman" panose="02020603050405020304" pitchFamily="18" charset="0"/>
                <a:cs typeface="Times New Roman" panose="02020603050405020304" pitchFamily="18" charset="0"/>
              </a:rPr>
              <a:t>,</a:t>
            </a:r>
            <a:r>
              <a:rPr lang="zh-CN" altLang="en-US" sz="2800" b="1" smtClean="0">
                <a:solidFill>
                  <a:srgbClr val="000099"/>
                </a:solidFill>
                <a:latin typeface="Times New Roman" panose="02020603050405020304" pitchFamily="18" charset="0"/>
                <a:cs typeface="Times New Roman" panose="02020603050405020304" pitchFamily="18" charset="0"/>
              </a:rPr>
              <a:t>说明其用处。</a:t>
            </a:r>
            <a:br>
              <a:rPr lang="zh-CN" altLang="en-US" sz="2800" b="1" smtClean="0">
                <a:solidFill>
                  <a:srgbClr val="000099"/>
                </a:solidFill>
                <a:latin typeface="Times New Roman" panose="02020603050405020304" pitchFamily="18" charset="0"/>
                <a:cs typeface="Times New Roman" panose="02020603050405020304" pitchFamily="18" charset="0"/>
              </a:rPr>
            </a:br>
            <a:r>
              <a:rPr lang="zh-CN" altLang="en-US" sz="2800" b="1" smtClean="0">
                <a:solidFill>
                  <a:srgbClr val="000099"/>
                </a:solidFill>
                <a:latin typeface="Times New Roman" panose="02020603050405020304" pitchFamily="18" charset="0"/>
                <a:cs typeface="Times New Roman" panose="02020603050405020304" pitchFamily="18" charset="0"/>
              </a:rPr>
              <a:t>        设初始状态为“</a:t>
            </a:r>
            <a:r>
              <a:rPr lang="en-US" altLang="zh-CN" sz="2800" b="1" smtClean="0">
                <a:solidFill>
                  <a:srgbClr val="000099"/>
                </a:solidFill>
                <a:latin typeface="Times New Roman" panose="02020603050405020304" pitchFamily="18" charset="0"/>
                <a:cs typeface="Times New Roman" panose="02020603050405020304" pitchFamily="18" charset="0"/>
              </a:rPr>
              <a:t>000”</a:t>
            </a:r>
            <a:r>
              <a:rPr lang="zh-CN" altLang="en-US" sz="2800" b="1" smtClean="0">
                <a:solidFill>
                  <a:srgbClr val="000099"/>
                </a:solidFill>
                <a:latin typeface="Times New Roman" panose="02020603050405020304" pitchFamily="18" charset="0"/>
                <a:cs typeface="Times New Roman" panose="02020603050405020304" pitchFamily="18" charset="0"/>
              </a:rPr>
              <a:t>。</a:t>
            </a:r>
          </a:p>
        </p:txBody>
      </p:sp>
      <p:pic>
        <p:nvPicPr>
          <p:cNvPr id="83971" name="Picture 136" descr="图片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773238"/>
            <a:ext cx="701357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554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609600" y="3720204"/>
            <a:ext cx="6338888" cy="1117600"/>
          </a:xfrm>
          <a:prstGeom prst="rect">
            <a:avLst/>
          </a:prstGeom>
          <a:noFill/>
          <a:ln w="9525">
            <a:noFill/>
            <a:miter lim="800000"/>
            <a:headEnd/>
            <a:tailEnd/>
          </a:ln>
          <a:effectLst/>
        </p:spPr>
        <p:txBody>
          <a:bodyPr anchor="ctr">
            <a:spAutoFit/>
          </a:bodyPr>
          <a:lstStyle/>
          <a:p>
            <a:pPr>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解：</a:t>
            </a: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写出各触发器</a:t>
            </a:r>
            <a:r>
              <a:rPr lang="en-US" altLang="zh-CN" sz="2800" b="1" i="1">
                <a:solidFill>
                  <a:srgbClr val="006600"/>
                </a:solidFill>
                <a:latin typeface="Times New Roman" panose="02020603050405020304" pitchFamily="18" charset="0"/>
                <a:cs typeface="Times New Roman" panose="02020603050405020304" pitchFamily="18" charset="0"/>
              </a:rPr>
              <a:t>J</a:t>
            </a:r>
            <a:r>
              <a:rPr lang="zh-CN" altLang="en-US" sz="2800" b="1" i="1">
                <a:solidFill>
                  <a:srgbClr val="006600"/>
                </a:solidFill>
                <a:latin typeface="Times New Roman" panose="02020603050405020304" pitchFamily="18" charset="0"/>
                <a:cs typeface="Times New Roman" panose="02020603050405020304" pitchFamily="18" charset="0"/>
              </a:rPr>
              <a:t>、</a:t>
            </a:r>
            <a:r>
              <a:rPr lang="en-US" altLang="zh-CN" sz="2800" b="1" i="1">
                <a:solidFill>
                  <a:srgbClr val="006600"/>
                </a:solidFill>
                <a:latin typeface="Times New Roman" panose="02020603050405020304" pitchFamily="18" charset="0"/>
                <a:cs typeface="Times New Roman" panose="02020603050405020304" pitchFamily="18" charset="0"/>
              </a:rPr>
              <a:t>K</a:t>
            </a:r>
            <a:r>
              <a:rPr lang="zh-CN" altLang="en-US" sz="2800" b="1">
                <a:solidFill>
                  <a:srgbClr val="006600"/>
                </a:solidFill>
                <a:latin typeface="Times New Roman" panose="02020603050405020304" pitchFamily="18" charset="0"/>
                <a:cs typeface="Times New Roman" panose="02020603050405020304" pitchFamily="18" charset="0"/>
              </a:rPr>
              <a:t>端和</a:t>
            </a:r>
            <a:r>
              <a:rPr lang="en-US" altLang="zh-CN" sz="2800" b="1" i="1">
                <a:solidFill>
                  <a:srgbClr val="006600"/>
                </a:solidFill>
                <a:latin typeface="Times New Roman" panose="02020603050405020304" pitchFamily="18" charset="0"/>
                <a:cs typeface="Times New Roman" panose="02020603050405020304" pitchFamily="18" charset="0"/>
              </a:rPr>
              <a:t>CP</a:t>
            </a:r>
            <a:r>
              <a:rPr lang="zh-CN" altLang="en-US" sz="2800" b="1">
                <a:solidFill>
                  <a:srgbClr val="006600"/>
                </a:solidFill>
                <a:latin typeface="Times New Roman" panose="02020603050405020304" pitchFamily="18" charset="0"/>
                <a:cs typeface="Times New Roman" panose="02020603050405020304" pitchFamily="18" charset="0"/>
              </a:rPr>
              <a:t>端的</a:t>
            </a:r>
          </a:p>
          <a:p>
            <a:pPr>
              <a:lnSpc>
                <a:spcPct val="120000"/>
              </a:lnSpc>
              <a:defRPr/>
            </a:pPr>
            <a:r>
              <a:rPr lang="zh-CN" altLang="en-US" sz="2800" b="1">
                <a:solidFill>
                  <a:srgbClr val="006600"/>
                </a:solidFill>
                <a:latin typeface="Times New Roman" panose="02020603050405020304" pitchFamily="18" charset="0"/>
                <a:cs typeface="Times New Roman" panose="02020603050405020304" pitchFamily="18" charset="0"/>
              </a:rPr>
              <a:t>            逻辑表达式</a:t>
            </a:r>
          </a:p>
        </p:txBody>
      </p:sp>
      <p:grpSp>
        <p:nvGrpSpPr>
          <p:cNvPr id="2" name="Group 3"/>
          <p:cNvGrpSpPr>
            <a:grpSpLocks/>
          </p:cNvGrpSpPr>
          <p:nvPr/>
        </p:nvGrpSpPr>
        <p:grpSpPr bwMode="auto">
          <a:xfrm>
            <a:off x="1533525" y="4833041"/>
            <a:ext cx="4791075" cy="519113"/>
            <a:chOff x="966" y="2976"/>
            <a:chExt cx="3018" cy="327"/>
          </a:xfrm>
        </p:grpSpPr>
        <p:sp>
          <p:nvSpPr>
            <p:cNvPr id="85005" name="Text Box 4"/>
            <p:cNvSpPr txBox="1">
              <a:spLocks noChangeArrowheads="1"/>
            </p:cNvSpPr>
            <p:nvPr/>
          </p:nvSpPr>
          <p:spPr bwMode="auto">
            <a:xfrm>
              <a:off x="2880" y="2976"/>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cs typeface="Times New Roman" panose="02020603050405020304" pitchFamily="18" charset="0"/>
                </a:rPr>
                <a:t>  </a:t>
              </a:r>
              <a:r>
                <a:rPr lang="en-US" altLang="zh-CN" sz="2800" i="1">
                  <a:ea typeface="楷体_GB2312" pitchFamily="49" charset="-122"/>
                  <a:cs typeface="Times New Roman" panose="02020603050405020304" pitchFamily="18" charset="0"/>
                </a:rPr>
                <a:t>CP</a:t>
              </a:r>
              <a:r>
                <a:rPr lang="en-US" altLang="zh-CN" sz="2800" baseline="-25000">
                  <a:ea typeface="楷体_GB2312" pitchFamily="49" charset="-122"/>
                  <a:cs typeface="Times New Roman" panose="02020603050405020304" pitchFamily="18" charset="0"/>
                </a:rPr>
                <a:t>0</a:t>
              </a:r>
              <a:r>
                <a:rPr lang="en-US" altLang="zh-CN" sz="2800">
                  <a:ea typeface="楷体_GB2312" pitchFamily="49" charset="-122"/>
                  <a:cs typeface="Times New Roman" panose="02020603050405020304" pitchFamily="18" charset="0"/>
                </a:rPr>
                <a:t>= </a:t>
              </a:r>
              <a:r>
                <a:rPr lang="en-US" altLang="zh-CN" sz="2800" i="1">
                  <a:ea typeface="楷体_GB2312" pitchFamily="49" charset="-122"/>
                  <a:cs typeface="Times New Roman" panose="02020603050405020304" pitchFamily="18" charset="0"/>
                </a:rPr>
                <a:t>CP</a:t>
              </a:r>
              <a:r>
                <a:rPr lang="en-US" altLang="zh-CN" sz="2800">
                  <a:ea typeface="楷体_GB2312" pitchFamily="49" charset="-122"/>
                  <a:cs typeface="Times New Roman" panose="02020603050405020304" pitchFamily="18" charset="0"/>
                </a:rPr>
                <a:t>  </a:t>
              </a:r>
            </a:p>
          </p:txBody>
        </p:sp>
        <p:sp>
          <p:nvSpPr>
            <p:cNvPr id="85006" name="Text Box 5"/>
            <p:cNvSpPr txBox="1">
              <a:spLocks noChangeArrowheads="1"/>
            </p:cNvSpPr>
            <p:nvPr/>
          </p:nvSpPr>
          <p:spPr bwMode="auto">
            <a:xfrm>
              <a:off x="2060" y="2976"/>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00"/>
                  </a:solidFill>
                  <a:cs typeface="Times New Roman" panose="02020603050405020304" pitchFamily="18" charset="0"/>
                </a:rPr>
                <a:t>K</a:t>
              </a:r>
              <a:r>
                <a:rPr lang="en-US" altLang="zh-CN" sz="2800" baseline="-25000">
                  <a:solidFill>
                    <a:srgbClr val="006600"/>
                  </a:solidFill>
                  <a:cs typeface="Times New Roman" panose="02020603050405020304" pitchFamily="18" charset="0"/>
                </a:rPr>
                <a:t>0 </a:t>
              </a:r>
              <a:r>
                <a:rPr lang="en-US" altLang="zh-CN" sz="2800">
                  <a:solidFill>
                    <a:srgbClr val="006600"/>
                  </a:solidFill>
                  <a:cs typeface="Times New Roman" panose="02020603050405020304" pitchFamily="18" charset="0"/>
                </a:rPr>
                <a:t>=1</a:t>
              </a:r>
            </a:p>
          </p:txBody>
        </p:sp>
        <p:grpSp>
          <p:nvGrpSpPr>
            <p:cNvPr id="85007" name="Group 6"/>
            <p:cNvGrpSpPr>
              <a:grpSpLocks/>
            </p:cNvGrpSpPr>
            <p:nvPr/>
          </p:nvGrpSpPr>
          <p:grpSpPr bwMode="auto">
            <a:xfrm>
              <a:off x="966" y="2976"/>
              <a:ext cx="764" cy="327"/>
              <a:chOff x="1350" y="2957"/>
              <a:chExt cx="764" cy="327"/>
            </a:xfrm>
          </p:grpSpPr>
          <p:sp>
            <p:nvSpPr>
              <p:cNvPr id="85008" name="Line 7"/>
              <p:cNvSpPr>
                <a:spLocks noChangeShapeType="1"/>
              </p:cNvSpPr>
              <p:nvPr/>
            </p:nvSpPr>
            <p:spPr bwMode="auto">
              <a:xfrm>
                <a:off x="1824" y="3001"/>
                <a:ext cx="144" cy="0"/>
              </a:xfrm>
              <a:prstGeom prst="line">
                <a:avLst/>
              </a:prstGeom>
              <a:noFill/>
              <a:ln w="19050">
                <a:solidFill>
                  <a:srgbClr val="008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5009" name="Text Box 8"/>
              <p:cNvSpPr txBox="1">
                <a:spLocks noChangeArrowheads="1"/>
              </p:cNvSpPr>
              <p:nvPr/>
            </p:nvSpPr>
            <p:spPr bwMode="auto">
              <a:xfrm>
                <a:off x="1350" y="2957"/>
                <a:ext cx="7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6600"/>
                    </a:solidFill>
                    <a:cs typeface="Times New Roman" panose="02020603050405020304" pitchFamily="18" charset="0"/>
                  </a:rPr>
                  <a:t>J</a:t>
                </a:r>
                <a:r>
                  <a:rPr lang="en-US" altLang="zh-CN" sz="2800" baseline="-25000">
                    <a:solidFill>
                      <a:srgbClr val="006600"/>
                    </a:solidFill>
                    <a:cs typeface="Times New Roman" panose="02020603050405020304" pitchFamily="18" charset="0"/>
                  </a:rPr>
                  <a:t>0 </a:t>
                </a:r>
                <a:r>
                  <a:rPr lang="en-US" altLang="zh-CN" sz="2800">
                    <a:solidFill>
                      <a:srgbClr val="006600"/>
                    </a:solidFill>
                    <a:cs typeface="Times New Roman" panose="02020603050405020304" pitchFamily="18" charset="0"/>
                  </a:rPr>
                  <a:t>=</a:t>
                </a:r>
                <a:r>
                  <a:rPr lang="en-US" altLang="zh-CN" sz="2800" i="1">
                    <a:solidFill>
                      <a:srgbClr val="006600"/>
                    </a:solidFill>
                    <a:cs typeface="Times New Roman" panose="02020603050405020304" pitchFamily="18" charset="0"/>
                  </a:rPr>
                  <a:t>Q</a:t>
                </a:r>
                <a:r>
                  <a:rPr lang="en-US" altLang="zh-CN" sz="2800" baseline="-25000">
                    <a:solidFill>
                      <a:srgbClr val="006600"/>
                    </a:solidFill>
                    <a:cs typeface="Times New Roman" panose="02020603050405020304" pitchFamily="18" charset="0"/>
                  </a:rPr>
                  <a:t>2</a:t>
                </a:r>
              </a:p>
            </p:txBody>
          </p:sp>
        </p:grpSp>
      </p:grpSp>
      <p:grpSp>
        <p:nvGrpSpPr>
          <p:cNvPr id="4" name="Group 9"/>
          <p:cNvGrpSpPr>
            <a:grpSpLocks/>
          </p:cNvGrpSpPr>
          <p:nvPr/>
        </p:nvGrpSpPr>
        <p:grpSpPr bwMode="auto">
          <a:xfrm>
            <a:off x="1600200" y="5307704"/>
            <a:ext cx="4584700" cy="539750"/>
            <a:chOff x="1008" y="3275"/>
            <a:chExt cx="2888" cy="340"/>
          </a:xfrm>
        </p:grpSpPr>
        <p:sp>
          <p:nvSpPr>
            <p:cNvPr id="85002" name="Text Box 10"/>
            <p:cNvSpPr txBox="1">
              <a:spLocks noChangeArrowheads="1"/>
            </p:cNvSpPr>
            <p:nvPr/>
          </p:nvSpPr>
          <p:spPr bwMode="auto">
            <a:xfrm>
              <a:off x="2051" y="3288"/>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00"/>
                  </a:solidFill>
                  <a:cs typeface="Times New Roman" panose="02020603050405020304" pitchFamily="18" charset="0"/>
                </a:rPr>
                <a:t>K</a:t>
              </a:r>
              <a:r>
                <a:rPr lang="en-US" altLang="zh-CN" sz="2800" baseline="-25000">
                  <a:solidFill>
                    <a:srgbClr val="006600"/>
                  </a:solidFill>
                  <a:cs typeface="Times New Roman" panose="02020603050405020304" pitchFamily="18" charset="0"/>
                </a:rPr>
                <a:t>1 </a:t>
              </a:r>
              <a:r>
                <a:rPr lang="en-US" altLang="zh-CN" sz="2800">
                  <a:solidFill>
                    <a:srgbClr val="006600"/>
                  </a:solidFill>
                  <a:cs typeface="Times New Roman" panose="02020603050405020304" pitchFamily="18" charset="0"/>
                </a:rPr>
                <a:t>=1</a:t>
              </a:r>
            </a:p>
          </p:txBody>
        </p:sp>
        <p:sp>
          <p:nvSpPr>
            <p:cNvPr id="85003" name="Text Box 11"/>
            <p:cNvSpPr txBox="1">
              <a:spLocks noChangeArrowheads="1"/>
            </p:cNvSpPr>
            <p:nvPr/>
          </p:nvSpPr>
          <p:spPr bwMode="auto">
            <a:xfrm>
              <a:off x="1008" y="3288"/>
              <a:ext cx="6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6600"/>
                  </a:solidFill>
                  <a:cs typeface="Times New Roman" panose="02020603050405020304" pitchFamily="18" charset="0"/>
                </a:rPr>
                <a:t>J</a:t>
              </a:r>
              <a:r>
                <a:rPr lang="en-US" altLang="zh-CN" sz="2800" baseline="-25000">
                  <a:solidFill>
                    <a:srgbClr val="006600"/>
                  </a:solidFill>
                  <a:cs typeface="Times New Roman" panose="02020603050405020304" pitchFamily="18" charset="0"/>
                </a:rPr>
                <a:t>1 </a:t>
              </a:r>
              <a:r>
                <a:rPr lang="en-US" altLang="zh-CN" sz="2800">
                  <a:solidFill>
                    <a:srgbClr val="006600"/>
                  </a:solidFill>
                  <a:cs typeface="Times New Roman" panose="02020603050405020304" pitchFamily="18" charset="0"/>
                </a:rPr>
                <a:t>=1</a:t>
              </a:r>
              <a:endParaRPr lang="en-US" altLang="zh-CN" sz="2800" baseline="-25000">
                <a:solidFill>
                  <a:srgbClr val="006600"/>
                </a:solidFill>
                <a:cs typeface="Times New Roman" panose="02020603050405020304" pitchFamily="18" charset="0"/>
              </a:endParaRPr>
            </a:p>
          </p:txBody>
        </p:sp>
        <p:sp>
          <p:nvSpPr>
            <p:cNvPr id="85004" name="Rectangle 12"/>
            <p:cNvSpPr>
              <a:spLocks noChangeArrowheads="1"/>
            </p:cNvSpPr>
            <p:nvPr/>
          </p:nvSpPr>
          <p:spPr bwMode="auto">
            <a:xfrm>
              <a:off x="2996" y="3275"/>
              <a:ext cx="9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ea typeface="楷体_GB2312" pitchFamily="49" charset="-122"/>
                  <a:cs typeface="Times New Roman" panose="02020603050405020304" pitchFamily="18" charset="0"/>
                </a:rPr>
                <a:t>CP</a:t>
              </a:r>
              <a:r>
                <a:rPr lang="en-US" altLang="zh-CN" sz="2800" baseline="-25000">
                  <a:solidFill>
                    <a:srgbClr val="FF3300"/>
                  </a:solidFill>
                  <a:ea typeface="楷体_GB2312" pitchFamily="49" charset="-122"/>
                  <a:cs typeface="Times New Roman" panose="02020603050405020304" pitchFamily="18" charset="0"/>
                </a:rPr>
                <a:t>1</a:t>
              </a:r>
              <a:r>
                <a:rPr lang="en-US" altLang="zh-CN" sz="2800">
                  <a:solidFill>
                    <a:srgbClr val="FF3300"/>
                  </a:solidFill>
                  <a:ea typeface="楷体_GB2312" pitchFamily="49" charset="-122"/>
                  <a:cs typeface="Times New Roman" panose="02020603050405020304" pitchFamily="18" charset="0"/>
                </a:rPr>
                <a:t>= </a:t>
              </a:r>
              <a:r>
                <a:rPr lang="en-US" altLang="zh-CN" sz="2800" i="1">
                  <a:solidFill>
                    <a:srgbClr val="FF3300"/>
                  </a:solidFill>
                  <a:ea typeface="楷体_GB2312" pitchFamily="49" charset="-122"/>
                  <a:cs typeface="Times New Roman" panose="02020603050405020304" pitchFamily="18" charset="0"/>
                </a:rPr>
                <a:t>Q</a:t>
              </a:r>
              <a:r>
                <a:rPr lang="en-US" altLang="zh-CN" sz="2800" baseline="-25000">
                  <a:solidFill>
                    <a:srgbClr val="FF3300"/>
                  </a:solidFill>
                  <a:ea typeface="楷体_GB2312" pitchFamily="49" charset="-122"/>
                  <a:cs typeface="Times New Roman" panose="02020603050405020304" pitchFamily="18" charset="0"/>
                </a:rPr>
                <a:t>0</a:t>
              </a:r>
            </a:p>
          </p:txBody>
        </p:sp>
      </p:grpSp>
      <p:grpSp>
        <p:nvGrpSpPr>
          <p:cNvPr id="5" name="Group 13"/>
          <p:cNvGrpSpPr>
            <a:grpSpLocks/>
          </p:cNvGrpSpPr>
          <p:nvPr/>
        </p:nvGrpSpPr>
        <p:grpSpPr bwMode="auto">
          <a:xfrm>
            <a:off x="1549400" y="5803004"/>
            <a:ext cx="4778375" cy="569912"/>
            <a:chOff x="976" y="3587"/>
            <a:chExt cx="3010" cy="359"/>
          </a:xfrm>
        </p:grpSpPr>
        <p:sp>
          <p:nvSpPr>
            <p:cNvPr id="84999" name="Text Box 14"/>
            <p:cNvSpPr txBox="1">
              <a:spLocks noChangeArrowheads="1"/>
            </p:cNvSpPr>
            <p:nvPr/>
          </p:nvSpPr>
          <p:spPr bwMode="auto">
            <a:xfrm>
              <a:off x="976" y="3587"/>
              <a:ext cx="9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6600"/>
                  </a:solidFill>
                  <a:cs typeface="Times New Roman" panose="02020603050405020304" pitchFamily="18" charset="0"/>
                </a:rPr>
                <a:t>J</a:t>
              </a:r>
              <a:r>
                <a:rPr lang="en-US" altLang="zh-CN" sz="2800" baseline="-25000">
                  <a:solidFill>
                    <a:srgbClr val="006600"/>
                  </a:solidFill>
                  <a:cs typeface="Times New Roman" panose="02020603050405020304" pitchFamily="18" charset="0"/>
                </a:rPr>
                <a:t>2</a:t>
              </a:r>
              <a:r>
                <a:rPr lang="en-US" altLang="zh-CN" sz="2800">
                  <a:solidFill>
                    <a:srgbClr val="006600"/>
                  </a:solidFill>
                  <a:cs typeface="Times New Roman" panose="02020603050405020304" pitchFamily="18" charset="0"/>
                </a:rPr>
                <a:t>=</a:t>
              </a:r>
              <a:r>
                <a:rPr lang="en-US" altLang="zh-CN" sz="2800" i="1">
                  <a:solidFill>
                    <a:srgbClr val="006600"/>
                  </a:solidFill>
                  <a:cs typeface="Times New Roman" panose="02020603050405020304" pitchFamily="18" charset="0"/>
                </a:rPr>
                <a:t>Q</a:t>
              </a:r>
              <a:r>
                <a:rPr lang="en-US" altLang="zh-CN" sz="2800" baseline="-25000">
                  <a:solidFill>
                    <a:srgbClr val="006600"/>
                  </a:solidFill>
                  <a:cs typeface="Times New Roman" panose="02020603050405020304" pitchFamily="18" charset="0"/>
                </a:rPr>
                <a:t>0</a:t>
              </a:r>
              <a:r>
                <a:rPr lang="en-US" altLang="zh-CN" sz="2800" i="1">
                  <a:solidFill>
                    <a:srgbClr val="006600"/>
                  </a:solidFill>
                  <a:cs typeface="Times New Roman" panose="02020603050405020304" pitchFamily="18" charset="0"/>
                </a:rPr>
                <a:t>Q</a:t>
              </a:r>
              <a:r>
                <a:rPr lang="en-US" altLang="zh-CN" sz="2800" baseline="-25000">
                  <a:solidFill>
                    <a:srgbClr val="006600"/>
                  </a:solidFill>
                  <a:cs typeface="Times New Roman" panose="02020603050405020304" pitchFamily="18" charset="0"/>
                </a:rPr>
                <a:t>1</a:t>
              </a:r>
            </a:p>
          </p:txBody>
        </p:sp>
        <p:sp>
          <p:nvSpPr>
            <p:cNvPr id="85000" name="Text Box 15"/>
            <p:cNvSpPr txBox="1">
              <a:spLocks noChangeArrowheads="1"/>
            </p:cNvSpPr>
            <p:nvPr/>
          </p:nvSpPr>
          <p:spPr bwMode="auto">
            <a:xfrm>
              <a:off x="2064" y="3619"/>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6600"/>
                  </a:solidFill>
                  <a:cs typeface="Times New Roman" panose="02020603050405020304" pitchFamily="18" charset="0"/>
                </a:rPr>
                <a:t>K</a:t>
              </a:r>
              <a:r>
                <a:rPr lang="en-US" altLang="zh-CN" sz="2800" baseline="-25000">
                  <a:solidFill>
                    <a:srgbClr val="006600"/>
                  </a:solidFill>
                  <a:cs typeface="Times New Roman" panose="02020603050405020304" pitchFamily="18" charset="0"/>
                </a:rPr>
                <a:t>2 </a:t>
              </a:r>
              <a:r>
                <a:rPr lang="en-US" altLang="zh-CN" sz="2800">
                  <a:solidFill>
                    <a:srgbClr val="006600"/>
                  </a:solidFill>
                  <a:cs typeface="Times New Roman" panose="02020603050405020304" pitchFamily="18" charset="0"/>
                </a:rPr>
                <a:t>=1</a:t>
              </a:r>
            </a:p>
          </p:txBody>
        </p:sp>
        <p:sp>
          <p:nvSpPr>
            <p:cNvPr id="85001" name="Rectangle 16"/>
            <p:cNvSpPr>
              <a:spLocks noChangeArrowheads="1"/>
            </p:cNvSpPr>
            <p:nvPr/>
          </p:nvSpPr>
          <p:spPr bwMode="auto">
            <a:xfrm>
              <a:off x="3000" y="3619"/>
              <a:ext cx="9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3333CC"/>
                  </a:solidFill>
                  <a:ea typeface="楷体_GB2312" pitchFamily="49" charset="-122"/>
                  <a:cs typeface="Times New Roman" panose="02020603050405020304" pitchFamily="18" charset="0"/>
                </a:rPr>
                <a:t>CP</a:t>
              </a:r>
              <a:r>
                <a:rPr lang="en-US" altLang="zh-CN" sz="2800" baseline="-25000">
                  <a:solidFill>
                    <a:srgbClr val="3333CC"/>
                  </a:solidFill>
                  <a:ea typeface="楷体_GB2312" pitchFamily="49" charset="-122"/>
                  <a:cs typeface="Times New Roman" panose="02020603050405020304" pitchFamily="18" charset="0"/>
                </a:rPr>
                <a:t>2</a:t>
              </a:r>
              <a:r>
                <a:rPr lang="en-US" altLang="zh-CN" sz="2800">
                  <a:solidFill>
                    <a:srgbClr val="3333CC"/>
                  </a:solidFill>
                  <a:ea typeface="楷体_GB2312" pitchFamily="49" charset="-122"/>
                  <a:cs typeface="Times New Roman" panose="02020603050405020304" pitchFamily="18" charset="0"/>
                </a:rPr>
                <a:t>= </a:t>
              </a:r>
              <a:r>
                <a:rPr lang="en-US" altLang="zh-CN" sz="2800" i="1">
                  <a:solidFill>
                    <a:srgbClr val="3333CC"/>
                  </a:solidFill>
                  <a:ea typeface="楷体_GB2312" pitchFamily="49" charset="-122"/>
                  <a:cs typeface="Times New Roman" panose="02020603050405020304" pitchFamily="18" charset="0"/>
                </a:rPr>
                <a:t>CP</a:t>
              </a:r>
              <a:r>
                <a:rPr lang="en-US" altLang="zh-CN" sz="2800" baseline="-25000">
                  <a:solidFill>
                    <a:srgbClr val="3333CC"/>
                  </a:solidFill>
                  <a:ea typeface="楷体_GB2312" pitchFamily="49" charset="-122"/>
                  <a:cs typeface="Times New Roman" panose="02020603050405020304" pitchFamily="18" charset="0"/>
                </a:rPr>
                <a:t> </a:t>
              </a:r>
            </a:p>
          </p:txBody>
        </p:sp>
      </p:grpSp>
      <p:pic>
        <p:nvPicPr>
          <p:cNvPr id="84998" name="Picture 147" descr="图片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475354"/>
            <a:ext cx="701357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061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wipe(left)">
                                      <p:cBhvr>
                                        <p:cTn id="7" dur="500"/>
                                        <p:tgtEl>
                                          <p:spTgt spid="236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457200" y="3841672"/>
            <a:ext cx="6172200" cy="1031875"/>
          </a:xfrm>
          <a:prstGeom prst="rect">
            <a:avLst/>
          </a:prstGeom>
          <a:noFill/>
          <a:ln w="9525">
            <a:noFill/>
            <a:miter lim="800000"/>
            <a:headEnd/>
            <a:tailEnd/>
          </a:ln>
          <a:effectLst/>
        </p:spPr>
        <p:txBody>
          <a:bodyPr anchor="ctr">
            <a:spAutoFit/>
          </a:bodyPr>
          <a:lstStyle/>
          <a:p>
            <a:pPr>
              <a:lnSpc>
                <a:spcPct val="110000"/>
              </a:lnSpc>
              <a:defRPr/>
            </a:pPr>
            <a:r>
              <a:rPr lang="zh-CN" altLang="en-US" sz="2800" b="1">
                <a:latin typeface="Times New Roman" panose="02020603050405020304" pitchFamily="18" charset="0"/>
                <a:cs typeface="Times New Roman" panose="02020603050405020304" pitchFamily="18" charset="0"/>
              </a:rPr>
              <a:t>解：当初始状态为“</a:t>
            </a:r>
            <a:r>
              <a:rPr lang="en-US" altLang="zh-CN" sz="2800" b="1">
                <a:latin typeface="Times New Roman" panose="02020603050405020304" pitchFamily="18" charset="0"/>
                <a:cs typeface="Times New Roman" panose="02020603050405020304" pitchFamily="18" charset="0"/>
              </a:rPr>
              <a:t>000”</a:t>
            </a:r>
            <a:r>
              <a:rPr lang="zh-CN" altLang="en-US" sz="2800" b="1">
                <a:latin typeface="Times New Roman" panose="02020603050405020304" pitchFamily="18" charset="0"/>
                <a:cs typeface="Times New Roman" panose="02020603050405020304" pitchFamily="18" charset="0"/>
              </a:rPr>
              <a:t>时，</a:t>
            </a:r>
          </a:p>
          <a:p>
            <a:pPr>
              <a:lnSpc>
                <a:spcPct val="110000"/>
              </a:lnSpc>
              <a:defRPr/>
            </a:pPr>
            <a:r>
              <a:rPr lang="zh-CN" altLang="en-US" sz="2800" b="1">
                <a:solidFill>
                  <a:srgbClr val="006600"/>
                </a:solidFill>
                <a:latin typeface="Times New Roman" panose="02020603050405020304" pitchFamily="18" charset="0"/>
                <a:cs typeface="Times New Roman" panose="02020603050405020304" pitchFamily="18" charset="0"/>
              </a:rPr>
              <a:t>        各触发器</a:t>
            </a:r>
            <a:r>
              <a:rPr lang="en-US" altLang="zh-CN" sz="2800" b="1" i="1">
                <a:solidFill>
                  <a:srgbClr val="006600"/>
                </a:solidFill>
                <a:latin typeface="Times New Roman" panose="02020603050405020304" pitchFamily="18" charset="0"/>
                <a:cs typeface="Times New Roman" panose="02020603050405020304" pitchFamily="18" charset="0"/>
              </a:rPr>
              <a:t>J</a:t>
            </a:r>
            <a:r>
              <a:rPr lang="zh-CN" altLang="en-US" sz="2800" b="1" i="1">
                <a:solidFill>
                  <a:srgbClr val="006600"/>
                </a:solidFill>
                <a:latin typeface="Times New Roman" panose="02020603050405020304" pitchFamily="18" charset="0"/>
                <a:cs typeface="Times New Roman" panose="02020603050405020304" pitchFamily="18" charset="0"/>
              </a:rPr>
              <a:t>、</a:t>
            </a:r>
            <a:r>
              <a:rPr lang="en-US" altLang="zh-CN" sz="2800" b="1" i="1">
                <a:solidFill>
                  <a:srgbClr val="006600"/>
                </a:solidFill>
                <a:latin typeface="Times New Roman" panose="02020603050405020304" pitchFamily="18" charset="0"/>
                <a:cs typeface="Times New Roman" panose="02020603050405020304" pitchFamily="18" charset="0"/>
              </a:rPr>
              <a:t>K</a:t>
            </a:r>
            <a:r>
              <a:rPr lang="zh-CN" altLang="en-US" sz="2800" b="1">
                <a:solidFill>
                  <a:srgbClr val="006600"/>
                </a:solidFill>
                <a:latin typeface="Times New Roman" panose="02020603050405020304" pitchFamily="18" charset="0"/>
                <a:cs typeface="Times New Roman" panose="02020603050405020304" pitchFamily="18" charset="0"/>
              </a:rPr>
              <a:t>端和</a:t>
            </a:r>
            <a:r>
              <a:rPr lang="en-US" altLang="zh-CN" sz="2800" b="1" i="1">
                <a:solidFill>
                  <a:srgbClr val="006600"/>
                </a:solidFill>
                <a:latin typeface="Times New Roman" panose="02020603050405020304" pitchFamily="18" charset="0"/>
                <a:cs typeface="Times New Roman" panose="02020603050405020304" pitchFamily="18" charset="0"/>
              </a:rPr>
              <a:t>C</a:t>
            </a:r>
            <a:r>
              <a:rPr lang="zh-CN" altLang="en-US" sz="2800" b="1">
                <a:solidFill>
                  <a:srgbClr val="006600"/>
                </a:solidFill>
                <a:latin typeface="Times New Roman" panose="02020603050405020304" pitchFamily="18" charset="0"/>
                <a:cs typeface="Times New Roman" panose="02020603050405020304" pitchFamily="18" charset="0"/>
              </a:rPr>
              <a:t>端的电平</a:t>
            </a:r>
            <a:r>
              <a:rPr lang="zh-CN" altLang="en-US" sz="2800" b="1">
                <a:latin typeface="Times New Roman" panose="02020603050405020304" pitchFamily="18" charset="0"/>
                <a:cs typeface="Times New Roman" panose="02020603050405020304" pitchFamily="18" charset="0"/>
              </a:rPr>
              <a:t>为</a:t>
            </a:r>
          </a:p>
        </p:txBody>
      </p:sp>
      <p:grpSp>
        <p:nvGrpSpPr>
          <p:cNvPr id="2" name="Group 3"/>
          <p:cNvGrpSpPr>
            <a:grpSpLocks/>
          </p:cNvGrpSpPr>
          <p:nvPr/>
        </p:nvGrpSpPr>
        <p:grpSpPr bwMode="auto">
          <a:xfrm>
            <a:off x="1447800" y="4832272"/>
            <a:ext cx="5562600" cy="519112"/>
            <a:chOff x="912" y="2947"/>
            <a:chExt cx="3504" cy="327"/>
          </a:xfrm>
        </p:grpSpPr>
        <p:sp>
          <p:nvSpPr>
            <p:cNvPr id="86029" name="Text Box 4"/>
            <p:cNvSpPr txBox="1">
              <a:spLocks noChangeArrowheads="1"/>
            </p:cNvSpPr>
            <p:nvPr/>
          </p:nvSpPr>
          <p:spPr bwMode="auto">
            <a:xfrm>
              <a:off x="2880" y="2947"/>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cs typeface="Times New Roman" panose="02020603050405020304" pitchFamily="18" charset="0"/>
                </a:rPr>
                <a:t>  </a:t>
              </a:r>
              <a:r>
                <a:rPr lang="en-US" altLang="zh-CN" sz="2800" i="1">
                  <a:ea typeface="楷体_GB2312" pitchFamily="49" charset="-122"/>
                  <a:cs typeface="Times New Roman" panose="02020603050405020304" pitchFamily="18" charset="0"/>
                </a:rPr>
                <a:t>CP</a:t>
              </a:r>
              <a:r>
                <a:rPr lang="en-US" altLang="zh-CN" sz="2800" baseline="-25000">
                  <a:ea typeface="楷体_GB2312" pitchFamily="49" charset="-122"/>
                  <a:cs typeface="Times New Roman" panose="02020603050405020304" pitchFamily="18" charset="0"/>
                </a:rPr>
                <a:t>0</a:t>
              </a:r>
              <a:r>
                <a:rPr lang="en-US" altLang="zh-CN" sz="2800">
                  <a:ea typeface="楷体_GB2312" pitchFamily="49" charset="-122"/>
                  <a:cs typeface="Times New Roman" panose="02020603050405020304" pitchFamily="18" charset="0"/>
                </a:rPr>
                <a:t>= </a:t>
              </a:r>
              <a:r>
                <a:rPr lang="en-US" altLang="zh-CN" sz="2800" i="1">
                  <a:ea typeface="楷体_GB2312" pitchFamily="49" charset="-122"/>
                  <a:cs typeface="Times New Roman" panose="02020603050405020304" pitchFamily="18" charset="0"/>
                </a:rPr>
                <a:t>CP=</a:t>
              </a:r>
              <a:r>
                <a:rPr lang="en-US" altLang="zh-CN" sz="2800">
                  <a:ea typeface="楷体_GB2312" pitchFamily="49" charset="-122"/>
                  <a:cs typeface="Times New Roman" panose="02020603050405020304" pitchFamily="18" charset="0"/>
                </a:rPr>
                <a:t>0  </a:t>
              </a:r>
            </a:p>
          </p:txBody>
        </p:sp>
        <p:sp>
          <p:nvSpPr>
            <p:cNvPr id="86030" name="Text Box 5"/>
            <p:cNvSpPr txBox="1">
              <a:spLocks noChangeArrowheads="1"/>
            </p:cNvSpPr>
            <p:nvPr/>
          </p:nvSpPr>
          <p:spPr bwMode="auto">
            <a:xfrm>
              <a:off x="2160" y="2947"/>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cs typeface="Times New Roman" panose="02020603050405020304" pitchFamily="18" charset="0"/>
                </a:rPr>
                <a:t>K</a:t>
              </a:r>
              <a:r>
                <a:rPr lang="en-US" altLang="zh-CN" sz="2800" baseline="-25000">
                  <a:solidFill>
                    <a:srgbClr val="000099"/>
                  </a:solidFill>
                  <a:cs typeface="Times New Roman" panose="02020603050405020304" pitchFamily="18" charset="0"/>
                </a:rPr>
                <a:t>0 </a:t>
              </a:r>
              <a:r>
                <a:rPr lang="en-US" altLang="zh-CN" sz="2800">
                  <a:solidFill>
                    <a:srgbClr val="000099"/>
                  </a:solidFill>
                  <a:cs typeface="Times New Roman" panose="02020603050405020304" pitchFamily="18" charset="0"/>
                </a:rPr>
                <a:t>=1</a:t>
              </a:r>
              <a:endParaRPr lang="en-US" altLang="zh-CN" sz="2800">
                <a:solidFill>
                  <a:srgbClr val="008080"/>
                </a:solidFill>
                <a:cs typeface="Times New Roman" panose="02020603050405020304" pitchFamily="18" charset="0"/>
              </a:endParaRPr>
            </a:p>
          </p:txBody>
        </p:sp>
        <p:grpSp>
          <p:nvGrpSpPr>
            <p:cNvPr id="86031" name="Group 6"/>
            <p:cNvGrpSpPr>
              <a:grpSpLocks/>
            </p:cNvGrpSpPr>
            <p:nvPr/>
          </p:nvGrpSpPr>
          <p:grpSpPr bwMode="auto">
            <a:xfrm>
              <a:off x="912" y="2947"/>
              <a:ext cx="1004" cy="327"/>
              <a:chOff x="960" y="2784"/>
              <a:chExt cx="1004" cy="327"/>
            </a:xfrm>
          </p:grpSpPr>
          <p:sp>
            <p:nvSpPr>
              <p:cNvPr id="86032" name="Line 7"/>
              <p:cNvSpPr>
                <a:spLocks noChangeShapeType="1"/>
              </p:cNvSpPr>
              <p:nvPr/>
            </p:nvSpPr>
            <p:spPr bwMode="auto">
              <a:xfrm>
                <a:off x="1488" y="2832"/>
                <a:ext cx="144"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6033" name="Text Box 8"/>
              <p:cNvSpPr txBox="1">
                <a:spLocks noChangeArrowheads="1"/>
              </p:cNvSpPr>
              <p:nvPr/>
            </p:nvSpPr>
            <p:spPr bwMode="auto">
              <a:xfrm>
                <a:off x="960" y="2784"/>
                <a:ext cx="10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0 </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2</a:t>
                </a:r>
                <a:r>
                  <a:rPr lang="en-US" altLang="zh-CN" sz="2800">
                    <a:solidFill>
                      <a:srgbClr val="000099"/>
                    </a:solidFill>
                    <a:cs typeface="Times New Roman" panose="02020603050405020304" pitchFamily="18" charset="0"/>
                  </a:rPr>
                  <a:t>=1</a:t>
                </a:r>
                <a:endParaRPr lang="en-US" altLang="zh-CN" sz="2800" baseline="-25000">
                  <a:solidFill>
                    <a:srgbClr val="008080"/>
                  </a:solidFill>
                  <a:cs typeface="Times New Roman" panose="02020603050405020304" pitchFamily="18" charset="0"/>
                </a:endParaRPr>
              </a:p>
            </p:txBody>
          </p:sp>
        </p:grpSp>
      </p:grpSp>
      <p:grpSp>
        <p:nvGrpSpPr>
          <p:cNvPr id="4" name="Group 9"/>
          <p:cNvGrpSpPr>
            <a:grpSpLocks/>
          </p:cNvGrpSpPr>
          <p:nvPr/>
        </p:nvGrpSpPr>
        <p:grpSpPr bwMode="auto">
          <a:xfrm>
            <a:off x="1447800" y="5345034"/>
            <a:ext cx="5126038" cy="539750"/>
            <a:chOff x="912" y="3270"/>
            <a:chExt cx="3229" cy="340"/>
          </a:xfrm>
        </p:grpSpPr>
        <p:sp>
          <p:nvSpPr>
            <p:cNvPr id="86026" name="Text Box 10"/>
            <p:cNvSpPr txBox="1">
              <a:spLocks noChangeArrowheads="1"/>
            </p:cNvSpPr>
            <p:nvPr/>
          </p:nvSpPr>
          <p:spPr bwMode="auto">
            <a:xfrm>
              <a:off x="1759" y="3283"/>
              <a:ext cx="10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cs typeface="Times New Roman" panose="02020603050405020304" pitchFamily="18" charset="0"/>
                </a:rPr>
                <a:t>       K</a:t>
              </a:r>
              <a:r>
                <a:rPr lang="en-US" altLang="zh-CN" sz="2800" baseline="-25000">
                  <a:solidFill>
                    <a:srgbClr val="000099"/>
                  </a:solidFill>
                  <a:cs typeface="Times New Roman" panose="02020603050405020304" pitchFamily="18" charset="0"/>
                </a:rPr>
                <a:t>1 </a:t>
              </a:r>
              <a:r>
                <a:rPr lang="en-US" altLang="zh-CN" sz="2800">
                  <a:solidFill>
                    <a:srgbClr val="000099"/>
                  </a:solidFill>
                  <a:cs typeface="Times New Roman" panose="02020603050405020304" pitchFamily="18" charset="0"/>
                </a:rPr>
                <a:t>=1</a:t>
              </a:r>
            </a:p>
          </p:txBody>
        </p:sp>
        <p:sp>
          <p:nvSpPr>
            <p:cNvPr id="86027" name="Text Box 11"/>
            <p:cNvSpPr txBox="1">
              <a:spLocks noChangeArrowheads="1"/>
            </p:cNvSpPr>
            <p:nvPr/>
          </p:nvSpPr>
          <p:spPr bwMode="auto">
            <a:xfrm>
              <a:off x="912" y="3283"/>
              <a:ext cx="6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cs typeface="Times New Roman" panose="02020603050405020304" pitchFamily="18" charset="0"/>
                </a:rPr>
                <a:t> </a:t>
              </a: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1 </a:t>
              </a:r>
              <a:r>
                <a:rPr lang="en-US" altLang="zh-CN" sz="2800">
                  <a:solidFill>
                    <a:srgbClr val="000099"/>
                  </a:solidFill>
                  <a:cs typeface="Times New Roman" panose="02020603050405020304" pitchFamily="18" charset="0"/>
                </a:rPr>
                <a:t>=1</a:t>
              </a:r>
              <a:endParaRPr lang="en-US" altLang="zh-CN" sz="2800" baseline="-25000">
                <a:solidFill>
                  <a:srgbClr val="000099"/>
                </a:solidFill>
                <a:cs typeface="Times New Roman" panose="02020603050405020304" pitchFamily="18" charset="0"/>
              </a:endParaRPr>
            </a:p>
          </p:txBody>
        </p:sp>
        <p:sp>
          <p:nvSpPr>
            <p:cNvPr id="86028" name="Rectangle 12"/>
            <p:cNvSpPr>
              <a:spLocks noChangeArrowheads="1"/>
            </p:cNvSpPr>
            <p:nvPr/>
          </p:nvSpPr>
          <p:spPr bwMode="auto">
            <a:xfrm>
              <a:off x="2609" y="3270"/>
              <a:ext cx="15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ea typeface="楷体_GB2312" pitchFamily="49" charset="-122"/>
                  <a:cs typeface="Times New Roman" panose="02020603050405020304" pitchFamily="18" charset="0"/>
                </a:rPr>
                <a:t>       CP</a:t>
              </a:r>
              <a:r>
                <a:rPr lang="en-US" altLang="zh-CN" sz="2800" baseline="-25000">
                  <a:solidFill>
                    <a:srgbClr val="FF3300"/>
                  </a:solidFill>
                  <a:ea typeface="楷体_GB2312" pitchFamily="49" charset="-122"/>
                  <a:cs typeface="Times New Roman" panose="02020603050405020304" pitchFamily="18" charset="0"/>
                </a:rPr>
                <a:t>1</a:t>
              </a:r>
              <a:r>
                <a:rPr lang="en-US" altLang="zh-CN" sz="2800">
                  <a:solidFill>
                    <a:srgbClr val="FF3300"/>
                  </a:solidFill>
                  <a:ea typeface="楷体_GB2312" pitchFamily="49" charset="-122"/>
                  <a:cs typeface="Times New Roman" panose="02020603050405020304" pitchFamily="18" charset="0"/>
                </a:rPr>
                <a:t>= </a:t>
              </a:r>
              <a:r>
                <a:rPr lang="en-US" altLang="zh-CN" sz="2800" i="1">
                  <a:solidFill>
                    <a:srgbClr val="FF3300"/>
                  </a:solidFill>
                  <a:ea typeface="楷体_GB2312" pitchFamily="49" charset="-122"/>
                  <a:cs typeface="Times New Roman" panose="02020603050405020304" pitchFamily="18" charset="0"/>
                </a:rPr>
                <a:t>Q</a:t>
              </a:r>
              <a:r>
                <a:rPr lang="en-US" altLang="zh-CN" sz="2800" baseline="-25000">
                  <a:solidFill>
                    <a:srgbClr val="FF3300"/>
                  </a:solidFill>
                  <a:ea typeface="楷体_GB2312" pitchFamily="49" charset="-122"/>
                  <a:cs typeface="Times New Roman" panose="02020603050405020304" pitchFamily="18" charset="0"/>
                </a:rPr>
                <a:t>0</a:t>
              </a:r>
              <a:r>
                <a:rPr lang="en-US" altLang="zh-CN" sz="2800">
                  <a:solidFill>
                    <a:srgbClr val="FF3300"/>
                  </a:solidFill>
                  <a:ea typeface="楷体_GB2312" pitchFamily="49" charset="-122"/>
                  <a:cs typeface="Times New Roman" panose="02020603050405020304" pitchFamily="18" charset="0"/>
                </a:rPr>
                <a:t>=0</a:t>
              </a:r>
              <a:endParaRPr lang="en-US" altLang="zh-CN" sz="2800" baseline="-25000">
                <a:solidFill>
                  <a:srgbClr val="FF3300"/>
                </a:solidFill>
                <a:ea typeface="楷体_GB2312" pitchFamily="49" charset="-122"/>
                <a:cs typeface="Times New Roman" panose="02020603050405020304" pitchFamily="18" charset="0"/>
              </a:endParaRPr>
            </a:p>
          </p:txBody>
        </p:sp>
      </p:grpSp>
      <p:grpSp>
        <p:nvGrpSpPr>
          <p:cNvPr id="5" name="Group 13"/>
          <p:cNvGrpSpPr>
            <a:grpSpLocks/>
          </p:cNvGrpSpPr>
          <p:nvPr/>
        </p:nvGrpSpPr>
        <p:grpSpPr bwMode="auto">
          <a:xfrm>
            <a:off x="1447800" y="5881609"/>
            <a:ext cx="5372100" cy="536575"/>
            <a:chOff x="912" y="3608"/>
            <a:chExt cx="3384" cy="338"/>
          </a:xfrm>
        </p:grpSpPr>
        <p:sp>
          <p:nvSpPr>
            <p:cNvPr id="86023" name="Text Box 14"/>
            <p:cNvSpPr txBox="1">
              <a:spLocks noChangeArrowheads="1"/>
            </p:cNvSpPr>
            <p:nvPr/>
          </p:nvSpPr>
          <p:spPr bwMode="auto">
            <a:xfrm>
              <a:off x="912" y="361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J</a:t>
              </a:r>
              <a:r>
                <a:rPr lang="en-US" altLang="zh-CN" sz="2800" baseline="-25000">
                  <a:solidFill>
                    <a:srgbClr val="000099"/>
                  </a:solidFill>
                  <a:cs typeface="Times New Roman" panose="02020603050405020304" pitchFamily="18" charset="0"/>
                </a:rPr>
                <a:t>2</a:t>
              </a:r>
              <a:r>
                <a:rPr lang="en-US" altLang="zh-CN" sz="2800">
                  <a:solidFill>
                    <a:srgbClr val="000099"/>
                  </a:solidFill>
                  <a:cs typeface="Times New Roman" panose="02020603050405020304" pitchFamily="18" charset="0"/>
                </a:rPr>
                <a:t>=</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0</a:t>
              </a:r>
              <a:r>
                <a:rPr lang="en-US" altLang="zh-CN" sz="2800" i="1">
                  <a:solidFill>
                    <a:srgbClr val="000099"/>
                  </a:solidFill>
                  <a:cs typeface="Times New Roman" panose="02020603050405020304" pitchFamily="18" charset="0"/>
                </a:rPr>
                <a:t>Q</a:t>
              </a:r>
              <a:r>
                <a:rPr lang="en-US" altLang="zh-CN" sz="2800" baseline="-25000">
                  <a:solidFill>
                    <a:srgbClr val="000099"/>
                  </a:solidFill>
                  <a:cs typeface="Times New Roman" panose="02020603050405020304" pitchFamily="18" charset="0"/>
                </a:rPr>
                <a:t>1</a:t>
              </a:r>
              <a:r>
                <a:rPr lang="en-US" altLang="zh-CN" sz="2800">
                  <a:solidFill>
                    <a:srgbClr val="000099"/>
                  </a:solidFill>
                  <a:cs typeface="Times New Roman" panose="02020603050405020304" pitchFamily="18" charset="0"/>
                </a:rPr>
                <a:t>=0</a:t>
              </a:r>
              <a:endParaRPr lang="en-US" altLang="zh-CN" sz="2800" baseline="-25000">
                <a:solidFill>
                  <a:srgbClr val="008080"/>
                </a:solidFill>
                <a:cs typeface="Times New Roman" panose="02020603050405020304" pitchFamily="18" charset="0"/>
              </a:endParaRPr>
            </a:p>
          </p:txBody>
        </p:sp>
        <p:sp>
          <p:nvSpPr>
            <p:cNvPr id="86024" name="Text Box 15"/>
            <p:cNvSpPr txBox="1">
              <a:spLocks noChangeArrowheads="1"/>
            </p:cNvSpPr>
            <p:nvPr/>
          </p:nvSpPr>
          <p:spPr bwMode="auto">
            <a:xfrm>
              <a:off x="2112" y="3608"/>
              <a:ext cx="6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cs typeface="Times New Roman" panose="02020603050405020304" pitchFamily="18" charset="0"/>
                </a:rPr>
                <a:t>K</a:t>
              </a:r>
              <a:r>
                <a:rPr lang="en-US" altLang="zh-CN" sz="2800" baseline="-25000">
                  <a:solidFill>
                    <a:srgbClr val="000099"/>
                  </a:solidFill>
                  <a:cs typeface="Times New Roman" panose="02020603050405020304" pitchFamily="18" charset="0"/>
                </a:rPr>
                <a:t>2 </a:t>
              </a:r>
              <a:r>
                <a:rPr lang="en-US" altLang="zh-CN" sz="2800">
                  <a:solidFill>
                    <a:srgbClr val="000099"/>
                  </a:solidFill>
                  <a:cs typeface="Times New Roman" panose="02020603050405020304" pitchFamily="18" charset="0"/>
                </a:rPr>
                <a:t>=1</a:t>
              </a:r>
              <a:endParaRPr lang="en-US" altLang="zh-CN" sz="2800">
                <a:solidFill>
                  <a:srgbClr val="008080"/>
                </a:solidFill>
                <a:cs typeface="Times New Roman" panose="02020603050405020304" pitchFamily="18" charset="0"/>
              </a:endParaRPr>
            </a:p>
          </p:txBody>
        </p:sp>
        <p:sp>
          <p:nvSpPr>
            <p:cNvPr id="86025" name="Rectangle 16"/>
            <p:cNvSpPr>
              <a:spLocks noChangeArrowheads="1"/>
            </p:cNvSpPr>
            <p:nvPr/>
          </p:nvSpPr>
          <p:spPr bwMode="auto">
            <a:xfrm>
              <a:off x="2904" y="361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99"/>
                  </a:solidFill>
                  <a:ea typeface="楷体_GB2312" pitchFamily="49" charset="-122"/>
                  <a:cs typeface="Times New Roman" panose="02020603050405020304" pitchFamily="18" charset="0"/>
                </a:rPr>
                <a:t>CP</a:t>
              </a:r>
              <a:r>
                <a:rPr lang="en-US" altLang="zh-CN" sz="2800" baseline="-25000">
                  <a:solidFill>
                    <a:srgbClr val="000099"/>
                  </a:solidFill>
                  <a:ea typeface="楷体_GB2312" pitchFamily="49" charset="-122"/>
                  <a:cs typeface="Times New Roman" panose="02020603050405020304" pitchFamily="18" charset="0"/>
                </a:rPr>
                <a:t>2</a:t>
              </a:r>
              <a:r>
                <a:rPr lang="en-US" altLang="zh-CN" sz="2800">
                  <a:solidFill>
                    <a:srgbClr val="000099"/>
                  </a:solidFill>
                  <a:ea typeface="楷体_GB2312" pitchFamily="49" charset="-122"/>
                  <a:cs typeface="Times New Roman" panose="02020603050405020304" pitchFamily="18" charset="0"/>
                </a:rPr>
                <a:t>= </a:t>
              </a:r>
              <a:r>
                <a:rPr lang="en-US" altLang="zh-CN" sz="2800" i="1">
                  <a:solidFill>
                    <a:srgbClr val="000099"/>
                  </a:solidFill>
                  <a:ea typeface="楷体_GB2312" pitchFamily="49" charset="-122"/>
                  <a:cs typeface="Times New Roman" panose="02020603050405020304" pitchFamily="18" charset="0"/>
                </a:rPr>
                <a:t>CP=</a:t>
              </a:r>
              <a:r>
                <a:rPr lang="en-US" altLang="zh-CN" sz="2800">
                  <a:solidFill>
                    <a:srgbClr val="000099"/>
                  </a:solidFill>
                  <a:ea typeface="楷体_GB2312" pitchFamily="49" charset="-122"/>
                  <a:cs typeface="Times New Roman" panose="02020603050405020304" pitchFamily="18" charset="0"/>
                </a:rPr>
                <a:t>0</a:t>
              </a:r>
              <a:r>
                <a:rPr lang="en-US" altLang="zh-CN" sz="2800" baseline="-25000">
                  <a:solidFill>
                    <a:srgbClr val="000099"/>
                  </a:solidFill>
                  <a:ea typeface="楷体_GB2312" pitchFamily="49" charset="-122"/>
                  <a:cs typeface="Times New Roman" panose="02020603050405020304" pitchFamily="18" charset="0"/>
                </a:rPr>
                <a:t> </a:t>
              </a:r>
            </a:p>
          </p:txBody>
        </p:sp>
      </p:grpSp>
      <p:pic>
        <p:nvPicPr>
          <p:cNvPr id="86022" name="Picture 147" descr="图片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520622"/>
            <a:ext cx="701357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769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87500" y="4510182"/>
            <a:ext cx="5238750" cy="547687"/>
            <a:chOff x="960" y="1200"/>
            <a:chExt cx="3300" cy="345"/>
          </a:xfrm>
        </p:grpSpPr>
        <p:grpSp>
          <p:nvGrpSpPr>
            <p:cNvPr id="87142" name="Group 3"/>
            <p:cNvGrpSpPr>
              <a:grpSpLocks/>
            </p:cNvGrpSpPr>
            <p:nvPr/>
          </p:nvGrpSpPr>
          <p:grpSpPr bwMode="auto">
            <a:xfrm>
              <a:off x="960" y="1209"/>
              <a:ext cx="900" cy="327"/>
              <a:chOff x="960" y="1209"/>
              <a:chExt cx="900" cy="327"/>
            </a:xfrm>
          </p:grpSpPr>
          <p:sp>
            <p:nvSpPr>
              <p:cNvPr id="87147" name="Text Box 4"/>
              <p:cNvSpPr txBox="1">
                <a:spLocks noChangeArrowheads="1"/>
              </p:cNvSpPr>
              <p:nvPr/>
            </p:nvSpPr>
            <p:spPr bwMode="auto">
              <a:xfrm>
                <a:off x="96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48" name="Rectangle 5"/>
              <p:cNvSpPr>
                <a:spLocks noChangeArrowheads="1"/>
              </p:cNvSpPr>
              <p:nvPr/>
            </p:nvSpPr>
            <p:spPr bwMode="auto">
              <a:xfrm>
                <a:off x="163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sp>
          <p:nvSpPr>
            <p:cNvPr id="87143" name="Rectangle 6"/>
            <p:cNvSpPr>
              <a:spLocks noChangeArrowheads="1"/>
            </p:cNvSpPr>
            <p:nvPr/>
          </p:nvSpPr>
          <p:spPr bwMode="auto">
            <a:xfrm>
              <a:off x="2316"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44" name="Rectangle 7"/>
            <p:cNvSpPr>
              <a:spLocks noChangeArrowheads="1"/>
            </p:cNvSpPr>
            <p:nvPr/>
          </p:nvSpPr>
          <p:spPr bwMode="auto">
            <a:xfrm>
              <a:off x="27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45" name="Rectangle 8"/>
            <p:cNvSpPr>
              <a:spLocks noChangeArrowheads="1"/>
            </p:cNvSpPr>
            <p:nvPr/>
          </p:nvSpPr>
          <p:spPr bwMode="auto">
            <a:xfrm>
              <a:off x="3420"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46" name="Rectangle 9"/>
            <p:cNvSpPr>
              <a:spLocks noChangeArrowheads="1"/>
            </p:cNvSpPr>
            <p:nvPr/>
          </p:nvSpPr>
          <p:spPr bwMode="auto">
            <a:xfrm>
              <a:off x="4032"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sp>
        <p:nvSpPr>
          <p:cNvPr id="87043" name="Line 10"/>
          <p:cNvSpPr>
            <a:spLocks noChangeShapeType="1"/>
          </p:cNvSpPr>
          <p:nvPr/>
        </p:nvSpPr>
        <p:spPr bwMode="auto">
          <a:xfrm>
            <a:off x="292100" y="2314669"/>
            <a:ext cx="861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4" name="Line 11"/>
          <p:cNvSpPr>
            <a:spLocks noChangeShapeType="1"/>
          </p:cNvSpPr>
          <p:nvPr/>
        </p:nvSpPr>
        <p:spPr bwMode="auto">
          <a:xfrm>
            <a:off x="292100" y="2848069"/>
            <a:ext cx="861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5" name="Line 12"/>
          <p:cNvSpPr>
            <a:spLocks noChangeShapeType="1"/>
          </p:cNvSpPr>
          <p:nvPr/>
        </p:nvSpPr>
        <p:spPr bwMode="auto">
          <a:xfrm>
            <a:off x="292100" y="3381469"/>
            <a:ext cx="861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6" name="Line 13"/>
          <p:cNvSpPr>
            <a:spLocks noChangeShapeType="1"/>
          </p:cNvSpPr>
          <p:nvPr/>
        </p:nvSpPr>
        <p:spPr bwMode="auto">
          <a:xfrm flipH="1">
            <a:off x="1130300" y="1171669"/>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7" name="Line 14"/>
          <p:cNvSpPr>
            <a:spLocks noChangeShapeType="1"/>
          </p:cNvSpPr>
          <p:nvPr/>
        </p:nvSpPr>
        <p:spPr bwMode="auto">
          <a:xfrm>
            <a:off x="292100" y="3914869"/>
            <a:ext cx="861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8" name="Line 15"/>
          <p:cNvSpPr>
            <a:spLocks noChangeShapeType="1"/>
          </p:cNvSpPr>
          <p:nvPr/>
        </p:nvSpPr>
        <p:spPr bwMode="auto">
          <a:xfrm flipH="1">
            <a:off x="3492500" y="1171669"/>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9" name="Line 16"/>
          <p:cNvSpPr>
            <a:spLocks noChangeShapeType="1"/>
          </p:cNvSpPr>
          <p:nvPr/>
        </p:nvSpPr>
        <p:spPr bwMode="auto">
          <a:xfrm flipH="1">
            <a:off x="5092700" y="1171669"/>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50" name="Line 17"/>
          <p:cNvSpPr>
            <a:spLocks noChangeShapeType="1"/>
          </p:cNvSpPr>
          <p:nvPr/>
        </p:nvSpPr>
        <p:spPr bwMode="auto">
          <a:xfrm flipH="1">
            <a:off x="7073900" y="1171669"/>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7051" name="Group 18"/>
          <p:cNvGrpSpPr>
            <a:grpSpLocks/>
          </p:cNvGrpSpPr>
          <p:nvPr/>
        </p:nvGrpSpPr>
        <p:grpSpPr bwMode="auto">
          <a:xfrm>
            <a:off x="292100" y="1171669"/>
            <a:ext cx="8839200" cy="644525"/>
            <a:chOff x="144" y="768"/>
            <a:chExt cx="5568" cy="406"/>
          </a:xfrm>
        </p:grpSpPr>
        <p:sp>
          <p:nvSpPr>
            <p:cNvPr id="87131" name="Line 19"/>
            <p:cNvSpPr>
              <a:spLocks noChangeShapeType="1"/>
            </p:cNvSpPr>
            <p:nvPr/>
          </p:nvSpPr>
          <p:spPr bwMode="auto">
            <a:xfrm>
              <a:off x="144" y="768"/>
              <a:ext cx="542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132" name="Line 20"/>
            <p:cNvSpPr>
              <a:spLocks noChangeShapeType="1"/>
            </p:cNvSpPr>
            <p:nvPr/>
          </p:nvSpPr>
          <p:spPr bwMode="auto">
            <a:xfrm>
              <a:off x="144" y="1152"/>
              <a:ext cx="54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40661" name="Text Box 21"/>
            <p:cNvSpPr txBox="1">
              <a:spLocks noChangeArrowheads="1"/>
            </p:cNvSpPr>
            <p:nvPr/>
          </p:nvSpPr>
          <p:spPr bwMode="auto">
            <a:xfrm>
              <a:off x="226" y="815"/>
              <a:ext cx="405"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CP</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240662" name="Text Box 22"/>
            <p:cNvSpPr txBox="1">
              <a:spLocks noChangeArrowheads="1"/>
            </p:cNvSpPr>
            <p:nvPr/>
          </p:nvSpPr>
          <p:spPr bwMode="auto">
            <a:xfrm>
              <a:off x="633" y="815"/>
              <a:ext cx="913"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J</a:t>
              </a:r>
              <a:r>
                <a:rPr lang="en-US" altLang="zh-CN" sz="2800" b="1" baseline="-25000">
                  <a:solidFill>
                    <a:srgbClr val="CC0000"/>
                  </a:solidFill>
                  <a:latin typeface="Times New Roman" panose="02020603050405020304" pitchFamily="18" charset="0"/>
                  <a:cs typeface="Times New Roman" panose="02020603050405020304" pitchFamily="18" charset="0"/>
                </a:rPr>
                <a:t>2</a:t>
              </a:r>
              <a:r>
                <a:rPr lang="en-US" altLang="zh-CN" sz="2800" b="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0</a:t>
              </a: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1</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240663" name="Text Box 23"/>
            <p:cNvSpPr txBox="1">
              <a:spLocks noChangeArrowheads="1"/>
            </p:cNvSpPr>
            <p:nvPr/>
          </p:nvSpPr>
          <p:spPr bwMode="auto">
            <a:xfrm>
              <a:off x="1575" y="844"/>
              <a:ext cx="622"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K</a:t>
              </a:r>
              <a:r>
                <a:rPr lang="en-US" altLang="zh-CN" sz="2800" b="1" baseline="-25000">
                  <a:solidFill>
                    <a:srgbClr val="CC0000"/>
                  </a:solidFill>
                  <a:latin typeface="Times New Roman" panose="02020603050405020304" pitchFamily="18" charset="0"/>
                  <a:cs typeface="Times New Roman" panose="02020603050405020304" pitchFamily="18" charset="0"/>
                </a:rPr>
                <a:t>2 </a:t>
              </a:r>
              <a:r>
                <a:rPr lang="en-US" altLang="zh-CN" sz="2800" b="1">
                  <a:solidFill>
                    <a:srgbClr val="CC0000"/>
                  </a:solidFill>
                  <a:latin typeface="Times New Roman" panose="02020603050405020304" pitchFamily="18" charset="0"/>
                  <a:cs typeface="Times New Roman" panose="02020603050405020304" pitchFamily="18" charset="0"/>
                </a:rPr>
                <a:t>=1</a:t>
              </a:r>
            </a:p>
          </p:txBody>
        </p:sp>
        <p:sp>
          <p:nvSpPr>
            <p:cNvPr id="240664" name="Text Box 24"/>
            <p:cNvSpPr txBox="1">
              <a:spLocks noChangeArrowheads="1"/>
            </p:cNvSpPr>
            <p:nvPr/>
          </p:nvSpPr>
          <p:spPr bwMode="auto">
            <a:xfrm>
              <a:off x="2169" y="815"/>
              <a:ext cx="1034"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J</a:t>
              </a:r>
              <a:r>
                <a:rPr lang="en-US" altLang="zh-CN" sz="2800" b="1" baseline="-25000">
                  <a:solidFill>
                    <a:srgbClr val="CC0000"/>
                  </a:solidFill>
                  <a:latin typeface="Times New Roman" panose="02020603050405020304" pitchFamily="18" charset="0"/>
                  <a:cs typeface="Times New Roman" panose="02020603050405020304" pitchFamily="18" charset="0"/>
                </a:rPr>
                <a:t>1 </a:t>
              </a:r>
              <a:r>
                <a:rPr lang="en-US" altLang="zh-CN" sz="2800" b="1">
                  <a:solidFill>
                    <a:srgbClr val="CC0000"/>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K</a:t>
              </a:r>
              <a:r>
                <a:rPr lang="en-US" altLang="zh-CN" sz="2800" b="1" baseline="-25000">
                  <a:solidFill>
                    <a:srgbClr val="CC0000"/>
                  </a:solidFill>
                  <a:latin typeface="Times New Roman" panose="02020603050405020304" pitchFamily="18" charset="0"/>
                  <a:cs typeface="Times New Roman" panose="02020603050405020304" pitchFamily="18" charset="0"/>
                </a:rPr>
                <a:t>1 </a:t>
              </a:r>
              <a:r>
                <a:rPr lang="en-US" altLang="zh-CN" sz="2800" b="1">
                  <a:solidFill>
                    <a:srgbClr val="CC0000"/>
                  </a:solidFill>
                  <a:latin typeface="Times New Roman" panose="02020603050405020304" pitchFamily="18" charset="0"/>
                  <a:cs typeface="Times New Roman" panose="02020603050405020304" pitchFamily="18" charset="0"/>
                </a:rPr>
                <a:t>=1</a:t>
              </a:r>
            </a:p>
          </p:txBody>
        </p:sp>
        <p:sp>
          <p:nvSpPr>
            <p:cNvPr id="240665" name="Text Box 25"/>
            <p:cNvSpPr txBox="1">
              <a:spLocks noChangeArrowheads="1"/>
            </p:cNvSpPr>
            <p:nvPr/>
          </p:nvSpPr>
          <p:spPr bwMode="auto">
            <a:xfrm>
              <a:off x="3803" y="815"/>
              <a:ext cx="622"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K</a:t>
              </a:r>
              <a:r>
                <a:rPr lang="en-US" altLang="zh-CN" sz="2800" b="1" baseline="-25000">
                  <a:solidFill>
                    <a:srgbClr val="CC0000"/>
                  </a:solidFill>
                  <a:latin typeface="Times New Roman" panose="02020603050405020304" pitchFamily="18" charset="0"/>
                  <a:cs typeface="Times New Roman" panose="02020603050405020304" pitchFamily="18" charset="0"/>
                </a:rPr>
                <a:t>0 </a:t>
              </a:r>
              <a:r>
                <a:rPr lang="en-US" altLang="zh-CN" sz="2800" b="1">
                  <a:solidFill>
                    <a:srgbClr val="CC0000"/>
                  </a:solidFill>
                  <a:latin typeface="Times New Roman" panose="02020603050405020304" pitchFamily="18" charset="0"/>
                  <a:cs typeface="Times New Roman" panose="02020603050405020304" pitchFamily="18" charset="0"/>
                </a:rPr>
                <a:t>=1</a:t>
              </a:r>
            </a:p>
          </p:txBody>
        </p:sp>
        <p:grpSp>
          <p:nvGrpSpPr>
            <p:cNvPr id="87138" name="Group 26"/>
            <p:cNvGrpSpPr>
              <a:grpSpLocks/>
            </p:cNvGrpSpPr>
            <p:nvPr/>
          </p:nvGrpSpPr>
          <p:grpSpPr bwMode="auto">
            <a:xfrm>
              <a:off x="3077" y="815"/>
              <a:ext cx="768" cy="330"/>
              <a:chOff x="1349" y="2956"/>
              <a:chExt cx="768" cy="330"/>
            </a:xfrm>
          </p:grpSpPr>
          <p:sp>
            <p:nvSpPr>
              <p:cNvPr id="87140" name="Line 27"/>
              <p:cNvSpPr>
                <a:spLocks noChangeShapeType="1"/>
              </p:cNvSpPr>
              <p:nvPr/>
            </p:nvSpPr>
            <p:spPr bwMode="auto">
              <a:xfrm>
                <a:off x="1824" y="3001"/>
                <a:ext cx="144" cy="0"/>
              </a:xfrm>
              <a:prstGeom prst="line">
                <a:avLst/>
              </a:prstGeom>
              <a:noFill/>
              <a:ln w="19050">
                <a:solidFill>
                  <a:srgbClr val="008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40668" name="Text Box 28"/>
              <p:cNvSpPr txBox="1">
                <a:spLocks noChangeArrowheads="1"/>
              </p:cNvSpPr>
              <p:nvPr/>
            </p:nvSpPr>
            <p:spPr bwMode="auto">
              <a:xfrm>
                <a:off x="1349" y="2956"/>
                <a:ext cx="768" cy="330"/>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rgbClr val="006666"/>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J</a:t>
                </a:r>
                <a:r>
                  <a:rPr lang="en-US" altLang="zh-CN" sz="2800" b="1" baseline="-25000">
                    <a:solidFill>
                      <a:srgbClr val="CC0000"/>
                    </a:solidFill>
                    <a:latin typeface="Times New Roman" panose="02020603050405020304" pitchFamily="18" charset="0"/>
                    <a:cs typeface="Times New Roman" panose="02020603050405020304" pitchFamily="18" charset="0"/>
                  </a:rPr>
                  <a:t>0 </a:t>
                </a:r>
                <a:r>
                  <a:rPr lang="en-US" altLang="zh-CN" sz="2800" b="1">
                    <a:solidFill>
                      <a:srgbClr val="CC0000"/>
                    </a:solidFill>
                    <a:latin typeface="Times New Roman" panose="02020603050405020304" pitchFamily="18" charset="0"/>
                    <a:cs typeface="Times New Roman" panose="02020603050405020304" pitchFamily="18" charset="0"/>
                  </a:rPr>
                  <a:t>=</a:t>
                </a: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2</a:t>
                </a:r>
              </a:p>
            </p:txBody>
          </p:sp>
        </p:grpSp>
        <p:sp>
          <p:nvSpPr>
            <p:cNvPr id="240669" name="Rectangle 29"/>
            <p:cNvSpPr>
              <a:spLocks noChangeArrowheads="1"/>
            </p:cNvSpPr>
            <p:nvPr/>
          </p:nvSpPr>
          <p:spPr bwMode="auto">
            <a:xfrm>
              <a:off x="4464" y="816"/>
              <a:ext cx="1248" cy="327"/>
            </a:xfrm>
            <a:prstGeom prst="rect">
              <a:avLst/>
            </a:prstGeom>
            <a:noFill/>
            <a:ln w="9525">
              <a:noFill/>
              <a:miter lim="800000"/>
              <a:headEnd/>
              <a:tailEnd/>
            </a:ln>
            <a:effectLst/>
          </p:spPr>
          <p:txBody>
            <a:bodyPr anchor="ctr">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2   </a:t>
              </a: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1  </a:t>
              </a:r>
              <a:r>
                <a:rPr lang="en-US" altLang="zh-CN" sz="2800" b="1" i="1">
                  <a:solidFill>
                    <a:srgbClr val="CC0000"/>
                  </a:solidFill>
                  <a:latin typeface="Times New Roman" panose="02020603050405020304" pitchFamily="18" charset="0"/>
                  <a:cs typeface="Times New Roman" panose="02020603050405020304" pitchFamily="18" charset="0"/>
                </a:rPr>
                <a:t>Q</a:t>
              </a:r>
              <a:r>
                <a:rPr lang="en-US" altLang="zh-CN" sz="2800" b="1" baseline="-25000">
                  <a:solidFill>
                    <a:srgbClr val="CC0000"/>
                  </a:solidFill>
                  <a:latin typeface="Times New Roman" panose="02020603050405020304" pitchFamily="18" charset="0"/>
                  <a:cs typeface="Times New Roman" panose="02020603050405020304" pitchFamily="18" charset="0"/>
                </a:rPr>
                <a:t>0</a:t>
              </a:r>
            </a:p>
          </p:txBody>
        </p:sp>
      </p:grpSp>
      <p:sp>
        <p:nvSpPr>
          <p:cNvPr id="87052" name="Line 30"/>
          <p:cNvSpPr>
            <a:spLocks noChangeShapeType="1"/>
          </p:cNvSpPr>
          <p:nvPr/>
        </p:nvSpPr>
        <p:spPr bwMode="auto">
          <a:xfrm>
            <a:off x="292100" y="4448269"/>
            <a:ext cx="861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53" name="Line 31"/>
          <p:cNvSpPr>
            <a:spLocks noChangeShapeType="1"/>
          </p:cNvSpPr>
          <p:nvPr/>
        </p:nvSpPr>
        <p:spPr bwMode="auto">
          <a:xfrm>
            <a:off x="292100" y="4981669"/>
            <a:ext cx="861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 name="Group 32"/>
          <p:cNvGrpSpPr>
            <a:grpSpLocks/>
          </p:cNvGrpSpPr>
          <p:nvPr/>
        </p:nvGrpSpPr>
        <p:grpSpPr bwMode="auto">
          <a:xfrm>
            <a:off x="1587500" y="2390869"/>
            <a:ext cx="5238750" cy="547688"/>
            <a:chOff x="960" y="1536"/>
            <a:chExt cx="3300" cy="345"/>
          </a:xfrm>
        </p:grpSpPr>
        <p:grpSp>
          <p:nvGrpSpPr>
            <p:cNvPr id="87124" name="Group 33"/>
            <p:cNvGrpSpPr>
              <a:grpSpLocks/>
            </p:cNvGrpSpPr>
            <p:nvPr/>
          </p:nvGrpSpPr>
          <p:grpSpPr bwMode="auto">
            <a:xfrm>
              <a:off x="960" y="1545"/>
              <a:ext cx="900" cy="327"/>
              <a:chOff x="960" y="1545"/>
              <a:chExt cx="900" cy="327"/>
            </a:xfrm>
          </p:grpSpPr>
          <p:sp>
            <p:nvSpPr>
              <p:cNvPr id="87129" name="Text Box 34"/>
              <p:cNvSpPr txBox="1">
                <a:spLocks noChangeArrowheads="1"/>
              </p:cNvSpPr>
              <p:nvPr/>
            </p:nvSpPr>
            <p:spPr bwMode="auto">
              <a:xfrm>
                <a:off x="960"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30" name="Rectangle 35"/>
              <p:cNvSpPr>
                <a:spLocks noChangeArrowheads="1"/>
              </p:cNvSpPr>
              <p:nvPr/>
            </p:nvSpPr>
            <p:spPr bwMode="auto">
              <a:xfrm>
                <a:off x="163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sp>
          <p:nvSpPr>
            <p:cNvPr id="87125" name="Rectangle 36"/>
            <p:cNvSpPr>
              <a:spLocks noChangeArrowheads="1"/>
            </p:cNvSpPr>
            <p:nvPr/>
          </p:nvSpPr>
          <p:spPr bwMode="auto">
            <a:xfrm>
              <a:off x="2316"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6" name="Rectangle 37"/>
            <p:cNvSpPr>
              <a:spLocks noChangeArrowheads="1"/>
            </p:cNvSpPr>
            <p:nvPr/>
          </p:nvSpPr>
          <p:spPr bwMode="auto">
            <a:xfrm>
              <a:off x="2796"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7" name="Rectangle 38"/>
            <p:cNvSpPr>
              <a:spLocks noChangeArrowheads="1"/>
            </p:cNvSpPr>
            <p:nvPr/>
          </p:nvSpPr>
          <p:spPr bwMode="auto">
            <a:xfrm>
              <a:off x="3420"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8" name="Rectangle 39"/>
            <p:cNvSpPr>
              <a:spLocks noChangeArrowheads="1"/>
            </p:cNvSpPr>
            <p:nvPr/>
          </p:nvSpPr>
          <p:spPr bwMode="auto">
            <a:xfrm>
              <a:off x="4032"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grpSp>
        <p:nvGrpSpPr>
          <p:cNvPr id="8" name="Group 40"/>
          <p:cNvGrpSpPr>
            <a:grpSpLocks/>
          </p:cNvGrpSpPr>
          <p:nvPr/>
        </p:nvGrpSpPr>
        <p:grpSpPr bwMode="auto">
          <a:xfrm>
            <a:off x="1587500" y="2924269"/>
            <a:ext cx="5238750" cy="547688"/>
            <a:chOff x="960" y="1872"/>
            <a:chExt cx="3300" cy="345"/>
          </a:xfrm>
        </p:grpSpPr>
        <p:sp>
          <p:nvSpPr>
            <p:cNvPr id="87118" name="Text Box 41"/>
            <p:cNvSpPr txBox="1">
              <a:spLocks noChangeArrowheads="1"/>
            </p:cNvSpPr>
            <p:nvPr/>
          </p:nvSpPr>
          <p:spPr bwMode="auto">
            <a:xfrm>
              <a:off x="960"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19" name="Rectangle 42"/>
            <p:cNvSpPr>
              <a:spLocks noChangeArrowheads="1"/>
            </p:cNvSpPr>
            <p:nvPr/>
          </p:nvSpPr>
          <p:spPr bwMode="auto">
            <a:xfrm>
              <a:off x="1632"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0" name="Rectangle 43"/>
            <p:cNvSpPr>
              <a:spLocks noChangeArrowheads="1"/>
            </p:cNvSpPr>
            <p:nvPr/>
          </p:nvSpPr>
          <p:spPr bwMode="auto">
            <a:xfrm>
              <a:off x="2316"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1" name="Rectangle 44"/>
            <p:cNvSpPr>
              <a:spLocks noChangeArrowheads="1"/>
            </p:cNvSpPr>
            <p:nvPr/>
          </p:nvSpPr>
          <p:spPr bwMode="auto">
            <a:xfrm>
              <a:off x="2796"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2" name="Rectangle 45"/>
            <p:cNvSpPr>
              <a:spLocks noChangeArrowheads="1"/>
            </p:cNvSpPr>
            <p:nvPr/>
          </p:nvSpPr>
          <p:spPr bwMode="auto">
            <a:xfrm>
              <a:off x="3420"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23" name="Rectangle 46"/>
            <p:cNvSpPr>
              <a:spLocks noChangeArrowheads="1"/>
            </p:cNvSpPr>
            <p:nvPr/>
          </p:nvSpPr>
          <p:spPr bwMode="auto">
            <a:xfrm>
              <a:off x="4032"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grpSp>
        <p:nvGrpSpPr>
          <p:cNvPr id="9" name="Group 47"/>
          <p:cNvGrpSpPr>
            <a:grpSpLocks/>
          </p:cNvGrpSpPr>
          <p:nvPr/>
        </p:nvGrpSpPr>
        <p:grpSpPr bwMode="auto">
          <a:xfrm>
            <a:off x="1587500" y="3457669"/>
            <a:ext cx="5238750" cy="547688"/>
            <a:chOff x="960" y="2208"/>
            <a:chExt cx="3300" cy="345"/>
          </a:xfrm>
        </p:grpSpPr>
        <p:sp>
          <p:nvSpPr>
            <p:cNvPr id="87112" name="Text Box 48"/>
            <p:cNvSpPr txBox="1">
              <a:spLocks noChangeArrowheads="1"/>
            </p:cNvSpPr>
            <p:nvPr/>
          </p:nvSpPr>
          <p:spPr bwMode="auto">
            <a:xfrm>
              <a:off x="960"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3" name="Rectangle 49"/>
            <p:cNvSpPr>
              <a:spLocks noChangeArrowheads="1"/>
            </p:cNvSpPr>
            <p:nvPr/>
          </p:nvSpPr>
          <p:spPr bwMode="auto">
            <a:xfrm>
              <a:off x="1632"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4" name="Rectangle 50"/>
            <p:cNvSpPr>
              <a:spLocks noChangeArrowheads="1"/>
            </p:cNvSpPr>
            <p:nvPr/>
          </p:nvSpPr>
          <p:spPr bwMode="auto">
            <a:xfrm>
              <a:off x="2316"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5" name="Rectangle 51"/>
            <p:cNvSpPr>
              <a:spLocks noChangeArrowheads="1"/>
            </p:cNvSpPr>
            <p:nvPr/>
          </p:nvSpPr>
          <p:spPr bwMode="auto">
            <a:xfrm>
              <a:off x="279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6" name="Rectangle 52"/>
            <p:cNvSpPr>
              <a:spLocks noChangeArrowheads="1"/>
            </p:cNvSpPr>
            <p:nvPr/>
          </p:nvSpPr>
          <p:spPr bwMode="auto">
            <a:xfrm>
              <a:off x="3420"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7" name="Rectangle 53"/>
            <p:cNvSpPr>
              <a:spLocks noChangeArrowheads="1"/>
            </p:cNvSpPr>
            <p:nvPr/>
          </p:nvSpPr>
          <p:spPr bwMode="auto">
            <a:xfrm>
              <a:off x="4032" y="22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grpSp>
        <p:nvGrpSpPr>
          <p:cNvPr id="10" name="Group 54"/>
          <p:cNvGrpSpPr>
            <a:grpSpLocks/>
          </p:cNvGrpSpPr>
          <p:nvPr/>
        </p:nvGrpSpPr>
        <p:grpSpPr bwMode="auto">
          <a:xfrm>
            <a:off x="1587500" y="3991069"/>
            <a:ext cx="5238750" cy="533400"/>
            <a:chOff x="960" y="2544"/>
            <a:chExt cx="3300" cy="336"/>
          </a:xfrm>
        </p:grpSpPr>
        <p:sp>
          <p:nvSpPr>
            <p:cNvPr id="87106" name="Text Box 55"/>
            <p:cNvSpPr txBox="1">
              <a:spLocks noChangeArrowheads="1"/>
            </p:cNvSpPr>
            <p:nvPr/>
          </p:nvSpPr>
          <p:spPr bwMode="auto">
            <a:xfrm>
              <a:off x="96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07" name="Rectangle 56"/>
            <p:cNvSpPr>
              <a:spLocks noChangeArrowheads="1"/>
            </p:cNvSpPr>
            <p:nvPr/>
          </p:nvSpPr>
          <p:spPr bwMode="auto">
            <a:xfrm>
              <a:off x="163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08" name="Rectangle 57"/>
            <p:cNvSpPr>
              <a:spLocks noChangeArrowheads="1"/>
            </p:cNvSpPr>
            <p:nvPr/>
          </p:nvSpPr>
          <p:spPr bwMode="auto">
            <a:xfrm>
              <a:off x="2316"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09" name="Rectangle 58"/>
            <p:cNvSpPr>
              <a:spLocks noChangeArrowheads="1"/>
            </p:cNvSpPr>
            <p:nvPr/>
          </p:nvSpPr>
          <p:spPr bwMode="auto">
            <a:xfrm>
              <a:off x="2796"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10" name="Rectangle 59"/>
            <p:cNvSpPr>
              <a:spLocks noChangeArrowheads="1"/>
            </p:cNvSpPr>
            <p:nvPr/>
          </p:nvSpPr>
          <p:spPr bwMode="auto">
            <a:xfrm>
              <a:off x="3420"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11" name="Rectangle 60"/>
            <p:cNvSpPr>
              <a:spLocks noChangeArrowheads="1"/>
            </p:cNvSpPr>
            <p:nvPr/>
          </p:nvSpPr>
          <p:spPr bwMode="auto">
            <a:xfrm>
              <a:off x="4032"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grpSp>
        <p:nvGrpSpPr>
          <p:cNvPr id="11" name="Group 61"/>
          <p:cNvGrpSpPr>
            <a:grpSpLocks/>
          </p:cNvGrpSpPr>
          <p:nvPr/>
        </p:nvGrpSpPr>
        <p:grpSpPr bwMode="auto">
          <a:xfrm>
            <a:off x="1587500" y="1857469"/>
            <a:ext cx="5238750" cy="547688"/>
            <a:chOff x="960" y="1200"/>
            <a:chExt cx="3300" cy="345"/>
          </a:xfrm>
        </p:grpSpPr>
        <p:grpSp>
          <p:nvGrpSpPr>
            <p:cNvPr id="87099" name="Group 62"/>
            <p:cNvGrpSpPr>
              <a:grpSpLocks/>
            </p:cNvGrpSpPr>
            <p:nvPr/>
          </p:nvGrpSpPr>
          <p:grpSpPr bwMode="auto">
            <a:xfrm>
              <a:off x="960" y="1209"/>
              <a:ext cx="900" cy="327"/>
              <a:chOff x="960" y="1209"/>
              <a:chExt cx="900" cy="327"/>
            </a:xfrm>
          </p:grpSpPr>
          <p:sp>
            <p:nvSpPr>
              <p:cNvPr id="87104" name="Text Box 63"/>
              <p:cNvSpPr txBox="1">
                <a:spLocks noChangeArrowheads="1"/>
              </p:cNvSpPr>
              <p:nvPr/>
            </p:nvSpPr>
            <p:spPr bwMode="auto">
              <a:xfrm>
                <a:off x="96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105" name="Rectangle 64"/>
              <p:cNvSpPr>
                <a:spLocks noChangeArrowheads="1"/>
              </p:cNvSpPr>
              <p:nvPr/>
            </p:nvSpPr>
            <p:spPr bwMode="auto">
              <a:xfrm>
                <a:off x="163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sp>
          <p:nvSpPr>
            <p:cNvPr id="87100" name="Rectangle 65"/>
            <p:cNvSpPr>
              <a:spLocks noChangeArrowheads="1"/>
            </p:cNvSpPr>
            <p:nvPr/>
          </p:nvSpPr>
          <p:spPr bwMode="auto">
            <a:xfrm>
              <a:off x="2316"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01" name="Rectangle 66"/>
            <p:cNvSpPr>
              <a:spLocks noChangeArrowheads="1"/>
            </p:cNvSpPr>
            <p:nvPr/>
          </p:nvSpPr>
          <p:spPr bwMode="auto">
            <a:xfrm>
              <a:off x="27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02" name="Rectangle 67"/>
            <p:cNvSpPr>
              <a:spLocks noChangeArrowheads="1"/>
            </p:cNvSpPr>
            <p:nvPr/>
          </p:nvSpPr>
          <p:spPr bwMode="auto">
            <a:xfrm>
              <a:off x="3420"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103" name="Rectangle 68"/>
            <p:cNvSpPr>
              <a:spLocks noChangeArrowheads="1"/>
            </p:cNvSpPr>
            <p:nvPr/>
          </p:nvSpPr>
          <p:spPr bwMode="auto">
            <a:xfrm>
              <a:off x="4032"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grpSp>
      <p:grpSp>
        <p:nvGrpSpPr>
          <p:cNvPr id="13" name="Group 69"/>
          <p:cNvGrpSpPr>
            <a:grpSpLocks/>
          </p:cNvGrpSpPr>
          <p:nvPr/>
        </p:nvGrpSpPr>
        <p:grpSpPr bwMode="auto">
          <a:xfrm>
            <a:off x="539750" y="1857469"/>
            <a:ext cx="8267700" cy="533400"/>
            <a:chOff x="300" y="1200"/>
            <a:chExt cx="5208" cy="336"/>
          </a:xfrm>
        </p:grpSpPr>
        <p:sp>
          <p:nvSpPr>
            <p:cNvPr id="87095" name="Text Box 70"/>
            <p:cNvSpPr txBox="1">
              <a:spLocks noChangeArrowheads="1"/>
            </p:cNvSpPr>
            <p:nvPr/>
          </p:nvSpPr>
          <p:spPr bwMode="auto">
            <a:xfrm>
              <a:off x="30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096" name="Rectangle 71"/>
            <p:cNvSpPr>
              <a:spLocks noChangeArrowheads="1"/>
            </p:cNvSpPr>
            <p:nvPr/>
          </p:nvSpPr>
          <p:spPr bwMode="auto">
            <a:xfrm>
              <a:off x="451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097" name="Rectangle 72"/>
            <p:cNvSpPr>
              <a:spLocks noChangeArrowheads="1"/>
            </p:cNvSpPr>
            <p:nvPr/>
          </p:nvSpPr>
          <p:spPr bwMode="auto">
            <a:xfrm>
              <a:off x="48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87098" name="Rectangle 73"/>
            <p:cNvSpPr>
              <a:spLocks noChangeArrowheads="1"/>
            </p:cNvSpPr>
            <p:nvPr/>
          </p:nvSpPr>
          <p:spPr bwMode="auto">
            <a:xfrm>
              <a:off x="528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grpSp>
      <p:grpSp>
        <p:nvGrpSpPr>
          <p:cNvPr id="14" name="Group 74"/>
          <p:cNvGrpSpPr>
            <a:grpSpLocks/>
          </p:cNvGrpSpPr>
          <p:nvPr/>
        </p:nvGrpSpPr>
        <p:grpSpPr bwMode="auto">
          <a:xfrm>
            <a:off x="520700" y="2314669"/>
            <a:ext cx="8286750" cy="595313"/>
            <a:chOff x="300" y="1497"/>
            <a:chExt cx="5220" cy="375"/>
          </a:xfrm>
        </p:grpSpPr>
        <p:sp>
          <p:nvSpPr>
            <p:cNvPr id="87091" name="Text Box 75"/>
            <p:cNvSpPr txBox="1">
              <a:spLocks noChangeArrowheads="1"/>
            </p:cNvSpPr>
            <p:nvPr/>
          </p:nvSpPr>
          <p:spPr bwMode="auto">
            <a:xfrm>
              <a:off x="300" y="14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87092" name="Rectangle 76"/>
            <p:cNvSpPr>
              <a:spLocks noChangeArrowheads="1"/>
            </p:cNvSpPr>
            <p:nvPr/>
          </p:nvSpPr>
          <p:spPr bwMode="auto">
            <a:xfrm>
              <a:off x="4524"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sp>
          <p:nvSpPr>
            <p:cNvPr id="87093" name="Rectangle 77"/>
            <p:cNvSpPr>
              <a:spLocks noChangeArrowheads="1"/>
            </p:cNvSpPr>
            <p:nvPr/>
          </p:nvSpPr>
          <p:spPr bwMode="auto">
            <a:xfrm>
              <a:off x="4908"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sp>
          <p:nvSpPr>
            <p:cNvPr id="87094" name="Rectangle 78"/>
            <p:cNvSpPr>
              <a:spLocks noChangeArrowheads="1"/>
            </p:cNvSpPr>
            <p:nvPr/>
          </p:nvSpPr>
          <p:spPr bwMode="auto">
            <a:xfrm>
              <a:off x="529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1</a:t>
              </a:r>
            </a:p>
          </p:txBody>
        </p:sp>
      </p:grpSp>
      <p:grpSp>
        <p:nvGrpSpPr>
          <p:cNvPr id="15" name="Group 79"/>
          <p:cNvGrpSpPr>
            <a:grpSpLocks/>
          </p:cNvGrpSpPr>
          <p:nvPr/>
        </p:nvGrpSpPr>
        <p:grpSpPr bwMode="auto">
          <a:xfrm>
            <a:off x="520700" y="2848069"/>
            <a:ext cx="8267700" cy="609600"/>
            <a:chOff x="288" y="1824"/>
            <a:chExt cx="5208" cy="384"/>
          </a:xfrm>
        </p:grpSpPr>
        <p:sp>
          <p:nvSpPr>
            <p:cNvPr id="87087" name="Text Box 80"/>
            <p:cNvSpPr txBox="1">
              <a:spLocks noChangeArrowheads="1"/>
            </p:cNvSpPr>
            <p:nvPr/>
          </p:nvSpPr>
          <p:spPr bwMode="auto">
            <a:xfrm>
              <a:off x="288"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2</a:t>
              </a:r>
            </a:p>
          </p:txBody>
        </p:sp>
        <p:sp>
          <p:nvSpPr>
            <p:cNvPr id="87088" name="Rectangle 81"/>
            <p:cNvSpPr>
              <a:spLocks noChangeArrowheads="1"/>
            </p:cNvSpPr>
            <p:nvPr/>
          </p:nvSpPr>
          <p:spPr bwMode="auto">
            <a:xfrm>
              <a:off x="4500"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sp>
          <p:nvSpPr>
            <p:cNvPr id="87089" name="Rectangle 82"/>
            <p:cNvSpPr>
              <a:spLocks noChangeArrowheads="1"/>
            </p:cNvSpPr>
            <p:nvPr/>
          </p:nvSpPr>
          <p:spPr bwMode="auto">
            <a:xfrm>
              <a:off x="4884"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1</a:t>
              </a:r>
            </a:p>
          </p:txBody>
        </p:sp>
        <p:sp>
          <p:nvSpPr>
            <p:cNvPr id="87090" name="Rectangle 83"/>
            <p:cNvSpPr>
              <a:spLocks noChangeArrowheads="1"/>
            </p:cNvSpPr>
            <p:nvPr/>
          </p:nvSpPr>
          <p:spPr bwMode="auto">
            <a:xfrm>
              <a:off x="5268"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grpSp>
      <p:grpSp>
        <p:nvGrpSpPr>
          <p:cNvPr id="16" name="Group 84"/>
          <p:cNvGrpSpPr>
            <a:grpSpLocks/>
          </p:cNvGrpSpPr>
          <p:nvPr/>
        </p:nvGrpSpPr>
        <p:grpSpPr bwMode="auto">
          <a:xfrm>
            <a:off x="520700" y="3457669"/>
            <a:ext cx="8286750" cy="533400"/>
            <a:chOff x="288" y="2208"/>
            <a:chExt cx="5220" cy="336"/>
          </a:xfrm>
        </p:grpSpPr>
        <p:sp>
          <p:nvSpPr>
            <p:cNvPr id="87083" name="Text Box 85"/>
            <p:cNvSpPr txBox="1">
              <a:spLocks noChangeArrowheads="1"/>
            </p:cNvSpPr>
            <p:nvPr/>
          </p:nvSpPr>
          <p:spPr bwMode="auto">
            <a:xfrm>
              <a:off x="288"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3</a:t>
              </a:r>
            </a:p>
          </p:txBody>
        </p:sp>
        <p:sp>
          <p:nvSpPr>
            <p:cNvPr id="87084" name="Rectangle 86"/>
            <p:cNvSpPr>
              <a:spLocks noChangeArrowheads="1"/>
            </p:cNvSpPr>
            <p:nvPr/>
          </p:nvSpPr>
          <p:spPr bwMode="auto">
            <a:xfrm>
              <a:off x="4512"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sp>
          <p:nvSpPr>
            <p:cNvPr id="87085" name="Rectangle 87"/>
            <p:cNvSpPr>
              <a:spLocks noChangeArrowheads="1"/>
            </p:cNvSpPr>
            <p:nvPr/>
          </p:nvSpPr>
          <p:spPr bwMode="auto">
            <a:xfrm>
              <a:off x="489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1</a:t>
              </a:r>
            </a:p>
          </p:txBody>
        </p:sp>
        <p:sp>
          <p:nvSpPr>
            <p:cNvPr id="87086" name="Rectangle 88"/>
            <p:cNvSpPr>
              <a:spLocks noChangeArrowheads="1"/>
            </p:cNvSpPr>
            <p:nvPr/>
          </p:nvSpPr>
          <p:spPr bwMode="auto">
            <a:xfrm>
              <a:off x="5280"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1</a:t>
              </a:r>
            </a:p>
          </p:txBody>
        </p:sp>
      </p:grpSp>
      <p:grpSp>
        <p:nvGrpSpPr>
          <p:cNvPr id="17" name="Group 89"/>
          <p:cNvGrpSpPr>
            <a:grpSpLocks/>
          </p:cNvGrpSpPr>
          <p:nvPr/>
        </p:nvGrpSpPr>
        <p:grpSpPr bwMode="auto">
          <a:xfrm>
            <a:off x="520700" y="3976782"/>
            <a:ext cx="8286750" cy="533400"/>
            <a:chOff x="288" y="2535"/>
            <a:chExt cx="5220" cy="336"/>
          </a:xfrm>
        </p:grpSpPr>
        <p:sp>
          <p:nvSpPr>
            <p:cNvPr id="87079" name="Rectangle 90"/>
            <p:cNvSpPr>
              <a:spLocks noChangeArrowheads="1"/>
            </p:cNvSpPr>
            <p:nvPr/>
          </p:nvSpPr>
          <p:spPr bwMode="auto">
            <a:xfrm>
              <a:off x="288"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4</a:t>
              </a:r>
            </a:p>
          </p:txBody>
        </p:sp>
        <p:sp>
          <p:nvSpPr>
            <p:cNvPr id="87080" name="Rectangle 91"/>
            <p:cNvSpPr>
              <a:spLocks noChangeArrowheads="1"/>
            </p:cNvSpPr>
            <p:nvPr/>
          </p:nvSpPr>
          <p:spPr bwMode="auto">
            <a:xfrm>
              <a:off x="451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1</a:t>
              </a:r>
            </a:p>
          </p:txBody>
        </p:sp>
        <p:sp>
          <p:nvSpPr>
            <p:cNvPr id="87081" name="Rectangle 92"/>
            <p:cNvSpPr>
              <a:spLocks noChangeArrowheads="1"/>
            </p:cNvSpPr>
            <p:nvPr/>
          </p:nvSpPr>
          <p:spPr bwMode="auto">
            <a:xfrm>
              <a:off x="4896" y="25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sp>
          <p:nvSpPr>
            <p:cNvPr id="87082" name="Rectangle 93"/>
            <p:cNvSpPr>
              <a:spLocks noChangeArrowheads="1"/>
            </p:cNvSpPr>
            <p:nvPr/>
          </p:nvSpPr>
          <p:spPr bwMode="auto">
            <a:xfrm>
              <a:off x="528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6600"/>
                  </a:solidFill>
                  <a:cs typeface="Times New Roman" panose="02020603050405020304" pitchFamily="18" charset="0"/>
                </a:rPr>
                <a:t>0</a:t>
              </a:r>
            </a:p>
          </p:txBody>
        </p:sp>
      </p:grpSp>
      <p:grpSp>
        <p:nvGrpSpPr>
          <p:cNvPr id="18" name="Group 94"/>
          <p:cNvGrpSpPr>
            <a:grpSpLocks/>
          </p:cNvGrpSpPr>
          <p:nvPr/>
        </p:nvGrpSpPr>
        <p:grpSpPr bwMode="auto">
          <a:xfrm>
            <a:off x="520700" y="4510182"/>
            <a:ext cx="8305800" cy="547687"/>
            <a:chOff x="288" y="2871"/>
            <a:chExt cx="5232" cy="345"/>
          </a:xfrm>
        </p:grpSpPr>
        <p:sp>
          <p:nvSpPr>
            <p:cNvPr id="87075" name="Rectangle 95"/>
            <p:cNvSpPr>
              <a:spLocks noChangeArrowheads="1"/>
            </p:cNvSpPr>
            <p:nvPr/>
          </p:nvSpPr>
          <p:spPr bwMode="auto">
            <a:xfrm>
              <a:off x="288" y="28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5</a:t>
              </a:r>
            </a:p>
          </p:txBody>
        </p:sp>
        <p:sp>
          <p:nvSpPr>
            <p:cNvPr id="87076" name="Rectangle 96"/>
            <p:cNvSpPr>
              <a:spLocks noChangeArrowheads="1"/>
            </p:cNvSpPr>
            <p:nvPr/>
          </p:nvSpPr>
          <p:spPr bwMode="auto">
            <a:xfrm>
              <a:off x="4524"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87077" name="Rectangle 97"/>
            <p:cNvSpPr>
              <a:spLocks noChangeArrowheads="1"/>
            </p:cNvSpPr>
            <p:nvPr/>
          </p:nvSpPr>
          <p:spPr bwMode="auto">
            <a:xfrm>
              <a:off x="4908" y="287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87078" name="Rectangle 98"/>
            <p:cNvSpPr>
              <a:spLocks noChangeArrowheads="1"/>
            </p:cNvSpPr>
            <p:nvPr/>
          </p:nvSpPr>
          <p:spPr bwMode="auto">
            <a:xfrm>
              <a:off x="5292"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sp>
        <p:nvSpPr>
          <p:cNvPr id="240739" name="Text Box 99"/>
          <p:cNvSpPr txBox="1">
            <a:spLocks noChangeArrowheads="1"/>
          </p:cNvSpPr>
          <p:nvPr/>
        </p:nvSpPr>
        <p:spPr bwMode="auto">
          <a:xfrm>
            <a:off x="312738" y="5057869"/>
            <a:ext cx="8755062"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由表可知，经</a:t>
            </a:r>
            <a:r>
              <a:rPr lang="en-US" altLang="zh-CN" sz="2800" b="1">
                <a:solidFill>
                  <a:srgbClr val="006600"/>
                </a:solidFill>
                <a:latin typeface="Times New Roman" panose="02020603050405020304" pitchFamily="18" charset="0"/>
                <a:cs typeface="Times New Roman" panose="02020603050405020304" pitchFamily="18" charset="0"/>
              </a:rPr>
              <a:t>5</a:t>
            </a:r>
            <a:r>
              <a:rPr lang="zh-CN" altLang="en-US" sz="2800" b="1">
                <a:solidFill>
                  <a:srgbClr val="006600"/>
                </a:solidFill>
                <a:latin typeface="Times New Roman" panose="02020603050405020304" pitchFamily="18" charset="0"/>
                <a:cs typeface="Times New Roman" panose="02020603050405020304" pitchFamily="18" charset="0"/>
              </a:rPr>
              <a:t>个脉冲循环一次</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为五进制加法计数器。</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240740" name="Text Box 100"/>
          <p:cNvSpPr txBox="1">
            <a:spLocks noGrp="1" noChangeArrowheads="1"/>
          </p:cNvSpPr>
          <p:nvPr>
            <p:ph type="ctrTitle"/>
          </p:nvPr>
        </p:nvSpPr>
        <p:spPr bwMode="auto">
          <a:xfrm>
            <a:off x="0" y="523969"/>
            <a:ext cx="7696200" cy="685800"/>
          </a:xfrm>
          <a:ln>
            <a:miter lim="800000"/>
            <a:headEnd/>
            <a:tailEnd/>
          </a:ln>
        </p:spPr>
        <p:txBody>
          <a:bodyPr vert="horz" wrap="square" lIns="91440" tIns="45720" rIns="91440" bIns="45720" numCol="1" anchor="ctr" anchorCtr="0" compatLnSpc="1">
            <a:prstTxWarp prst="textNoShape">
              <a:avLst/>
            </a:prstTxWarp>
          </a:bodyPr>
          <a:lstStyle/>
          <a:p>
            <a:pPr eaLnBrk="1" hangingPunct="1">
              <a:spcBef>
                <a:spcPct val="50000"/>
              </a:spcBef>
              <a:defRPr/>
            </a:pPr>
            <a:r>
              <a:rPr lang="en-US" altLang="zh-CN" sz="2800" b="1" smtClean="0">
                <a:solidFill>
                  <a:srgbClr val="006600"/>
                </a:solidFill>
                <a:latin typeface="Times New Roman" panose="02020603050405020304" pitchFamily="18" charset="0"/>
                <a:cs typeface="Times New Roman" panose="02020603050405020304" pitchFamily="18" charset="0"/>
              </a:rPr>
              <a:t>2.</a:t>
            </a:r>
            <a:r>
              <a:rPr lang="zh-CN" altLang="en-US" sz="2800" b="1" smtClean="0">
                <a:solidFill>
                  <a:srgbClr val="006600"/>
                </a:solidFill>
                <a:latin typeface="Times New Roman" panose="02020603050405020304" pitchFamily="18" charset="0"/>
                <a:cs typeface="Times New Roman" panose="02020603050405020304" pitchFamily="18" charset="0"/>
              </a:rPr>
              <a:t>列写状态转换表，分析其状态转换过程</a:t>
            </a:r>
          </a:p>
        </p:txBody>
      </p:sp>
      <p:cxnSp>
        <p:nvCxnSpPr>
          <p:cNvPr id="240741" name="AutoShape 101"/>
          <p:cNvCxnSpPr>
            <a:cxnSpLocks noChangeShapeType="1"/>
          </p:cNvCxnSpPr>
          <p:nvPr/>
        </p:nvCxnSpPr>
        <p:spPr bwMode="auto">
          <a:xfrm>
            <a:off x="8748713" y="2695669"/>
            <a:ext cx="1587" cy="423863"/>
          </a:xfrm>
          <a:prstGeom prst="curvedConnector3">
            <a:avLst>
              <a:gd name="adj1" fmla="val 14400005"/>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240742" name="AutoShape 102"/>
          <p:cNvCxnSpPr>
            <a:cxnSpLocks noChangeShapeType="1"/>
          </p:cNvCxnSpPr>
          <p:nvPr/>
        </p:nvCxnSpPr>
        <p:spPr bwMode="auto">
          <a:xfrm>
            <a:off x="8750300" y="3762469"/>
            <a:ext cx="1588" cy="423863"/>
          </a:xfrm>
          <a:prstGeom prst="curvedConnector3">
            <a:avLst>
              <a:gd name="adj1" fmla="val 14400005"/>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240743" name="AutoShape 103"/>
          <p:cNvSpPr>
            <a:spLocks noChangeArrowheads="1"/>
          </p:cNvSpPr>
          <p:nvPr/>
        </p:nvSpPr>
        <p:spPr bwMode="auto">
          <a:xfrm>
            <a:off x="5016500" y="4524469"/>
            <a:ext cx="1828800" cy="609600"/>
          </a:xfrm>
          <a:prstGeom prst="wedgeEllipseCallout">
            <a:avLst>
              <a:gd name="adj1" fmla="val 107292"/>
              <a:gd name="adj2" fmla="val -248699"/>
            </a:avLst>
          </a:prstGeom>
          <a:solidFill>
            <a:srgbClr val="FFFFC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3300"/>
                </a:solidFill>
                <a:ea typeface="楷体_GB2312" pitchFamily="49" charset="-122"/>
                <a:cs typeface="Times New Roman" panose="02020603050405020304" pitchFamily="18" charset="0"/>
              </a:rPr>
              <a:t>CP</a:t>
            </a:r>
            <a:r>
              <a:rPr lang="en-US" altLang="zh-CN" sz="2800" baseline="-25000">
                <a:solidFill>
                  <a:srgbClr val="FF3300"/>
                </a:solidFill>
                <a:ea typeface="楷体_GB2312" pitchFamily="49" charset="-122"/>
                <a:cs typeface="Times New Roman" panose="02020603050405020304" pitchFamily="18" charset="0"/>
              </a:rPr>
              <a:t>1</a:t>
            </a:r>
            <a:r>
              <a:rPr lang="en-US" altLang="zh-CN" sz="2800">
                <a:solidFill>
                  <a:srgbClr val="FF3300"/>
                </a:solidFill>
                <a:ea typeface="楷体_GB2312" pitchFamily="49" charset="-122"/>
                <a:cs typeface="Times New Roman" panose="02020603050405020304" pitchFamily="18" charset="0"/>
              </a:rPr>
              <a:t>= </a:t>
            </a:r>
            <a:r>
              <a:rPr lang="en-US" altLang="zh-CN" sz="2800" i="1">
                <a:solidFill>
                  <a:srgbClr val="FF3300"/>
                </a:solidFill>
                <a:ea typeface="楷体_GB2312" pitchFamily="49" charset="-122"/>
                <a:cs typeface="Times New Roman" panose="02020603050405020304" pitchFamily="18" charset="0"/>
              </a:rPr>
              <a:t>Q</a:t>
            </a:r>
            <a:r>
              <a:rPr lang="en-US" altLang="zh-CN" sz="2800" baseline="-25000">
                <a:solidFill>
                  <a:srgbClr val="FF3300"/>
                </a:solidFill>
                <a:ea typeface="楷体_GB2312" pitchFamily="49" charset="-122"/>
                <a:cs typeface="Times New Roman" panose="02020603050405020304" pitchFamily="18" charset="0"/>
              </a:rPr>
              <a:t>0</a:t>
            </a:r>
            <a:endParaRPr lang="en-US" altLang="zh-CN" sz="2800">
              <a:cs typeface="Times New Roman" panose="02020603050405020304" pitchFamily="18" charset="0"/>
            </a:endParaRPr>
          </a:p>
        </p:txBody>
      </p:sp>
      <p:grpSp>
        <p:nvGrpSpPr>
          <p:cNvPr id="19" name="Group 104"/>
          <p:cNvGrpSpPr>
            <a:grpSpLocks/>
          </p:cNvGrpSpPr>
          <p:nvPr/>
        </p:nvGrpSpPr>
        <p:grpSpPr bwMode="auto">
          <a:xfrm>
            <a:off x="8445500" y="2848069"/>
            <a:ext cx="381000" cy="1066800"/>
            <a:chOff x="5280" y="1872"/>
            <a:chExt cx="240" cy="672"/>
          </a:xfrm>
        </p:grpSpPr>
        <p:sp>
          <p:nvSpPr>
            <p:cNvPr id="87073" name="Line 105"/>
            <p:cNvSpPr>
              <a:spLocks noChangeShapeType="1"/>
            </p:cNvSpPr>
            <p:nvPr/>
          </p:nvSpPr>
          <p:spPr bwMode="auto">
            <a:xfrm>
              <a:off x="5280" y="1872"/>
              <a:ext cx="240" cy="0"/>
            </a:xfrm>
            <a:prstGeom prst="line">
              <a:avLst/>
            </a:prstGeom>
            <a:noFill/>
            <a:ln w="38100">
              <a:solidFill>
                <a:srgbClr val="FF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74" name="Line 106"/>
            <p:cNvSpPr>
              <a:spLocks noChangeShapeType="1"/>
            </p:cNvSpPr>
            <p:nvPr/>
          </p:nvSpPr>
          <p:spPr bwMode="auto">
            <a:xfrm>
              <a:off x="5280" y="2544"/>
              <a:ext cx="240" cy="0"/>
            </a:xfrm>
            <a:prstGeom prst="line">
              <a:avLst/>
            </a:prstGeom>
            <a:noFill/>
            <a:ln w="38100">
              <a:solidFill>
                <a:srgbClr val="FF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40747" name="Text Box 107"/>
          <p:cNvSpPr txBox="1">
            <a:spLocks noChangeArrowheads="1"/>
          </p:cNvSpPr>
          <p:nvPr/>
        </p:nvSpPr>
        <p:spPr bwMode="auto">
          <a:xfrm>
            <a:off x="596900" y="5515069"/>
            <a:ext cx="8067675" cy="946150"/>
          </a:xfrm>
          <a:prstGeom prst="rect">
            <a:avLst/>
          </a:prstGeom>
          <a:noFill/>
          <a:ln w="9525">
            <a:noFill/>
            <a:miter lim="800000"/>
            <a:headEnd/>
            <a:tailEnd/>
          </a:ln>
          <a:effectLst/>
        </p:spPr>
        <p:txBody>
          <a:bodyPr anchor="ctr">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由于计数脉冲没有同时加到各位触发器上，所以为</a:t>
            </a:r>
            <a:r>
              <a:rPr lang="zh-CN" altLang="en-US" sz="2800" b="1">
                <a:solidFill>
                  <a:srgbClr val="CC0000"/>
                </a:solidFill>
                <a:latin typeface="Times New Roman" panose="02020603050405020304" pitchFamily="18" charset="0"/>
                <a:cs typeface="Times New Roman" panose="02020603050405020304" pitchFamily="18" charset="0"/>
              </a:rPr>
              <a:t>异步计数器</a:t>
            </a:r>
            <a:r>
              <a:rPr lang="zh-CN" altLang="en-US" sz="2800" b="1">
                <a:solidFill>
                  <a:srgbClr val="000099"/>
                </a:solidFill>
                <a:latin typeface="Times New Roman" panose="02020603050405020304" pitchFamily="18" charset="0"/>
                <a:cs typeface="Times New Roman" panose="02020603050405020304" pitchFamily="18" charset="0"/>
              </a:rPr>
              <a:t>。</a:t>
            </a:r>
          </a:p>
        </p:txBody>
      </p:sp>
      <p:sp>
        <p:nvSpPr>
          <p:cNvPr id="240748" name="Line 108"/>
          <p:cNvSpPr>
            <a:spLocks noChangeShapeType="1"/>
          </p:cNvSpPr>
          <p:nvPr/>
        </p:nvSpPr>
        <p:spPr bwMode="auto">
          <a:xfrm>
            <a:off x="7835900" y="3381469"/>
            <a:ext cx="381000" cy="0"/>
          </a:xfrm>
          <a:prstGeom prst="line">
            <a:avLst/>
          </a:prstGeom>
          <a:noFill/>
          <a:ln w="38100">
            <a:solidFill>
              <a:srgbClr val="FF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380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40741"/>
                                        </p:tgtEl>
                                        <p:attrNameLst>
                                          <p:attrName>style.visibility</p:attrName>
                                        </p:attrNameLst>
                                      </p:cBhvr>
                                      <p:to>
                                        <p:strVal val="visible"/>
                                      </p:to>
                                    </p:set>
                                    <p:animEffect transition="in" filter="wipe(up)">
                                      <p:cBhvr>
                                        <p:cTn id="32" dur="500"/>
                                        <p:tgtEl>
                                          <p:spTgt spid="240741"/>
                                        </p:tgtEl>
                                      </p:cBhvr>
                                    </p:animEffect>
                                  </p:childTnLst>
                                  <p:subTnLst>
                                    <p:audio>
                                      <p:cMediaNode>
                                        <p:cTn display="0" masterRel="sameClick">
                                          <p:stCondLst>
                                            <p:cond evt="begin" delay="0">
                                              <p:tn val="30"/>
                                            </p:cond>
                                          </p:stCondLst>
                                          <p:endCondLst>
                                            <p:cond evt="onStopAudio" delay="0">
                                              <p:tgtEl>
                                                <p:sldTgt/>
                                              </p:tgtEl>
                                            </p:cond>
                                          </p:endCondLst>
                                        </p:cTn>
                                        <p:tgtEl>
                                          <p:sndTgt r:embed="rId3" name="提示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0748"/>
                                        </p:tgtEl>
                                        <p:attrNameLst>
                                          <p:attrName>style.visibility</p:attrName>
                                        </p:attrNameLst>
                                      </p:cBhvr>
                                      <p:to>
                                        <p:strVal val="visible"/>
                                      </p:to>
                                    </p:set>
                                    <p:animEffect transition="in" filter="wipe(left)">
                                      <p:cBhvr>
                                        <p:cTn id="37" dur="500"/>
                                        <p:tgtEl>
                                          <p:spTgt spid="2407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0743"/>
                                        </p:tgtEl>
                                        <p:attrNameLst>
                                          <p:attrName>style.visibility</p:attrName>
                                        </p:attrNameLst>
                                      </p:cBhvr>
                                      <p:to>
                                        <p:strVal val="visible"/>
                                      </p:to>
                                    </p:set>
                                    <p:animEffect transition="in" filter="wipe(left)">
                                      <p:cBhvr>
                                        <p:cTn id="42" dur="500"/>
                                        <p:tgtEl>
                                          <p:spTgt spid="2407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up)">
                                      <p:cBhvr>
                                        <p:cTn id="67" dur="500"/>
                                        <p:tgtEl>
                                          <p:spTgt spid="1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childTnLst>
                          </p:cTn>
                        </p:par>
                        <p:par>
                          <p:cTn id="73" fill="hold" nodeType="afterGroup">
                            <p:stCondLst>
                              <p:cond delay="500"/>
                            </p:stCondLst>
                            <p:childTnLst>
                              <p:par>
                                <p:cTn id="74" presetID="22" presetClass="entr" presetSubtype="1" fill="hold" nodeType="afterEffect">
                                  <p:stCondLst>
                                    <p:cond delay="0"/>
                                  </p:stCondLst>
                                  <p:childTnLst>
                                    <p:set>
                                      <p:cBhvr>
                                        <p:cTn id="75" dur="1" fill="hold">
                                          <p:stCondLst>
                                            <p:cond delay="0"/>
                                          </p:stCondLst>
                                        </p:cTn>
                                        <p:tgtEl>
                                          <p:spTgt spid="240742"/>
                                        </p:tgtEl>
                                        <p:attrNameLst>
                                          <p:attrName>style.visibility</p:attrName>
                                        </p:attrNameLst>
                                      </p:cBhvr>
                                      <p:to>
                                        <p:strVal val="visible"/>
                                      </p:to>
                                    </p:set>
                                    <p:animEffect transition="in" filter="wipe(up)">
                                      <p:cBhvr>
                                        <p:cTn id="76" dur="500"/>
                                        <p:tgtEl>
                                          <p:spTgt spid="240742"/>
                                        </p:tgtEl>
                                      </p:cBhvr>
                                    </p:animEffect>
                                  </p:childTnLst>
                                  <p:subTnLst>
                                    <p:audio>
                                      <p:cMediaNode>
                                        <p:cTn display="0" masterRel="sameClick">
                                          <p:stCondLst>
                                            <p:cond evt="begin" delay="0">
                                              <p:tn val="74"/>
                                            </p:cond>
                                          </p:stCondLst>
                                          <p:endCondLst>
                                            <p:cond evt="onStopAudio" delay="0">
                                              <p:tgtEl>
                                                <p:sldTgt/>
                                              </p:tgtEl>
                                            </p:cond>
                                          </p:endCondLst>
                                        </p:cTn>
                                        <p:tgtEl>
                                          <p:sndTgt r:embed="rId3" name="提示时奏幻想空间.wav"/>
                                        </p:tgtEl>
                                      </p:cMediaNode>
                                    </p:audio>
                                  </p:sub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wipe(up)">
                                      <p:cBhvr>
                                        <p:cTn id="86" dur="500"/>
                                        <p:tgtEl>
                                          <p:spTgt spid="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40739"/>
                                        </p:tgtEl>
                                        <p:attrNameLst>
                                          <p:attrName>style.visibility</p:attrName>
                                        </p:attrNameLst>
                                      </p:cBhvr>
                                      <p:to>
                                        <p:strVal val="visible"/>
                                      </p:to>
                                    </p:set>
                                    <p:animEffect transition="in" filter="blinds(horizontal)">
                                      <p:cBhvr>
                                        <p:cTn id="91" dur="500"/>
                                        <p:tgtEl>
                                          <p:spTgt spid="24073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40747"/>
                                        </p:tgtEl>
                                        <p:attrNameLst>
                                          <p:attrName>style.visibility</p:attrName>
                                        </p:attrNameLst>
                                      </p:cBhvr>
                                      <p:to>
                                        <p:strVal val="visible"/>
                                      </p:to>
                                    </p:set>
                                    <p:animEffect transition="in" filter="blinds(horizontal)">
                                      <p:cBhvr>
                                        <p:cTn id="96" dur="500"/>
                                        <p:tgtEl>
                                          <p:spTgt spid="240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739" grpId="0" autoUpdateAnimBg="0"/>
      <p:bldP spid="240743" grpId="0" animBg="1" autoUpdateAnimBg="0"/>
      <p:bldP spid="240747" grpId="0" autoUpdateAnimBg="0"/>
      <p:bldP spid="24074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1981200" y="5257800"/>
            <a:ext cx="53340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0099"/>
                </a:solidFill>
              </a:rPr>
              <a:t>异步五进制计数器工作波形</a:t>
            </a:r>
          </a:p>
        </p:txBody>
      </p:sp>
      <p:grpSp>
        <p:nvGrpSpPr>
          <p:cNvPr id="2" name="Group 3"/>
          <p:cNvGrpSpPr>
            <a:grpSpLocks/>
          </p:cNvGrpSpPr>
          <p:nvPr/>
        </p:nvGrpSpPr>
        <p:grpSpPr bwMode="auto">
          <a:xfrm>
            <a:off x="2057400" y="1371600"/>
            <a:ext cx="4800600" cy="1052513"/>
            <a:chOff x="2544" y="336"/>
            <a:chExt cx="3024" cy="663"/>
          </a:xfrm>
        </p:grpSpPr>
        <p:sp>
          <p:nvSpPr>
            <p:cNvPr id="88116" name="Line 4"/>
            <p:cNvSpPr>
              <a:spLocks noChangeShapeType="1"/>
            </p:cNvSpPr>
            <p:nvPr/>
          </p:nvSpPr>
          <p:spPr bwMode="auto">
            <a:xfrm>
              <a:off x="5328" y="91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88117" name="Group 5"/>
            <p:cNvGrpSpPr>
              <a:grpSpLocks/>
            </p:cNvGrpSpPr>
            <p:nvPr/>
          </p:nvGrpSpPr>
          <p:grpSpPr bwMode="auto">
            <a:xfrm>
              <a:off x="2544" y="336"/>
              <a:ext cx="2784" cy="663"/>
              <a:chOff x="0" y="384"/>
              <a:chExt cx="2784" cy="663"/>
            </a:xfrm>
          </p:grpSpPr>
          <p:sp>
            <p:nvSpPr>
              <p:cNvPr id="88118" name="Text Box 6"/>
              <p:cNvSpPr txBox="1">
                <a:spLocks noChangeArrowheads="1"/>
              </p:cNvSpPr>
              <p:nvPr/>
            </p:nvSpPr>
            <p:spPr bwMode="auto">
              <a:xfrm>
                <a:off x="0" y="72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CP</a:t>
                </a:r>
                <a:endParaRPr lang="en-US" altLang="zh-CN" sz="2800">
                  <a:solidFill>
                    <a:srgbClr val="3333CC"/>
                  </a:solidFill>
                </a:endParaRPr>
              </a:p>
            </p:txBody>
          </p:sp>
          <p:sp>
            <p:nvSpPr>
              <p:cNvPr id="88119" name="Text Box 7"/>
              <p:cNvSpPr txBox="1">
                <a:spLocks noChangeArrowheads="1"/>
              </p:cNvSpPr>
              <p:nvPr/>
            </p:nvSpPr>
            <p:spPr bwMode="auto">
              <a:xfrm>
                <a:off x="672" y="38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1</a:t>
                </a:r>
                <a:endParaRPr lang="en-US" altLang="zh-CN" sz="2800">
                  <a:solidFill>
                    <a:srgbClr val="3333CC"/>
                  </a:solidFill>
                </a:endParaRPr>
              </a:p>
            </p:txBody>
          </p:sp>
          <p:sp>
            <p:nvSpPr>
              <p:cNvPr id="88120" name="Rectangle 8"/>
              <p:cNvSpPr>
                <a:spLocks noChangeArrowheads="1"/>
              </p:cNvSpPr>
              <p:nvPr/>
            </p:nvSpPr>
            <p:spPr bwMode="auto">
              <a:xfrm>
                <a:off x="110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2</a:t>
                </a:r>
              </a:p>
            </p:txBody>
          </p:sp>
          <p:sp>
            <p:nvSpPr>
              <p:cNvPr id="88121" name="Rectangle 9"/>
              <p:cNvSpPr>
                <a:spLocks noChangeArrowheads="1"/>
              </p:cNvSpPr>
              <p:nvPr/>
            </p:nvSpPr>
            <p:spPr bwMode="auto">
              <a:xfrm>
                <a:off x="1632"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3</a:t>
                </a:r>
              </a:p>
            </p:txBody>
          </p:sp>
          <p:sp>
            <p:nvSpPr>
              <p:cNvPr id="88122" name="Rectangle 10"/>
              <p:cNvSpPr>
                <a:spLocks noChangeArrowheads="1"/>
              </p:cNvSpPr>
              <p:nvPr/>
            </p:nvSpPr>
            <p:spPr bwMode="auto">
              <a:xfrm>
                <a:off x="206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4</a:t>
                </a:r>
              </a:p>
            </p:txBody>
          </p:sp>
          <p:sp>
            <p:nvSpPr>
              <p:cNvPr id="88123" name="Rectangle 11"/>
              <p:cNvSpPr>
                <a:spLocks noChangeArrowheads="1"/>
              </p:cNvSpPr>
              <p:nvPr/>
            </p:nvSpPr>
            <p:spPr bwMode="auto">
              <a:xfrm>
                <a:off x="254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5</a:t>
                </a:r>
              </a:p>
            </p:txBody>
          </p:sp>
          <p:grpSp>
            <p:nvGrpSpPr>
              <p:cNvPr id="88124" name="Group 12"/>
              <p:cNvGrpSpPr>
                <a:grpSpLocks/>
              </p:cNvGrpSpPr>
              <p:nvPr/>
            </p:nvGrpSpPr>
            <p:grpSpPr bwMode="auto">
              <a:xfrm>
                <a:off x="384" y="672"/>
                <a:ext cx="480" cy="288"/>
                <a:chOff x="384" y="672"/>
                <a:chExt cx="480" cy="288"/>
              </a:xfrm>
            </p:grpSpPr>
            <p:sp>
              <p:nvSpPr>
                <p:cNvPr id="88145" name="Line 13"/>
                <p:cNvSpPr>
                  <a:spLocks noChangeShapeType="1"/>
                </p:cNvSpPr>
                <p:nvPr/>
              </p:nvSpPr>
              <p:spPr bwMode="auto">
                <a:xfrm>
                  <a:off x="384" y="9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6" name="Line 14"/>
                <p:cNvSpPr>
                  <a:spLocks noChangeShapeType="1"/>
                </p:cNvSpPr>
                <p:nvPr/>
              </p:nvSpPr>
              <p:spPr bwMode="auto">
                <a:xfrm flipV="1">
                  <a:off x="62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7" name="Line 15"/>
                <p:cNvSpPr>
                  <a:spLocks noChangeShapeType="1"/>
                </p:cNvSpPr>
                <p:nvPr/>
              </p:nvSpPr>
              <p:spPr bwMode="auto">
                <a:xfrm>
                  <a:off x="86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8" name="Line 16"/>
                <p:cNvSpPr>
                  <a:spLocks noChangeShapeType="1"/>
                </p:cNvSpPr>
                <p:nvPr/>
              </p:nvSpPr>
              <p:spPr bwMode="auto">
                <a:xfrm>
                  <a:off x="624" y="67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8125" name="Group 17"/>
              <p:cNvGrpSpPr>
                <a:grpSpLocks/>
              </p:cNvGrpSpPr>
              <p:nvPr/>
            </p:nvGrpSpPr>
            <p:grpSpPr bwMode="auto">
              <a:xfrm>
                <a:off x="864" y="672"/>
                <a:ext cx="480" cy="288"/>
                <a:chOff x="384" y="672"/>
                <a:chExt cx="480" cy="288"/>
              </a:xfrm>
            </p:grpSpPr>
            <p:sp>
              <p:nvSpPr>
                <p:cNvPr id="88141" name="Line 18"/>
                <p:cNvSpPr>
                  <a:spLocks noChangeShapeType="1"/>
                </p:cNvSpPr>
                <p:nvPr/>
              </p:nvSpPr>
              <p:spPr bwMode="auto">
                <a:xfrm>
                  <a:off x="384" y="9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2" name="Line 19"/>
                <p:cNvSpPr>
                  <a:spLocks noChangeShapeType="1"/>
                </p:cNvSpPr>
                <p:nvPr/>
              </p:nvSpPr>
              <p:spPr bwMode="auto">
                <a:xfrm flipV="1">
                  <a:off x="62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3" name="Line 20"/>
                <p:cNvSpPr>
                  <a:spLocks noChangeShapeType="1"/>
                </p:cNvSpPr>
                <p:nvPr/>
              </p:nvSpPr>
              <p:spPr bwMode="auto">
                <a:xfrm>
                  <a:off x="86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4" name="Line 21"/>
                <p:cNvSpPr>
                  <a:spLocks noChangeShapeType="1"/>
                </p:cNvSpPr>
                <p:nvPr/>
              </p:nvSpPr>
              <p:spPr bwMode="auto">
                <a:xfrm>
                  <a:off x="624" y="67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8126" name="Group 22"/>
              <p:cNvGrpSpPr>
                <a:grpSpLocks/>
              </p:cNvGrpSpPr>
              <p:nvPr/>
            </p:nvGrpSpPr>
            <p:grpSpPr bwMode="auto">
              <a:xfrm>
                <a:off x="1344" y="672"/>
                <a:ext cx="480" cy="288"/>
                <a:chOff x="384" y="672"/>
                <a:chExt cx="480" cy="288"/>
              </a:xfrm>
            </p:grpSpPr>
            <p:sp>
              <p:nvSpPr>
                <p:cNvPr id="88137" name="Line 23"/>
                <p:cNvSpPr>
                  <a:spLocks noChangeShapeType="1"/>
                </p:cNvSpPr>
                <p:nvPr/>
              </p:nvSpPr>
              <p:spPr bwMode="auto">
                <a:xfrm>
                  <a:off x="384" y="9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8" name="Line 24"/>
                <p:cNvSpPr>
                  <a:spLocks noChangeShapeType="1"/>
                </p:cNvSpPr>
                <p:nvPr/>
              </p:nvSpPr>
              <p:spPr bwMode="auto">
                <a:xfrm flipV="1">
                  <a:off x="62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9" name="Line 25"/>
                <p:cNvSpPr>
                  <a:spLocks noChangeShapeType="1"/>
                </p:cNvSpPr>
                <p:nvPr/>
              </p:nvSpPr>
              <p:spPr bwMode="auto">
                <a:xfrm>
                  <a:off x="86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40" name="Line 26"/>
                <p:cNvSpPr>
                  <a:spLocks noChangeShapeType="1"/>
                </p:cNvSpPr>
                <p:nvPr/>
              </p:nvSpPr>
              <p:spPr bwMode="auto">
                <a:xfrm>
                  <a:off x="624" y="67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8127" name="Group 27"/>
              <p:cNvGrpSpPr>
                <a:grpSpLocks/>
              </p:cNvGrpSpPr>
              <p:nvPr/>
            </p:nvGrpSpPr>
            <p:grpSpPr bwMode="auto">
              <a:xfrm>
                <a:off x="1824" y="672"/>
                <a:ext cx="480" cy="288"/>
                <a:chOff x="384" y="672"/>
                <a:chExt cx="480" cy="288"/>
              </a:xfrm>
            </p:grpSpPr>
            <p:sp>
              <p:nvSpPr>
                <p:cNvPr id="88133" name="Line 28"/>
                <p:cNvSpPr>
                  <a:spLocks noChangeShapeType="1"/>
                </p:cNvSpPr>
                <p:nvPr/>
              </p:nvSpPr>
              <p:spPr bwMode="auto">
                <a:xfrm>
                  <a:off x="384" y="9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4" name="Line 29"/>
                <p:cNvSpPr>
                  <a:spLocks noChangeShapeType="1"/>
                </p:cNvSpPr>
                <p:nvPr/>
              </p:nvSpPr>
              <p:spPr bwMode="auto">
                <a:xfrm flipV="1">
                  <a:off x="62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5" name="Line 30"/>
                <p:cNvSpPr>
                  <a:spLocks noChangeShapeType="1"/>
                </p:cNvSpPr>
                <p:nvPr/>
              </p:nvSpPr>
              <p:spPr bwMode="auto">
                <a:xfrm>
                  <a:off x="86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6" name="Line 31"/>
                <p:cNvSpPr>
                  <a:spLocks noChangeShapeType="1"/>
                </p:cNvSpPr>
                <p:nvPr/>
              </p:nvSpPr>
              <p:spPr bwMode="auto">
                <a:xfrm>
                  <a:off x="624" y="67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8128" name="Group 32"/>
              <p:cNvGrpSpPr>
                <a:grpSpLocks/>
              </p:cNvGrpSpPr>
              <p:nvPr/>
            </p:nvGrpSpPr>
            <p:grpSpPr bwMode="auto">
              <a:xfrm>
                <a:off x="2304" y="672"/>
                <a:ext cx="480" cy="288"/>
                <a:chOff x="384" y="672"/>
                <a:chExt cx="480" cy="288"/>
              </a:xfrm>
            </p:grpSpPr>
            <p:sp>
              <p:nvSpPr>
                <p:cNvPr id="88129" name="Line 33"/>
                <p:cNvSpPr>
                  <a:spLocks noChangeShapeType="1"/>
                </p:cNvSpPr>
                <p:nvPr/>
              </p:nvSpPr>
              <p:spPr bwMode="auto">
                <a:xfrm>
                  <a:off x="384" y="9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0" name="Line 34"/>
                <p:cNvSpPr>
                  <a:spLocks noChangeShapeType="1"/>
                </p:cNvSpPr>
                <p:nvPr/>
              </p:nvSpPr>
              <p:spPr bwMode="auto">
                <a:xfrm flipV="1">
                  <a:off x="62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1" name="Line 35"/>
                <p:cNvSpPr>
                  <a:spLocks noChangeShapeType="1"/>
                </p:cNvSpPr>
                <p:nvPr/>
              </p:nvSpPr>
              <p:spPr bwMode="auto">
                <a:xfrm>
                  <a:off x="864" y="672"/>
                  <a:ext cx="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32" name="Line 36"/>
                <p:cNvSpPr>
                  <a:spLocks noChangeShapeType="1"/>
                </p:cNvSpPr>
                <p:nvPr/>
              </p:nvSpPr>
              <p:spPr bwMode="auto">
                <a:xfrm>
                  <a:off x="624" y="67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grpSp>
      <p:grpSp>
        <p:nvGrpSpPr>
          <p:cNvPr id="9" name="Group 37"/>
          <p:cNvGrpSpPr>
            <a:grpSpLocks/>
          </p:cNvGrpSpPr>
          <p:nvPr/>
        </p:nvGrpSpPr>
        <p:grpSpPr bwMode="auto">
          <a:xfrm>
            <a:off x="1981200" y="2819400"/>
            <a:ext cx="1447800" cy="2271713"/>
            <a:chOff x="2592" y="1776"/>
            <a:chExt cx="912" cy="1431"/>
          </a:xfrm>
        </p:grpSpPr>
        <p:sp>
          <p:nvSpPr>
            <p:cNvPr id="88110" name="Text Box 38"/>
            <p:cNvSpPr txBox="1">
              <a:spLocks noChangeArrowheads="1"/>
            </p:cNvSpPr>
            <p:nvPr/>
          </p:nvSpPr>
          <p:spPr bwMode="auto">
            <a:xfrm>
              <a:off x="2592" y="177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0</a:t>
              </a:r>
              <a:endParaRPr lang="en-US" altLang="zh-CN" sz="2800"/>
            </a:p>
          </p:txBody>
        </p:sp>
        <p:sp>
          <p:nvSpPr>
            <p:cNvPr id="88111" name="Rectangle 39"/>
            <p:cNvSpPr>
              <a:spLocks noChangeArrowheads="1"/>
            </p:cNvSpPr>
            <p:nvPr/>
          </p:nvSpPr>
          <p:spPr bwMode="auto">
            <a:xfrm>
              <a:off x="2592" y="230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1</a:t>
              </a:r>
            </a:p>
          </p:txBody>
        </p:sp>
        <p:sp>
          <p:nvSpPr>
            <p:cNvPr id="88112" name="Rectangle 40"/>
            <p:cNvSpPr>
              <a:spLocks noChangeArrowheads="1"/>
            </p:cNvSpPr>
            <p:nvPr/>
          </p:nvSpPr>
          <p:spPr bwMode="auto">
            <a:xfrm>
              <a:off x="2688" y="2880"/>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2</a:t>
              </a:r>
            </a:p>
          </p:txBody>
        </p:sp>
        <p:sp>
          <p:nvSpPr>
            <p:cNvPr id="88113" name="Line 41"/>
            <p:cNvSpPr>
              <a:spLocks noChangeShapeType="1"/>
            </p:cNvSpPr>
            <p:nvPr/>
          </p:nvSpPr>
          <p:spPr bwMode="auto">
            <a:xfrm>
              <a:off x="3024" y="2496"/>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14" name="Line 42"/>
            <p:cNvSpPr>
              <a:spLocks noChangeShapeType="1"/>
            </p:cNvSpPr>
            <p:nvPr/>
          </p:nvSpPr>
          <p:spPr bwMode="auto">
            <a:xfrm>
              <a:off x="3024" y="3072"/>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15" name="Line 43"/>
            <p:cNvSpPr>
              <a:spLocks noChangeShapeType="1"/>
            </p:cNvSpPr>
            <p:nvPr/>
          </p:nvSpPr>
          <p:spPr bwMode="auto">
            <a:xfrm>
              <a:off x="3024" y="2016"/>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 name="Group 44"/>
          <p:cNvGrpSpPr>
            <a:grpSpLocks/>
          </p:cNvGrpSpPr>
          <p:nvPr/>
        </p:nvGrpSpPr>
        <p:grpSpPr bwMode="auto">
          <a:xfrm>
            <a:off x="3429000" y="2286000"/>
            <a:ext cx="3048000" cy="914400"/>
            <a:chOff x="3504" y="912"/>
            <a:chExt cx="1920" cy="576"/>
          </a:xfrm>
        </p:grpSpPr>
        <p:sp>
          <p:nvSpPr>
            <p:cNvPr id="88105" name="Line 45"/>
            <p:cNvSpPr>
              <a:spLocks noChangeShapeType="1"/>
            </p:cNvSpPr>
            <p:nvPr/>
          </p:nvSpPr>
          <p:spPr bwMode="auto">
            <a:xfrm>
              <a:off x="350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6" name="Line 46"/>
            <p:cNvSpPr>
              <a:spLocks noChangeShapeType="1"/>
            </p:cNvSpPr>
            <p:nvPr/>
          </p:nvSpPr>
          <p:spPr bwMode="auto">
            <a:xfrm>
              <a:off x="398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7" name="Line 47"/>
            <p:cNvSpPr>
              <a:spLocks noChangeShapeType="1"/>
            </p:cNvSpPr>
            <p:nvPr/>
          </p:nvSpPr>
          <p:spPr bwMode="auto">
            <a:xfrm>
              <a:off x="446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8" name="Line 48"/>
            <p:cNvSpPr>
              <a:spLocks noChangeShapeType="1"/>
            </p:cNvSpPr>
            <p:nvPr/>
          </p:nvSpPr>
          <p:spPr bwMode="auto">
            <a:xfrm>
              <a:off x="494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9" name="Line 49"/>
            <p:cNvSpPr>
              <a:spLocks noChangeShapeType="1"/>
            </p:cNvSpPr>
            <p:nvPr/>
          </p:nvSpPr>
          <p:spPr bwMode="auto">
            <a:xfrm>
              <a:off x="542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1" name="Group 50"/>
          <p:cNvGrpSpPr>
            <a:grpSpLocks/>
          </p:cNvGrpSpPr>
          <p:nvPr/>
        </p:nvGrpSpPr>
        <p:grpSpPr bwMode="auto">
          <a:xfrm>
            <a:off x="4191000" y="3200400"/>
            <a:ext cx="1524000" cy="685800"/>
            <a:chOff x="3984" y="2016"/>
            <a:chExt cx="960" cy="432"/>
          </a:xfrm>
        </p:grpSpPr>
        <p:sp>
          <p:nvSpPr>
            <p:cNvPr id="88103" name="Line 51"/>
            <p:cNvSpPr>
              <a:spLocks noChangeShapeType="1"/>
            </p:cNvSpPr>
            <p:nvPr/>
          </p:nvSpPr>
          <p:spPr bwMode="auto">
            <a:xfrm>
              <a:off x="3984" y="2016"/>
              <a:ext cx="0" cy="432"/>
            </a:xfrm>
            <a:prstGeom prst="line">
              <a:avLst/>
            </a:prstGeom>
            <a:noFill/>
            <a:ln w="38100">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4" name="Line 52"/>
            <p:cNvSpPr>
              <a:spLocks noChangeShapeType="1"/>
            </p:cNvSpPr>
            <p:nvPr/>
          </p:nvSpPr>
          <p:spPr bwMode="auto">
            <a:xfrm>
              <a:off x="4944" y="2016"/>
              <a:ext cx="0" cy="432"/>
            </a:xfrm>
            <a:prstGeom prst="line">
              <a:avLst/>
            </a:prstGeom>
            <a:noFill/>
            <a:ln w="38100">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2" name="Group 53"/>
          <p:cNvGrpSpPr>
            <a:grpSpLocks/>
          </p:cNvGrpSpPr>
          <p:nvPr/>
        </p:nvGrpSpPr>
        <p:grpSpPr bwMode="auto">
          <a:xfrm>
            <a:off x="3429000" y="2286000"/>
            <a:ext cx="3048000" cy="2667000"/>
            <a:chOff x="3504" y="912"/>
            <a:chExt cx="1920" cy="576"/>
          </a:xfrm>
        </p:grpSpPr>
        <p:sp>
          <p:nvSpPr>
            <p:cNvPr id="88098" name="Line 54"/>
            <p:cNvSpPr>
              <a:spLocks noChangeShapeType="1"/>
            </p:cNvSpPr>
            <p:nvPr/>
          </p:nvSpPr>
          <p:spPr bwMode="auto">
            <a:xfrm>
              <a:off x="350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9" name="Line 55"/>
            <p:cNvSpPr>
              <a:spLocks noChangeShapeType="1"/>
            </p:cNvSpPr>
            <p:nvPr/>
          </p:nvSpPr>
          <p:spPr bwMode="auto">
            <a:xfrm>
              <a:off x="398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0" name="Line 56"/>
            <p:cNvSpPr>
              <a:spLocks noChangeShapeType="1"/>
            </p:cNvSpPr>
            <p:nvPr/>
          </p:nvSpPr>
          <p:spPr bwMode="auto">
            <a:xfrm>
              <a:off x="446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1" name="Line 57"/>
            <p:cNvSpPr>
              <a:spLocks noChangeShapeType="1"/>
            </p:cNvSpPr>
            <p:nvPr/>
          </p:nvSpPr>
          <p:spPr bwMode="auto">
            <a:xfrm>
              <a:off x="494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102" name="Line 58"/>
            <p:cNvSpPr>
              <a:spLocks noChangeShapeType="1"/>
            </p:cNvSpPr>
            <p:nvPr/>
          </p:nvSpPr>
          <p:spPr bwMode="auto">
            <a:xfrm>
              <a:off x="542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3" name="Group 59"/>
          <p:cNvGrpSpPr>
            <a:grpSpLocks/>
          </p:cNvGrpSpPr>
          <p:nvPr/>
        </p:nvGrpSpPr>
        <p:grpSpPr bwMode="auto">
          <a:xfrm>
            <a:off x="3429000" y="2743200"/>
            <a:ext cx="3048000" cy="457200"/>
            <a:chOff x="3504" y="1728"/>
            <a:chExt cx="1920" cy="288"/>
          </a:xfrm>
        </p:grpSpPr>
        <p:grpSp>
          <p:nvGrpSpPr>
            <p:cNvPr id="88088" name="Group 60"/>
            <p:cNvGrpSpPr>
              <a:grpSpLocks/>
            </p:cNvGrpSpPr>
            <p:nvPr/>
          </p:nvGrpSpPr>
          <p:grpSpPr bwMode="auto">
            <a:xfrm>
              <a:off x="3504" y="1728"/>
              <a:ext cx="960" cy="288"/>
              <a:chOff x="3504" y="1200"/>
              <a:chExt cx="960" cy="288"/>
            </a:xfrm>
          </p:grpSpPr>
          <p:sp>
            <p:nvSpPr>
              <p:cNvPr id="88094" name="Line 61"/>
              <p:cNvSpPr>
                <a:spLocks noChangeShapeType="1"/>
              </p:cNvSpPr>
              <p:nvPr/>
            </p:nvSpPr>
            <p:spPr bwMode="auto">
              <a:xfrm>
                <a:off x="3504" y="120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5" name="Line 62"/>
              <p:cNvSpPr>
                <a:spLocks noChangeShapeType="1"/>
              </p:cNvSpPr>
              <p:nvPr/>
            </p:nvSpPr>
            <p:spPr bwMode="auto">
              <a:xfrm flipV="1">
                <a:off x="350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6" name="Line 63"/>
              <p:cNvSpPr>
                <a:spLocks noChangeShapeType="1"/>
              </p:cNvSpPr>
              <p:nvPr/>
            </p:nvSpPr>
            <p:spPr bwMode="auto">
              <a:xfrm flipV="1">
                <a:off x="398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7" name="Line 64"/>
              <p:cNvSpPr>
                <a:spLocks noChangeShapeType="1"/>
              </p:cNvSpPr>
              <p:nvPr/>
            </p:nvSpPr>
            <p:spPr bwMode="auto">
              <a:xfrm>
                <a:off x="3984" y="148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8089" name="Group 65"/>
            <p:cNvGrpSpPr>
              <a:grpSpLocks/>
            </p:cNvGrpSpPr>
            <p:nvPr/>
          </p:nvGrpSpPr>
          <p:grpSpPr bwMode="auto">
            <a:xfrm>
              <a:off x="4464" y="1728"/>
              <a:ext cx="960" cy="288"/>
              <a:chOff x="3504" y="1200"/>
              <a:chExt cx="960" cy="288"/>
            </a:xfrm>
          </p:grpSpPr>
          <p:sp>
            <p:nvSpPr>
              <p:cNvPr id="88090" name="Line 66"/>
              <p:cNvSpPr>
                <a:spLocks noChangeShapeType="1"/>
              </p:cNvSpPr>
              <p:nvPr/>
            </p:nvSpPr>
            <p:spPr bwMode="auto">
              <a:xfrm>
                <a:off x="3504" y="120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1" name="Line 67"/>
              <p:cNvSpPr>
                <a:spLocks noChangeShapeType="1"/>
              </p:cNvSpPr>
              <p:nvPr/>
            </p:nvSpPr>
            <p:spPr bwMode="auto">
              <a:xfrm flipV="1">
                <a:off x="350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2" name="Line 68"/>
              <p:cNvSpPr>
                <a:spLocks noChangeShapeType="1"/>
              </p:cNvSpPr>
              <p:nvPr/>
            </p:nvSpPr>
            <p:spPr bwMode="auto">
              <a:xfrm flipV="1">
                <a:off x="398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93" name="Line 69"/>
              <p:cNvSpPr>
                <a:spLocks noChangeShapeType="1"/>
              </p:cNvSpPr>
              <p:nvPr/>
            </p:nvSpPr>
            <p:spPr bwMode="auto">
              <a:xfrm>
                <a:off x="3984" y="148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grpSp>
        <p:nvGrpSpPr>
          <p:cNvPr id="16" name="Group 70"/>
          <p:cNvGrpSpPr>
            <a:grpSpLocks/>
          </p:cNvGrpSpPr>
          <p:nvPr/>
        </p:nvGrpSpPr>
        <p:grpSpPr bwMode="auto">
          <a:xfrm>
            <a:off x="3429000" y="3505200"/>
            <a:ext cx="3048000" cy="457200"/>
            <a:chOff x="3504" y="1680"/>
            <a:chExt cx="1920" cy="288"/>
          </a:xfrm>
        </p:grpSpPr>
        <p:sp>
          <p:nvSpPr>
            <p:cNvPr id="88083" name="Line 71"/>
            <p:cNvSpPr>
              <a:spLocks noChangeShapeType="1"/>
            </p:cNvSpPr>
            <p:nvPr/>
          </p:nvSpPr>
          <p:spPr bwMode="auto">
            <a:xfrm>
              <a:off x="3984" y="1680"/>
              <a:ext cx="96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4" name="Line 72"/>
            <p:cNvSpPr>
              <a:spLocks noChangeShapeType="1"/>
            </p:cNvSpPr>
            <p:nvPr/>
          </p:nvSpPr>
          <p:spPr bwMode="auto">
            <a:xfrm>
              <a:off x="4944" y="196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5" name="Line 73"/>
            <p:cNvSpPr>
              <a:spLocks noChangeShapeType="1"/>
            </p:cNvSpPr>
            <p:nvPr/>
          </p:nvSpPr>
          <p:spPr bwMode="auto">
            <a:xfrm>
              <a:off x="3984" y="168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6" name="Line 74"/>
            <p:cNvSpPr>
              <a:spLocks noChangeShapeType="1"/>
            </p:cNvSpPr>
            <p:nvPr/>
          </p:nvSpPr>
          <p:spPr bwMode="auto">
            <a:xfrm>
              <a:off x="4944" y="168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7" name="Line 75"/>
            <p:cNvSpPr>
              <a:spLocks noChangeShapeType="1"/>
            </p:cNvSpPr>
            <p:nvPr/>
          </p:nvSpPr>
          <p:spPr bwMode="auto">
            <a:xfrm>
              <a:off x="3504" y="196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242764" name="Line 76"/>
          <p:cNvSpPr>
            <a:spLocks noChangeShapeType="1"/>
          </p:cNvSpPr>
          <p:nvPr/>
        </p:nvSpPr>
        <p:spPr bwMode="auto">
          <a:xfrm>
            <a:off x="3429000" y="4876800"/>
            <a:ext cx="228600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7" name="Group 77"/>
          <p:cNvGrpSpPr>
            <a:grpSpLocks/>
          </p:cNvGrpSpPr>
          <p:nvPr/>
        </p:nvGrpSpPr>
        <p:grpSpPr bwMode="auto">
          <a:xfrm>
            <a:off x="5715000" y="4419600"/>
            <a:ext cx="762000" cy="457200"/>
            <a:chOff x="4944" y="2784"/>
            <a:chExt cx="480" cy="288"/>
          </a:xfrm>
        </p:grpSpPr>
        <p:sp>
          <p:nvSpPr>
            <p:cNvPr id="88081" name="Line 78"/>
            <p:cNvSpPr>
              <a:spLocks noChangeShapeType="1"/>
            </p:cNvSpPr>
            <p:nvPr/>
          </p:nvSpPr>
          <p:spPr bwMode="auto">
            <a:xfrm flipV="1">
              <a:off x="4944" y="278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2" name="Line 79"/>
            <p:cNvSpPr>
              <a:spLocks noChangeShapeType="1"/>
            </p:cNvSpPr>
            <p:nvPr/>
          </p:nvSpPr>
          <p:spPr bwMode="auto">
            <a:xfrm>
              <a:off x="4944" y="2784"/>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8" name="Group 80"/>
          <p:cNvGrpSpPr>
            <a:grpSpLocks/>
          </p:cNvGrpSpPr>
          <p:nvPr/>
        </p:nvGrpSpPr>
        <p:grpSpPr bwMode="auto">
          <a:xfrm>
            <a:off x="6477000" y="3200400"/>
            <a:ext cx="381000" cy="1676400"/>
            <a:chOff x="5424" y="2016"/>
            <a:chExt cx="240" cy="1056"/>
          </a:xfrm>
        </p:grpSpPr>
        <p:sp>
          <p:nvSpPr>
            <p:cNvPr id="88077" name="Line 81"/>
            <p:cNvSpPr>
              <a:spLocks noChangeShapeType="1"/>
            </p:cNvSpPr>
            <p:nvPr/>
          </p:nvSpPr>
          <p:spPr bwMode="auto">
            <a:xfrm>
              <a:off x="5424" y="201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78" name="Line 82"/>
            <p:cNvSpPr>
              <a:spLocks noChangeShapeType="1"/>
            </p:cNvSpPr>
            <p:nvPr/>
          </p:nvSpPr>
          <p:spPr bwMode="auto">
            <a:xfrm>
              <a:off x="5424"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79" name="Line 83"/>
            <p:cNvSpPr>
              <a:spLocks noChangeShapeType="1"/>
            </p:cNvSpPr>
            <p:nvPr/>
          </p:nvSpPr>
          <p:spPr bwMode="auto">
            <a:xfrm>
              <a:off x="5424" y="278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88080" name="Line 84"/>
            <p:cNvSpPr>
              <a:spLocks noChangeShapeType="1"/>
            </p:cNvSpPr>
            <p:nvPr/>
          </p:nvSpPr>
          <p:spPr bwMode="auto">
            <a:xfrm>
              <a:off x="5424"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Tree>
    <p:extLst>
      <p:ext uri="{BB962C8B-B14F-4D97-AF65-F5344CB8AC3E}">
        <p14:creationId xmlns:p14="http://schemas.microsoft.com/office/powerpoint/2010/main" val="1246750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2764"/>
                                        </p:tgtEl>
                                        <p:attrNameLst>
                                          <p:attrName>style.visibility</p:attrName>
                                        </p:attrNameLst>
                                      </p:cBhvr>
                                      <p:to>
                                        <p:strVal val="visible"/>
                                      </p:to>
                                    </p:set>
                                    <p:animEffect transition="in" filter="wipe(left)">
                                      <p:cBhvr>
                                        <p:cTn id="42" dur="500"/>
                                        <p:tgtEl>
                                          <p:spTgt spid="242764"/>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42690"/>
                                        </p:tgtEl>
                                        <p:attrNameLst>
                                          <p:attrName>style.visibility</p:attrName>
                                        </p:attrNameLst>
                                      </p:cBhvr>
                                      <p:to>
                                        <p:strVal val="visible"/>
                                      </p:to>
                                    </p:set>
                                    <p:animEffect transition="in" filter="blinds(horizontal)">
                                      <p:cBhvr>
                                        <p:cTn id="56" dur="500"/>
                                        <p:tgtEl>
                                          <p:spTgt spid="24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autoUpdateAnimBg="0"/>
      <p:bldP spid="2427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descr="40%"/>
          <p:cNvSpPr txBox="1">
            <a:spLocks noChangeArrowheads="1"/>
          </p:cNvSpPr>
          <p:nvPr/>
        </p:nvSpPr>
        <p:spPr bwMode="auto">
          <a:xfrm>
            <a:off x="1066800" y="762000"/>
            <a:ext cx="2895600" cy="523220"/>
          </a:xfrm>
          <a:prstGeom prst="rect">
            <a:avLst/>
          </a:prstGeom>
          <a:pattFill prst="pct40">
            <a:fgClr>
              <a:srgbClr val="FFFF00"/>
            </a:fgClr>
            <a:bgClr>
              <a:srgbClr val="FFFFFF"/>
            </a:bgClr>
          </a:pattFill>
          <a:ln w="28575">
            <a:solidFill>
              <a:srgbClr val="FF33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cs typeface="Times New Roman" panose="02020603050405020304" pitchFamily="18" charset="0"/>
              </a:rPr>
              <a:t>设原态为“</a:t>
            </a:r>
            <a:r>
              <a:rPr lang="en-US" altLang="zh-CN" sz="2800">
                <a:solidFill>
                  <a:srgbClr val="FF3300"/>
                </a:solidFill>
                <a:cs typeface="Times New Roman" panose="02020603050405020304" pitchFamily="18" charset="0"/>
              </a:rPr>
              <a:t>0”</a:t>
            </a:r>
            <a:r>
              <a:rPr lang="zh-CN" altLang="en-US" sz="2800">
                <a:solidFill>
                  <a:srgbClr val="FF3300"/>
                </a:solidFill>
                <a:cs typeface="Times New Roman" panose="02020603050405020304" pitchFamily="18" charset="0"/>
              </a:rPr>
              <a:t>态</a:t>
            </a:r>
          </a:p>
        </p:txBody>
      </p:sp>
      <p:grpSp>
        <p:nvGrpSpPr>
          <p:cNvPr id="29699" name="Group 3"/>
          <p:cNvGrpSpPr>
            <a:grpSpLocks/>
          </p:cNvGrpSpPr>
          <p:nvPr/>
        </p:nvGrpSpPr>
        <p:grpSpPr bwMode="auto">
          <a:xfrm>
            <a:off x="5143500" y="4775200"/>
            <a:ext cx="3181350" cy="566738"/>
            <a:chOff x="3260" y="3187"/>
            <a:chExt cx="2004" cy="357"/>
          </a:xfrm>
        </p:grpSpPr>
        <p:sp>
          <p:nvSpPr>
            <p:cNvPr id="29714" name="Text Box 4"/>
            <p:cNvSpPr txBox="1">
              <a:spLocks noChangeArrowheads="1"/>
            </p:cNvSpPr>
            <p:nvPr/>
          </p:nvSpPr>
          <p:spPr bwMode="auto">
            <a:xfrm>
              <a:off x="3260" y="318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1</a:t>
              </a:r>
            </a:p>
          </p:txBody>
        </p:sp>
        <p:sp>
          <p:nvSpPr>
            <p:cNvPr id="95237" name="Rectangle 5"/>
            <p:cNvSpPr>
              <a:spLocks noChangeArrowheads="1"/>
            </p:cNvSpPr>
            <p:nvPr/>
          </p:nvSpPr>
          <p:spPr bwMode="auto">
            <a:xfrm>
              <a:off x="5036" y="3217"/>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0</a:t>
              </a:r>
            </a:p>
          </p:txBody>
        </p:sp>
      </p:grpSp>
      <p:grpSp>
        <p:nvGrpSpPr>
          <p:cNvPr id="3" name="Group 6"/>
          <p:cNvGrpSpPr>
            <a:grpSpLocks/>
          </p:cNvGrpSpPr>
          <p:nvPr/>
        </p:nvGrpSpPr>
        <p:grpSpPr bwMode="auto">
          <a:xfrm>
            <a:off x="4749800" y="1927225"/>
            <a:ext cx="3105150" cy="519113"/>
            <a:chOff x="2928" y="1086"/>
            <a:chExt cx="1956" cy="327"/>
          </a:xfrm>
        </p:grpSpPr>
        <p:sp>
          <p:nvSpPr>
            <p:cNvPr id="95239" name="Rectangle 7"/>
            <p:cNvSpPr>
              <a:spLocks noChangeArrowheads="1"/>
            </p:cNvSpPr>
            <p:nvPr/>
          </p:nvSpPr>
          <p:spPr bwMode="auto">
            <a:xfrm>
              <a:off x="2928"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cs typeface="Times New Roman" panose="02020603050405020304" pitchFamily="18" charset="0"/>
                </a:rPr>
                <a:t>0</a:t>
              </a:r>
            </a:p>
          </p:txBody>
        </p:sp>
        <p:sp>
          <p:nvSpPr>
            <p:cNvPr id="95240" name="Rectangle 8"/>
            <p:cNvSpPr>
              <a:spLocks noChangeArrowheads="1"/>
            </p:cNvSpPr>
            <p:nvPr/>
          </p:nvSpPr>
          <p:spPr bwMode="auto">
            <a:xfrm>
              <a:off x="4656" y="1086"/>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cs typeface="Times New Roman" panose="02020603050405020304" pitchFamily="18" charset="0"/>
                </a:rPr>
                <a:t>1</a:t>
              </a:r>
            </a:p>
          </p:txBody>
        </p:sp>
      </p:grpSp>
      <p:sp>
        <p:nvSpPr>
          <p:cNvPr id="95241" name="Rectangle 9"/>
          <p:cNvSpPr>
            <a:spLocks noChangeArrowheads="1"/>
          </p:cNvSpPr>
          <p:nvPr/>
        </p:nvSpPr>
        <p:spPr bwMode="auto">
          <a:xfrm>
            <a:off x="7493000" y="24130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sp>
        <p:nvSpPr>
          <p:cNvPr id="95242" name="Rectangle 10"/>
          <p:cNvSpPr>
            <a:spLocks noChangeArrowheads="1"/>
          </p:cNvSpPr>
          <p:nvPr/>
        </p:nvSpPr>
        <p:spPr bwMode="auto">
          <a:xfrm>
            <a:off x="5499100" y="40513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1</a:t>
            </a:r>
          </a:p>
        </p:txBody>
      </p:sp>
      <p:sp>
        <p:nvSpPr>
          <p:cNvPr id="95243" name="Rectangle 11"/>
          <p:cNvSpPr>
            <a:spLocks noChangeArrowheads="1"/>
          </p:cNvSpPr>
          <p:nvPr/>
        </p:nvSpPr>
        <p:spPr bwMode="auto">
          <a:xfrm>
            <a:off x="6642100" y="40513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0</a:t>
            </a:r>
          </a:p>
        </p:txBody>
      </p:sp>
      <p:sp>
        <p:nvSpPr>
          <p:cNvPr id="95244" name="Text Box 12" descr="40%"/>
          <p:cNvSpPr txBox="1">
            <a:spLocks noChangeArrowheads="1"/>
          </p:cNvSpPr>
          <p:nvPr/>
        </p:nvSpPr>
        <p:spPr bwMode="auto">
          <a:xfrm>
            <a:off x="5257800" y="914400"/>
            <a:ext cx="2133600" cy="984250"/>
          </a:xfrm>
          <a:prstGeom prst="rect">
            <a:avLst/>
          </a:prstGeom>
          <a:pattFill prst="pct40">
            <a:fgClr>
              <a:srgbClr val="FFCCCC"/>
            </a:fgClr>
            <a:bgClr>
              <a:srgbClr val="FFFFFF"/>
            </a:bgClr>
          </a:pattFill>
          <a:ln w="38100">
            <a:solidFill>
              <a:srgbClr val="0078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触发器保持 </a:t>
            </a:r>
            <a:r>
              <a:rPr lang="en-US" altLang="zh-CN" sz="2800">
                <a:solidFill>
                  <a:srgbClr val="FF3300"/>
                </a:solidFill>
                <a:cs typeface="Times New Roman" panose="02020603050405020304" pitchFamily="18" charset="0"/>
              </a:rPr>
              <a:t>0 </a:t>
            </a:r>
            <a:r>
              <a:rPr lang="zh-CN" altLang="en-US" sz="2800">
                <a:solidFill>
                  <a:srgbClr val="FF3300"/>
                </a:solidFill>
                <a:cs typeface="Times New Roman" panose="02020603050405020304" pitchFamily="18" charset="0"/>
              </a:rPr>
              <a:t>态不变</a:t>
            </a:r>
          </a:p>
        </p:txBody>
      </p:sp>
      <p:sp>
        <p:nvSpPr>
          <p:cNvPr id="95245" name="AutoShape 13" descr="小棋盘"/>
          <p:cNvSpPr>
            <a:spLocks noChangeArrowheads="1"/>
          </p:cNvSpPr>
          <p:nvPr/>
        </p:nvSpPr>
        <p:spPr bwMode="auto">
          <a:xfrm flipV="1">
            <a:off x="6237288" y="5416550"/>
            <a:ext cx="1143000" cy="533400"/>
          </a:xfrm>
          <a:prstGeom prst="wedgeEllipseCallout">
            <a:avLst>
              <a:gd name="adj1" fmla="val 67773"/>
              <a:gd name="adj2" fmla="val 112500"/>
            </a:avLst>
          </a:prstGeom>
          <a:pattFill prst="smCheck">
            <a:fgClr>
              <a:srgbClr val="FFFF00"/>
            </a:fgClr>
            <a:bgClr>
              <a:srgbClr val="FFFFFF"/>
            </a:bgClr>
          </a:pattFill>
          <a:ln w="28575">
            <a:solidFill>
              <a:srgbClr val="007800"/>
            </a:solidFill>
            <a:miter lim="800000"/>
            <a:headEnd/>
            <a:tailEnd/>
          </a:ln>
        </p:spPr>
        <p:txBody>
          <a:bodyPr rot="10800000"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复位</a:t>
            </a:r>
          </a:p>
        </p:txBody>
      </p:sp>
      <p:sp>
        <p:nvSpPr>
          <p:cNvPr id="95246" name="Rectangle 14"/>
          <p:cNvSpPr>
            <a:spLocks noChangeArrowheads="1"/>
          </p:cNvSpPr>
          <p:nvPr/>
        </p:nvSpPr>
        <p:spPr bwMode="auto">
          <a:xfrm>
            <a:off x="4749800" y="2413000"/>
            <a:ext cx="361950"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cs typeface="Times New Roman" panose="02020603050405020304" pitchFamily="18" charset="0"/>
              </a:rPr>
              <a:t>0</a:t>
            </a:r>
          </a:p>
        </p:txBody>
      </p:sp>
      <p:grpSp>
        <p:nvGrpSpPr>
          <p:cNvPr id="4" name="Group 57"/>
          <p:cNvGrpSpPr>
            <a:grpSpLocks/>
          </p:cNvGrpSpPr>
          <p:nvPr/>
        </p:nvGrpSpPr>
        <p:grpSpPr bwMode="auto">
          <a:xfrm>
            <a:off x="838200" y="1524000"/>
            <a:ext cx="3124200" cy="4648200"/>
            <a:chOff x="528" y="960"/>
            <a:chExt cx="1968" cy="2928"/>
          </a:xfrm>
        </p:grpSpPr>
        <p:sp>
          <p:nvSpPr>
            <p:cNvPr id="29709" name="AutoShape 16" descr="40%"/>
            <p:cNvSpPr>
              <a:spLocks noChangeArrowheads="1"/>
            </p:cNvSpPr>
            <p:nvPr/>
          </p:nvSpPr>
          <p:spPr bwMode="auto">
            <a:xfrm>
              <a:off x="528" y="960"/>
              <a:ext cx="1968" cy="2928"/>
            </a:xfrm>
            <a:prstGeom prst="verticalScroll">
              <a:avLst>
                <a:gd name="adj" fmla="val 12500"/>
              </a:avLst>
            </a:prstGeom>
            <a:pattFill prst="pct40">
              <a:fgClr>
                <a:srgbClr val="00FF00"/>
              </a:fgClr>
              <a:bgClr>
                <a:schemeClr val="bg1"/>
              </a:bgClr>
            </a:pattFill>
            <a:ln w="28575">
              <a:solidFill>
                <a:srgbClr val="000099"/>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15000"/>
                </a:spcBef>
              </a:pPr>
              <a:r>
                <a:rPr lang="en-US" altLang="zh-CN" sz="2800">
                  <a:solidFill>
                    <a:srgbClr val="3333CC"/>
                  </a:solidFill>
                  <a:cs typeface="Times New Roman" panose="02020603050405020304" pitchFamily="18" charset="0"/>
                </a:rPr>
                <a:t>  </a:t>
              </a:r>
              <a:r>
                <a:rPr lang="zh-CN" altLang="en-US" sz="2800">
                  <a:solidFill>
                    <a:srgbClr val="3333CC"/>
                  </a:solidFill>
                  <a:cs typeface="Times New Roman" panose="02020603050405020304" pitchFamily="18" charset="0"/>
                </a:rPr>
                <a:t>结论</a:t>
              </a:r>
              <a:r>
                <a:rPr lang="en-US" altLang="zh-CN" sz="2800">
                  <a:solidFill>
                    <a:srgbClr val="3333CC"/>
                  </a:solidFill>
                  <a:cs typeface="Times New Roman" panose="02020603050405020304" pitchFamily="18" charset="0"/>
                </a:rPr>
                <a:t>:  </a:t>
              </a:r>
              <a:r>
                <a:rPr lang="zh-CN" altLang="en-US" sz="2800">
                  <a:solidFill>
                    <a:srgbClr val="3333CC"/>
                  </a:solidFill>
                  <a:cs typeface="Times New Roman" panose="02020603050405020304" pitchFamily="18" charset="0"/>
                </a:rPr>
                <a:t>不论</a:t>
              </a:r>
            </a:p>
            <a:p>
              <a:pPr eaLnBrk="1" hangingPunct="1">
                <a:spcBef>
                  <a:spcPct val="15000"/>
                </a:spcBef>
              </a:pPr>
              <a:r>
                <a:rPr lang="zh-CN" altLang="en-US" sz="2800">
                  <a:solidFill>
                    <a:srgbClr val="3333CC"/>
                  </a:solidFill>
                  <a:cs typeface="Times New Roman" panose="02020603050405020304" pitchFamily="18" charset="0"/>
                </a:rPr>
                <a:t>  触发器原来</a:t>
              </a:r>
            </a:p>
            <a:p>
              <a:pPr eaLnBrk="1" hangingPunct="1">
                <a:spcBef>
                  <a:spcPct val="15000"/>
                </a:spcBef>
              </a:pPr>
              <a:r>
                <a:rPr lang="zh-CN" altLang="en-US" sz="2800">
                  <a:solidFill>
                    <a:srgbClr val="3333CC"/>
                  </a:solidFill>
                  <a:cs typeface="Times New Roman" panose="02020603050405020304" pitchFamily="18" charset="0"/>
                </a:rPr>
                <a:t>  为何种状态，</a:t>
              </a:r>
            </a:p>
            <a:p>
              <a:pPr eaLnBrk="1" hangingPunct="1">
                <a:spcBef>
                  <a:spcPct val="15000"/>
                </a:spcBef>
              </a:pPr>
              <a:r>
                <a:rPr lang="zh-CN" altLang="en-US" sz="2800">
                  <a:solidFill>
                    <a:srgbClr val="3333CC"/>
                  </a:solidFill>
                  <a:cs typeface="Times New Roman" panose="02020603050405020304" pitchFamily="18" charset="0"/>
                </a:rPr>
                <a:t>  当 </a:t>
              </a:r>
              <a:r>
                <a:rPr lang="en-US" altLang="zh-CN" sz="2800" i="1">
                  <a:solidFill>
                    <a:srgbClr val="FF3300"/>
                  </a:solidFill>
                  <a:cs typeface="Times New Roman" panose="02020603050405020304" pitchFamily="18" charset="0"/>
                </a:rPr>
                <a:t>S</a:t>
              </a:r>
              <a:r>
                <a:rPr lang="en-US" altLang="zh-CN" sz="2800" baseline="-25000">
                  <a:solidFill>
                    <a:srgbClr val="FF3300"/>
                  </a:solidFill>
                  <a:cs typeface="Times New Roman" panose="02020603050405020304" pitchFamily="18" charset="0"/>
                </a:rPr>
                <a:t>D</a:t>
              </a:r>
              <a:r>
                <a:rPr lang="en-US" altLang="zh-CN" sz="2800">
                  <a:solidFill>
                    <a:srgbClr val="FF3300"/>
                  </a:solidFill>
                  <a:cs typeface="Times New Roman" panose="02020603050405020304" pitchFamily="18" charset="0"/>
                </a:rPr>
                <a:t>= 1</a:t>
              </a:r>
              <a:r>
                <a:rPr lang="zh-CN" altLang="en-US" sz="2800">
                  <a:solidFill>
                    <a:srgbClr val="FF3300"/>
                  </a:solidFill>
                  <a:cs typeface="Times New Roman" panose="02020603050405020304" pitchFamily="18" charset="0"/>
                </a:rPr>
                <a:t>，</a:t>
              </a:r>
            </a:p>
            <a:p>
              <a:pPr eaLnBrk="1" hangingPunct="1">
                <a:spcBef>
                  <a:spcPct val="15000"/>
                </a:spcBef>
              </a:pPr>
              <a:r>
                <a:rPr lang="zh-CN" altLang="en-US" sz="28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R</a:t>
              </a:r>
              <a:r>
                <a:rPr lang="en-US" altLang="zh-CN" sz="2800" baseline="-25000">
                  <a:solidFill>
                    <a:srgbClr val="FF3300"/>
                  </a:solidFill>
                  <a:cs typeface="Times New Roman" panose="02020603050405020304" pitchFamily="18" charset="0"/>
                </a:rPr>
                <a:t>D</a:t>
              </a:r>
              <a:r>
                <a:rPr lang="en-US" altLang="zh-CN" sz="2800">
                  <a:solidFill>
                    <a:srgbClr val="FF3300"/>
                  </a:solidFill>
                  <a:cs typeface="Times New Roman" panose="02020603050405020304" pitchFamily="18" charset="0"/>
                </a:rPr>
                <a:t>= 0 </a:t>
              </a:r>
              <a:r>
                <a:rPr lang="zh-CN" altLang="en-US" sz="2800">
                  <a:solidFill>
                    <a:srgbClr val="FF3300"/>
                  </a:solidFill>
                  <a:cs typeface="Times New Roman" panose="02020603050405020304" pitchFamily="18" charset="0"/>
                </a:rPr>
                <a:t>时</a:t>
              </a:r>
              <a:r>
                <a:rPr lang="zh-CN" altLang="en-US" sz="2800">
                  <a:solidFill>
                    <a:srgbClr val="3333CC"/>
                  </a:solidFill>
                  <a:cs typeface="Times New Roman" panose="02020603050405020304" pitchFamily="18" charset="0"/>
                </a:rPr>
                <a:t>，</a:t>
              </a:r>
            </a:p>
            <a:p>
              <a:pPr eaLnBrk="1" hangingPunct="1">
                <a:spcBef>
                  <a:spcPct val="15000"/>
                </a:spcBef>
              </a:pPr>
              <a:r>
                <a:rPr lang="zh-CN" altLang="en-US" sz="2800">
                  <a:solidFill>
                    <a:srgbClr val="3333CC"/>
                  </a:solidFill>
                  <a:cs typeface="Times New Roman" panose="02020603050405020304" pitchFamily="18" charset="0"/>
                </a:rPr>
                <a:t>  </a:t>
              </a:r>
              <a:r>
                <a:rPr lang="zh-CN" altLang="en-US" sz="2800">
                  <a:solidFill>
                    <a:schemeClr val="accent2"/>
                  </a:solidFill>
                  <a:cs typeface="Times New Roman" panose="02020603050405020304" pitchFamily="18" charset="0"/>
                </a:rPr>
                <a:t>将使</a:t>
              </a:r>
              <a:r>
                <a:rPr lang="zh-CN" altLang="en-US" sz="2800">
                  <a:solidFill>
                    <a:srgbClr val="FF3300"/>
                  </a:solidFill>
                  <a:cs typeface="Times New Roman" panose="02020603050405020304" pitchFamily="18" charset="0"/>
                </a:rPr>
                <a:t>触发器</a:t>
              </a:r>
            </a:p>
            <a:p>
              <a:pPr eaLnBrk="1" hangingPunct="1">
                <a:spcBef>
                  <a:spcPct val="15000"/>
                </a:spcBef>
              </a:pPr>
              <a:r>
                <a:rPr lang="zh-CN" altLang="en-US" sz="2800">
                  <a:solidFill>
                    <a:srgbClr val="FF3300"/>
                  </a:solidFill>
                  <a:cs typeface="Times New Roman" panose="02020603050405020304" pitchFamily="18" charset="0"/>
                </a:rPr>
                <a:t>  置 </a:t>
              </a:r>
              <a:r>
                <a:rPr lang="en-US" altLang="zh-CN" sz="2800">
                  <a:solidFill>
                    <a:srgbClr val="FF3300"/>
                  </a:solidFill>
                  <a:cs typeface="Times New Roman" panose="02020603050405020304" pitchFamily="18" charset="0"/>
                </a:rPr>
                <a:t>0 </a:t>
              </a:r>
              <a:r>
                <a:rPr lang="zh-CN" altLang="en-US" sz="2800">
                  <a:solidFill>
                    <a:srgbClr val="3333CC"/>
                  </a:solidFill>
                  <a:cs typeface="Times New Roman" panose="02020603050405020304" pitchFamily="18" charset="0"/>
                </a:rPr>
                <a:t>或称为</a:t>
              </a:r>
            </a:p>
            <a:p>
              <a:pPr eaLnBrk="1" hangingPunct="1">
                <a:spcBef>
                  <a:spcPct val="15000"/>
                </a:spcBef>
              </a:pPr>
              <a:r>
                <a:rPr lang="zh-CN" altLang="en-US" sz="2800">
                  <a:solidFill>
                    <a:srgbClr val="FF3300"/>
                  </a:solidFill>
                  <a:cs typeface="Times New Roman" panose="02020603050405020304" pitchFamily="18" charset="0"/>
                </a:rPr>
                <a:t>  复位</a:t>
              </a:r>
              <a:r>
                <a:rPr lang="zh-CN" altLang="en-US" sz="2800">
                  <a:solidFill>
                    <a:srgbClr val="3333CC"/>
                  </a:solidFill>
                  <a:cs typeface="Times New Roman" panose="02020603050405020304" pitchFamily="18" charset="0"/>
                </a:rPr>
                <a:t>。</a:t>
              </a:r>
            </a:p>
          </p:txBody>
        </p:sp>
        <p:sp>
          <p:nvSpPr>
            <p:cNvPr id="29710" name="Line 17"/>
            <p:cNvSpPr>
              <a:spLocks noChangeShapeType="1"/>
            </p:cNvSpPr>
            <p:nvPr/>
          </p:nvSpPr>
          <p:spPr bwMode="auto">
            <a:xfrm>
              <a:off x="1248" y="2208"/>
              <a:ext cx="135"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9711" name="Line 18"/>
            <p:cNvSpPr>
              <a:spLocks noChangeShapeType="1"/>
            </p:cNvSpPr>
            <p:nvPr/>
          </p:nvSpPr>
          <p:spPr bwMode="auto">
            <a:xfrm>
              <a:off x="1251" y="2535"/>
              <a:ext cx="135"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pic>
        <p:nvPicPr>
          <p:cNvPr id="29708" name="Picture 56"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946275"/>
            <a:ext cx="36068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428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box(out)">
                                      <p:cBhvr>
                                        <p:cTn id="7" dur="500"/>
                                        <p:tgtEl>
                                          <p:spTgt spid="95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41"/>
                                        </p:tgtEl>
                                        <p:attrNameLst>
                                          <p:attrName>style.visibility</p:attrName>
                                        </p:attrNameLst>
                                      </p:cBhvr>
                                      <p:to>
                                        <p:strVal val="visible"/>
                                      </p:to>
                                    </p:set>
                                    <p:animEffect transition="in" filter="wipe(left)">
                                      <p:cBhvr>
                                        <p:cTn id="17" dur="500"/>
                                        <p:tgtEl>
                                          <p:spTgt spid="952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242"/>
                                        </p:tgtEl>
                                        <p:attrNameLst>
                                          <p:attrName>style.visibility</p:attrName>
                                        </p:attrNameLst>
                                      </p:cBhvr>
                                      <p:to>
                                        <p:strVal val="visible"/>
                                      </p:to>
                                    </p:set>
                                    <p:animEffect transition="in" filter="wipe(left)">
                                      <p:cBhvr>
                                        <p:cTn id="22" dur="500"/>
                                        <p:tgtEl>
                                          <p:spTgt spid="952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5246"/>
                                        </p:tgtEl>
                                        <p:attrNameLst>
                                          <p:attrName>style.visibility</p:attrName>
                                        </p:attrNameLst>
                                      </p:cBhvr>
                                      <p:to>
                                        <p:strVal val="visible"/>
                                      </p:to>
                                    </p:set>
                                    <p:animEffect transition="in" filter="wipe(left)">
                                      <p:cBhvr>
                                        <p:cTn id="27" dur="500"/>
                                        <p:tgtEl>
                                          <p:spTgt spid="952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left)">
                                      <p:cBhvr>
                                        <p:cTn id="32" dur="500"/>
                                        <p:tgtEl>
                                          <p:spTgt spid="952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5244"/>
                                        </p:tgtEl>
                                        <p:attrNameLst>
                                          <p:attrName>style.visibility</p:attrName>
                                        </p:attrNameLst>
                                      </p:cBhvr>
                                      <p:to>
                                        <p:strVal val="visible"/>
                                      </p:to>
                                    </p:set>
                                    <p:animEffect transition="in" filter="wipe(left)">
                                      <p:cBhvr>
                                        <p:cTn id="37" dur="500"/>
                                        <p:tgtEl>
                                          <p:spTgt spid="95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10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5245"/>
                                        </p:tgtEl>
                                        <p:attrNameLst>
                                          <p:attrName>style.visibility</p:attrName>
                                        </p:attrNameLst>
                                      </p:cBhvr>
                                      <p:to>
                                        <p:strVal val="visible"/>
                                      </p:to>
                                    </p:set>
                                    <p:animEffect transition="in" filter="wipe(down)">
                                      <p:cBhvr>
                                        <p:cTn id="47" dur="500"/>
                                        <p:tgtEl>
                                          <p:spTgt spid="9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nimBg="1" autoUpdateAnimBg="0"/>
      <p:bldP spid="95241" grpId="0" autoUpdateAnimBg="0"/>
      <p:bldP spid="95242" grpId="0" autoUpdateAnimBg="0"/>
      <p:bldP spid="95243" grpId="0" autoUpdateAnimBg="0"/>
      <p:bldP spid="95244" grpId="0" animBg="1" autoUpdateAnimBg="0"/>
      <p:bldP spid="95245" grpId="0" animBg="1" autoUpdateAnimBg="0"/>
      <p:bldP spid="95246"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subTitle" idx="1"/>
          </p:nvPr>
        </p:nvSpPr>
        <p:spPr bwMode="auto">
          <a:xfrm>
            <a:off x="531813" y="766936"/>
            <a:ext cx="35814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latin typeface="Times New Roman" panose="02020603050405020304" pitchFamily="18" charset="0"/>
                <a:cs typeface="Times New Roman" panose="02020603050405020304" pitchFamily="18" charset="0"/>
              </a:rPr>
              <a:t>21.3.2   </a:t>
            </a:r>
            <a:r>
              <a:rPr lang="zh-CN" altLang="en-US" sz="2800" b="1" smtClean="0">
                <a:solidFill>
                  <a:srgbClr val="000099"/>
                </a:solidFill>
                <a:latin typeface="Times New Roman" panose="02020603050405020304" pitchFamily="18" charset="0"/>
                <a:cs typeface="Times New Roman" panose="02020603050405020304" pitchFamily="18" charset="0"/>
              </a:rPr>
              <a:t>十进制计数器</a:t>
            </a:r>
          </a:p>
        </p:txBody>
      </p:sp>
      <p:sp>
        <p:nvSpPr>
          <p:cNvPr id="244739" name="Text Box 3"/>
          <p:cNvSpPr txBox="1">
            <a:spLocks noChangeArrowheads="1"/>
          </p:cNvSpPr>
          <p:nvPr/>
        </p:nvSpPr>
        <p:spPr bwMode="auto">
          <a:xfrm>
            <a:off x="533400" y="1339124"/>
            <a:ext cx="8229600" cy="2074414"/>
          </a:xfrm>
          <a:prstGeom prst="rect">
            <a:avLst/>
          </a:prstGeom>
          <a:noFill/>
          <a:ln w="38100">
            <a:noFill/>
            <a:prstDash val="dash"/>
            <a:miter lim="800000"/>
            <a:headEnd/>
            <a:tailEnd/>
          </a:ln>
          <a:effectLst/>
        </p:spPr>
        <p:txBody>
          <a:bodyPr anchor="ctr">
            <a:spAutoFit/>
          </a:bodyPr>
          <a:lstStyle/>
          <a:p>
            <a:pPr>
              <a:lnSpc>
                <a:spcPct val="110000"/>
              </a:lnSpc>
              <a:spcBef>
                <a:spcPct val="20000"/>
              </a:spcBef>
              <a:defRPr/>
            </a:pPr>
            <a:r>
              <a:rPr lang="zh-CN" altLang="en-US" sz="2800" b="1">
                <a:solidFill>
                  <a:srgbClr val="006600"/>
                </a:solidFill>
                <a:latin typeface="Times New Roman" panose="02020603050405020304" pitchFamily="18" charset="0"/>
                <a:cs typeface="Times New Roman" panose="02020603050405020304" pitchFamily="18" charset="0"/>
              </a:rPr>
              <a:t>十进制计数器：</a:t>
            </a:r>
          </a:p>
          <a:p>
            <a:pPr>
              <a:lnSpc>
                <a:spcPct val="110000"/>
              </a:lnSpc>
              <a:spcBef>
                <a:spcPct val="20000"/>
              </a:spcBef>
              <a:defRPr/>
            </a:pPr>
            <a:r>
              <a:rPr lang="zh-CN" altLang="en-US" sz="2800" b="1">
                <a:latin typeface="Times New Roman" panose="02020603050405020304" pitchFamily="18" charset="0"/>
                <a:cs typeface="Times New Roman" panose="02020603050405020304" pitchFamily="18" charset="0"/>
              </a:rPr>
              <a:t>        计数规律：“逢十进一”。它是用</a:t>
            </a:r>
            <a:r>
              <a:rPr lang="zh-CN" altLang="en-US" sz="2800" b="1">
                <a:solidFill>
                  <a:srgbClr val="FF3300"/>
                </a:solidFill>
                <a:latin typeface="Times New Roman" panose="02020603050405020304" pitchFamily="18" charset="0"/>
                <a:cs typeface="Times New Roman" panose="02020603050405020304" pitchFamily="18" charset="0"/>
              </a:rPr>
              <a:t>四位二进制数</a:t>
            </a:r>
            <a:r>
              <a:rPr lang="zh-CN" altLang="en-US" sz="2800" b="1">
                <a:latin typeface="Times New Roman" panose="02020603050405020304" pitchFamily="18" charset="0"/>
                <a:cs typeface="Times New Roman" panose="02020603050405020304" pitchFamily="18" charset="0"/>
              </a:rPr>
              <a:t>表示对应的</a:t>
            </a:r>
            <a:r>
              <a:rPr lang="zh-CN" altLang="en-US" sz="2800" b="1">
                <a:solidFill>
                  <a:srgbClr val="FF3300"/>
                </a:solidFill>
                <a:latin typeface="Times New Roman" panose="02020603050405020304" pitchFamily="18" charset="0"/>
                <a:cs typeface="Times New Roman" panose="02020603050405020304" pitchFamily="18" charset="0"/>
              </a:rPr>
              <a:t>十进制数</a:t>
            </a:r>
            <a:r>
              <a:rPr lang="zh-CN" altLang="en-US" sz="2800" b="1">
                <a:latin typeface="Times New Roman" panose="02020603050405020304" pitchFamily="18" charset="0"/>
                <a:cs typeface="Times New Roman" panose="02020603050405020304" pitchFamily="18" charset="0"/>
              </a:rPr>
              <a:t>，所以又称为二</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十进制计数器。</a:t>
            </a:r>
          </a:p>
        </p:txBody>
      </p:sp>
      <p:sp>
        <p:nvSpPr>
          <p:cNvPr id="244740" name="Text Box 4"/>
          <p:cNvSpPr txBox="1">
            <a:spLocks noChangeArrowheads="1"/>
          </p:cNvSpPr>
          <p:nvPr/>
        </p:nvSpPr>
        <p:spPr bwMode="auto">
          <a:xfrm>
            <a:off x="531813" y="3108168"/>
            <a:ext cx="8154987" cy="1971675"/>
          </a:xfrm>
          <a:prstGeom prst="rect">
            <a:avLst/>
          </a:prstGeom>
          <a:noFill/>
          <a:ln w="38100">
            <a:noFill/>
            <a:prstDash val="dash"/>
            <a:miter lim="800000"/>
            <a:headEnd/>
            <a:tailEnd/>
          </a:ln>
          <a:effectLst/>
        </p:spPr>
        <p:txBody>
          <a:bodyPr anchor="ctr">
            <a:spAutoFit/>
          </a:bodyPr>
          <a:lstStyle/>
          <a:p>
            <a:pPr>
              <a:lnSpc>
                <a:spcPct val="110000"/>
              </a:lnSpc>
              <a:spcBef>
                <a:spcPct val="3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四位二进制可以表示十六种状态，为了表示十进制数的十个状态，需要去掉六种状态，具体去掉哪六种状态，有不同的安排，这里仅介绍广泛使用 </a:t>
            </a:r>
            <a:r>
              <a:rPr lang="en-US" altLang="zh-CN" sz="2800" b="1">
                <a:solidFill>
                  <a:srgbClr val="FF3300"/>
                </a:solidFill>
                <a:latin typeface="Times New Roman" panose="02020603050405020304" pitchFamily="18" charset="0"/>
                <a:cs typeface="Times New Roman" panose="02020603050405020304" pitchFamily="18" charset="0"/>
              </a:rPr>
              <a:t>8421</a:t>
            </a:r>
            <a:r>
              <a:rPr lang="zh-CN" altLang="en-US" sz="2800" b="1">
                <a:latin typeface="Times New Roman" panose="02020603050405020304" pitchFamily="18" charset="0"/>
                <a:cs typeface="Times New Roman" panose="02020603050405020304" pitchFamily="18" charset="0"/>
              </a:rPr>
              <a:t>编码的十进制计数器。</a:t>
            </a:r>
          </a:p>
        </p:txBody>
      </p:sp>
    </p:spTree>
    <p:extLst>
      <p:ext uri="{BB962C8B-B14F-4D97-AF65-F5344CB8AC3E}">
        <p14:creationId xmlns:p14="http://schemas.microsoft.com/office/powerpoint/2010/main" val="2662285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wipe(left)">
                                      <p:cBhvr>
                                        <p:cTn id="7" dur="500"/>
                                        <p:tgtEl>
                                          <p:spTgt spid="244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4740"/>
                                        </p:tgtEl>
                                        <p:attrNameLst>
                                          <p:attrName>style.visibility</p:attrName>
                                        </p:attrNameLst>
                                      </p:cBhvr>
                                      <p:to>
                                        <p:strVal val="visible"/>
                                      </p:to>
                                    </p:set>
                                    <p:animEffect transition="in" filter="wipe(left)">
                                      <p:cBhvr>
                                        <p:cTn id="12" dur="500"/>
                                        <p:tgtEl>
                                          <p:spTgt spid="24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utoUpdateAnimBg="0"/>
      <p:bldP spid="24474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844" name="Text Box 60"/>
          <p:cNvSpPr txBox="1">
            <a:spLocks noChangeArrowheads="1"/>
          </p:cNvSpPr>
          <p:nvPr/>
        </p:nvSpPr>
        <p:spPr bwMode="auto">
          <a:xfrm>
            <a:off x="3342159" y="788909"/>
            <a:ext cx="3833812" cy="488950"/>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zh-CN" altLang="en-US" sz="2600" b="1">
                <a:solidFill>
                  <a:srgbClr val="FF3300"/>
                </a:solidFill>
                <a:latin typeface="Times New Roman" panose="02020603050405020304" pitchFamily="18" charset="0"/>
                <a:cs typeface="Times New Roman" panose="02020603050405020304" pitchFamily="18" charset="0"/>
              </a:rPr>
              <a:t>十进制加法计数器状态表</a:t>
            </a:r>
          </a:p>
        </p:txBody>
      </p:sp>
      <p:sp>
        <p:nvSpPr>
          <p:cNvPr id="246900" name="Line 116"/>
          <p:cNvSpPr>
            <a:spLocks noChangeAspect="1" noChangeShapeType="1"/>
          </p:cNvSpPr>
          <p:nvPr/>
        </p:nvSpPr>
        <p:spPr bwMode="auto">
          <a:xfrm>
            <a:off x="3554884" y="6002259"/>
            <a:ext cx="3200400"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Times New Roman" panose="02020603050405020304" pitchFamily="18" charset="0"/>
              <a:cs typeface="Times New Roman" panose="02020603050405020304" pitchFamily="18" charset="0"/>
            </a:endParaRPr>
          </a:p>
        </p:txBody>
      </p:sp>
      <p:sp>
        <p:nvSpPr>
          <p:cNvPr id="246901" name="Text Box 117"/>
          <p:cNvSpPr txBox="1">
            <a:spLocks noChangeArrowheads="1"/>
          </p:cNvSpPr>
          <p:nvPr/>
        </p:nvSpPr>
        <p:spPr bwMode="auto">
          <a:xfrm>
            <a:off x="241771" y="399972"/>
            <a:ext cx="3430747" cy="523220"/>
          </a:xfrm>
          <a:prstGeom prst="rect">
            <a:avLst/>
          </a:prstGeom>
          <a:noFill/>
          <a:ln w="9525">
            <a:noFill/>
            <a:miter lim="800000"/>
            <a:headEnd/>
            <a:tailEnd/>
          </a:ln>
          <a:effectLst/>
        </p:spPr>
        <p:txBody>
          <a:bodyPr wrap="none">
            <a:spAutoFit/>
          </a:bodyPr>
          <a:lstStyle/>
          <a:p>
            <a:pPr>
              <a:defRPr/>
            </a:pPr>
            <a:r>
              <a:rPr lang="en-US" altLang="zh-CN" sz="2800" b="1">
                <a:solidFill>
                  <a:srgbClr val="C00000"/>
                </a:solidFill>
                <a:latin typeface="Times New Roman" panose="02020603050405020304" pitchFamily="18" charset="0"/>
                <a:cs typeface="Times New Roman" panose="02020603050405020304" pitchFamily="18" charset="0"/>
              </a:rPr>
              <a:t>1. </a:t>
            </a:r>
            <a:r>
              <a:rPr lang="zh-CN" altLang="en-US" sz="2800" b="1" dirty="0">
                <a:solidFill>
                  <a:srgbClr val="C00000"/>
                </a:solidFill>
                <a:latin typeface="Times New Roman" panose="02020603050405020304" pitchFamily="18" charset="0"/>
                <a:cs typeface="Times New Roman" panose="02020603050405020304" pitchFamily="18" charset="0"/>
              </a:rPr>
              <a:t>同步十进制计数器</a:t>
            </a:r>
          </a:p>
        </p:txBody>
      </p:sp>
      <p:pic>
        <p:nvPicPr>
          <p:cNvPr id="61" name="Picture 60" descr="C:\Users\Administrator\Desktop\图片6.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1105" y="1177730"/>
            <a:ext cx="7007382" cy="547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727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900"/>
                                        </p:tgtEl>
                                        <p:attrNameLst>
                                          <p:attrName>style.visibility</p:attrName>
                                        </p:attrNameLst>
                                      </p:cBhvr>
                                      <p:to>
                                        <p:strVal val="visible"/>
                                      </p:to>
                                    </p:set>
                                    <p:animEffect transition="in" filter="wipe(left)">
                                      <p:cBhvr>
                                        <p:cTn id="12" dur="500"/>
                                        <p:tgtEl>
                                          <p:spTgt spid="246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90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86" name="Text Box 154"/>
          <p:cNvSpPr txBox="1">
            <a:spLocks noChangeArrowheads="1"/>
          </p:cNvSpPr>
          <p:nvPr/>
        </p:nvSpPr>
        <p:spPr bwMode="auto">
          <a:xfrm>
            <a:off x="2343150" y="5129213"/>
            <a:ext cx="3756025" cy="519112"/>
          </a:xfrm>
          <a:prstGeom prst="rect">
            <a:avLst/>
          </a:prstGeom>
          <a:noFill/>
          <a:ln w="38100">
            <a:noFill/>
            <a:prstDash val="dash"/>
            <a:miter lim="800000"/>
            <a:headEnd/>
            <a:tailEnd/>
          </a:ln>
          <a:effectLst/>
        </p:spPr>
        <p:txBody>
          <a:bodyPr wrap="none" anchor="ctr">
            <a:spAutoFit/>
          </a:bodyPr>
          <a:lstStyle/>
          <a:p>
            <a:pPr algn="ctr">
              <a:spcBef>
                <a:spcPct val="50000"/>
              </a:spcBef>
              <a:defRPr/>
            </a:pPr>
            <a:r>
              <a:rPr lang="zh-CN" altLang="en-US" sz="2800" b="1">
                <a:solidFill>
                  <a:srgbClr val="000099"/>
                </a:solidFill>
              </a:rPr>
              <a:t>十进制同步加法计数器</a:t>
            </a:r>
          </a:p>
        </p:txBody>
      </p:sp>
      <p:pic>
        <p:nvPicPr>
          <p:cNvPr id="91139" name="Picture 155" descr="图片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25" y="985838"/>
            <a:ext cx="840105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2916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26" name="Text Box 146"/>
          <p:cNvSpPr txBox="1">
            <a:spLocks noChangeArrowheads="1"/>
          </p:cNvSpPr>
          <p:nvPr/>
        </p:nvSpPr>
        <p:spPr bwMode="auto">
          <a:xfrm>
            <a:off x="3155019" y="4809481"/>
            <a:ext cx="3278463" cy="461665"/>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十进制计数器工作波形</a:t>
            </a:r>
          </a:p>
        </p:txBody>
      </p:sp>
      <p:sp>
        <p:nvSpPr>
          <p:cNvPr id="251027" name="Text Box 147"/>
          <p:cNvSpPr txBox="1">
            <a:spLocks noChangeArrowheads="1"/>
          </p:cNvSpPr>
          <p:nvPr/>
        </p:nvSpPr>
        <p:spPr bwMode="auto">
          <a:xfrm>
            <a:off x="468313" y="5311775"/>
            <a:ext cx="85963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solidFill>
                  <a:srgbClr val="CC0000"/>
                </a:solidFill>
                <a:cs typeface="Times New Roman" panose="02020603050405020304" pitchFamily="18" charset="0"/>
              </a:rPr>
              <a:t>     </a:t>
            </a:r>
            <a:r>
              <a:rPr lang="zh-CN" altLang="en-US" sz="2800">
                <a:solidFill>
                  <a:srgbClr val="CC0000"/>
                </a:solidFill>
                <a:cs typeface="Times New Roman" panose="02020603050405020304" pitchFamily="18" charset="0"/>
              </a:rPr>
              <a:t>常用</a:t>
            </a:r>
            <a:r>
              <a:rPr lang="en-US" altLang="zh-CN" sz="2800">
                <a:solidFill>
                  <a:srgbClr val="CC0000"/>
                </a:solidFill>
                <a:cs typeface="Times New Roman" panose="02020603050405020304" pitchFamily="18" charset="0"/>
              </a:rPr>
              <a:t>74LS160</a:t>
            </a:r>
            <a:r>
              <a:rPr lang="zh-CN" altLang="en-US" sz="2800">
                <a:solidFill>
                  <a:srgbClr val="CC0000"/>
                </a:solidFill>
                <a:cs typeface="Times New Roman" panose="02020603050405020304" pitchFamily="18" charset="0"/>
              </a:rPr>
              <a:t>型同步十进制加法计数器</a:t>
            </a:r>
            <a:r>
              <a:rPr lang="en-US" altLang="zh-CN" sz="2800">
                <a:solidFill>
                  <a:srgbClr val="CC0000"/>
                </a:solidFill>
                <a:cs typeface="Times New Roman" panose="02020603050405020304" pitchFamily="18" charset="0"/>
              </a:rPr>
              <a:t>,  </a:t>
            </a:r>
            <a:r>
              <a:rPr lang="zh-CN" altLang="en-US" sz="2800">
                <a:solidFill>
                  <a:srgbClr val="CC0000"/>
                </a:solidFill>
                <a:cs typeface="Times New Roman" panose="02020603050405020304" pitchFamily="18" charset="0"/>
              </a:rPr>
              <a:t>其外引脚排列及功能表与</a:t>
            </a:r>
            <a:r>
              <a:rPr lang="en-US" altLang="zh-CN" sz="2800">
                <a:solidFill>
                  <a:srgbClr val="CC0000"/>
                </a:solidFill>
                <a:cs typeface="Times New Roman" panose="02020603050405020304" pitchFamily="18" charset="0"/>
              </a:rPr>
              <a:t>74LS161</a:t>
            </a:r>
            <a:r>
              <a:rPr lang="zh-CN" altLang="en-US" sz="2800">
                <a:solidFill>
                  <a:srgbClr val="CC0000"/>
                </a:solidFill>
                <a:cs typeface="Times New Roman" panose="02020603050405020304" pitchFamily="18" charset="0"/>
              </a:rPr>
              <a:t>型计数器相同。</a:t>
            </a:r>
          </a:p>
        </p:txBody>
      </p:sp>
      <p:pic>
        <p:nvPicPr>
          <p:cNvPr id="251028" name="Picture 148" descr="图片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75" y="500063"/>
            <a:ext cx="85645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6268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026"/>
                                        </p:tgtEl>
                                        <p:attrNameLst>
                                          <p:attrName>style.visibility</p:attrName>
                                        </p:attrNameLst>
                                      </p:cBhvr>
                                      <p:to>
                                        <p:strVal val="visible"/>
                                      </p:to>
                                    </p:set>
                                    <p:animEffect transition="in" filter="wipe(left)">
                                      <p:cBhvr>
                                        <p:cTn id="7" dur="500"/>
                                        <p:tgtEl>
                                          <p:spTgt spid="251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1027"/>
                                        </p:tgtEl>
                                        <p:attrNameLst>
                                          <p:attrName>style.visibility</p:attrName>
                                        </p:attrNameLst>
                                      </p:cBhvr>
                                      <p:to>
                                        <p:strVal val="visible"/>
                                      </p:to>
                                    </p:set>
                                    <p:animEffect transition="in" filter="wipe(left)">
                                      <p:cBhvr>
                                        <p:cTn id="12" dur="500"/>
                                        <p:tgtEl>
                                          <p:spTgt spid="2510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1028"/>
                                        </p:tgtEl>
                                        <p:attrNameLst>
                                          <p:attrName>style.visibility</p:attrName>
                                        </p:attrNameLst>
                                      </p:cBhvr>
                                      <p:to>
                                        <p:strVal val="visible"/>
                                      </p:to>
                                    </p:set>
                                    <p:animEffect transition="in" filter="wipe(left)">
                                      <p:cBhvr>
                                        <p:cTn id="17" dur="1000"/>
                                        <p:tgtEl>
                                          <p:spTgt spid="25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026" grpId="0" autoUpdateAnimBg="0"/>
      <p:bldP spid="25102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694854" y="489641"/>
            <a:ext cx="5715000" cy="457200"/>
          </a:xfrm>
          <a:prstGeom prst="rect">
            <a:avLst/>
          </a:prstGeom>
          <a:noFill/>
          <a:ln w="9525">
            <a:noFill/>
            <a:miter lim="800000"/>
            <a:headEnd/>
            <a:tailEnd/>
          </a:ln>
          <a:effectLst/>
        </p:spPr>
        <p:txBody>
          <a:bodyPr/>
          <a:lstStyle/>
          <a:p>
            <a:pPr>
              <a:defRPr/>
            </a:pPr>
            <a:r>
              <a:rPr lang="en-US" altLang="zh-CN" sz="2800" b="1">
                <a:solidFill>
                  <a:srgbClr val="C00000"/>
                </a:solidFill>
                <a:latin typeface="Times New Roman" panose="02020603050405020304" pitchFamily="18" charset="0"/>
                <a:cs typeface="Times New Roman" panose="02020603050405020304" pitchFamily="18" charset="0"/>
              </a:rPr>
              <a:t>2. </a:t>
            </a:r>
            <a:r>
              <a:rPr lang="zh-CN" altLang="en-US" sz="2800" b="1">
                <a:solidFill>
                  <a:srgbClr val="C00000"/>
                </a:solidFill>
                <a:latin typeface="Times New Roman" panose="02020603050405020304" pitchFamily="18" charset="0"/>
                <a:cs typeface="Times New Roman" panose="02020603050405020304" pitchFamily="18" charset="0"/>
              </a:rPr>
              <a:t>异步十进制计数器</a:t>
            </a:r>
          </a:p>
        </p:txBody>
      </p:sp>
      <p:sp>
        <p:nvSpPr>
          <p:cNvPr id="252931" name="Text Box 3"/>
          <p:cNvSpPr txBox="1">
            <a:spLocks noChangeArrowheads="1"/>
          </p:cNvSpPr>
          <p:nvPr/>
        </p:nvSpPr>
        <p:spPr bwMode="auto">
          <a:xfrm>
            <a:off x="677392" y="959541"/>
            <a:ext cx="5586412" cy="519113"/>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(1) 74LS290</a:t>
            </a:r>
            <a:r>
              <a:rPr lang="zh-CN" altLang="en-US" sz="2800" b="1">
                <a:solidFill>
                  <a:srgbClr val="006600"/>
                </a:solidFill>
                <a:latin typeface="Times New Roman" panose="02020603050405020304" pitchFamily="18" charset="0"/>
                <a:cs typeface="Times New Roman" panose="02020603050405020304" pitchFamily="18" charset="0"/>
              </a:rPr>
              <a:t>型</a:t>
            </a:r>
            <a:r>
              <a:rPr lang="zh-CN" altLang="zh-CN" sz="2800" b="1">
                <a:solidFill>
                  <a:srgbClr val="006600"/>
                </a:solidFill>
                <a:latin typeface="Times New Roman" panose="02020603050405020304" pitchFamily="18" charset="0"/>
                <a:cs typeface="Times New Roman" panose="02020603050405020304" pitchFamily="18" charset="0"/>
              </a:rPr>
              <a:t>二-五-十进制计数器</a:t>
            </a:r>
            <a:endParaRPr lang="zh-CN" altLang="en-US" sz="2800" b="1">
              <a:solidFill>
                <a:srgbClr val="006600"/>
              </a:solidFill>
              <a:latin typeface="Times New Roman" panose="02020603050405020304" pitchFamily="18" charset="0"/>
              <a:cs typeface="Times New Roman" panose="02020603050405020304" pitchFamily="18" charset="0"/>
            </a:endParaRPr>
          </a:p>
        </p:txBody>
      </p:sp>
      <p:pic>
        <p:nvPicPr>
          <p:cNvPr id="253077" name="Picture 149" descr="图片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142" y="1332604"/>
            <a:ext cx="7872412"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808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3077"/>
                                        </p:tgtEl>
                                        <p:attrNameLst>
                                          <p:attrName>style.visibility</p:attrName>
                                        </p:attrNameLst>
                                      </p:cBhvr>
                                      <p:to>
                                        <p:strVal val="visible"/>
                                      </p:to>
                                    </p:set>
                                    <p:animEffect transition="in" filter="wipe(left)">
                                      <p:cBhvr>
                                        <p:cTn id="7" dur="1000"/>
                                        <p:tgtEl>
                                          <p:spTgt spid="25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914400" y="1050202"/>
            <a:ext cx="7146925" cy="571500"/>
            <a:chOff x="576" y="912"/>
            <a:chExt cx="4502" cy="360"/>
          </a:xfrm>
        </p:grpSpPr>
        <p:sp>
          <p:nvSpPr>
            <p:cNvPr id="94228" name="AutoShape 11" descr="40%"/>
            <p:cNvSpPr>
              <a:spLocks/>
            </p:cNvSpPr>
            <p:nvPr/>
          </p:nvSpPr>
          <p:spPr bwMode="auto">
            <a:xfrm rot="5392317">
              <a:off x="2257" y="-769"/>
              <a:ext cx="191" cy="3553"/>
            </a:xfrm>
            <a:prstGeom prst="leftBrace">
              <a:avLst>
                <a:gd name="adj1" fmla="val 155017"/>
                <a:gd name="adj2" fmla="val 50000"/>
              </a:avLst>
            </a:prstGeom>
            <a:pattFill prst="pct40">
              <a:fgClr>
                <a:srgbClr val="FFCCCC"/>
              </a:fgClr>
              <a:bgClr>
                <a:srgbClr val="FFFFFF"/>
              </a:bgClr>
            </a:pattFill>
            <a:ln w="38100">
              <a:solidFill>
                <a:srgbClr val="00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4229" name="Text Box 12" descr="40%"/>
            <p:cNvSpPr txBox="1">
              <a:spLocks noChangeArrowheads="1"/>
            </p:cNvSpPr>
            <p:nvPr/>
          </p:nvSpPr>
          <p:spPr bwMode="auto">
            <a:xfrm>
              <a:off x="4507" y="942"/>
              <a:ext cx="571" cy="330"/>
            </a:xfrm>
            <a:prstGeom prst="rect">
              <a:avLst/>
            </a:prstGeom>
            <a:pattFill prst="pct40">
              <a:fgClr>
                <a:srgbClr val="FFCCCC"/>
              </a:fgClr>
              <a:bgClr>
                <a:srgbClr val="FFFFFF"/>
              </a:bgClr>
            </a:pattFill>
            <a:ln w="38100">
              <a:solidFill>
                <a:srgbClr val="FF33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3333CC"/>
                  </a:solidFill>
                  <a:cs typeface="Times New Roman" panose="02020603050405020304" pitchFamily="18" charset="0"/>
                </a:rPr>
                <a:t>清零</a:t>
              </a:r>
            </a:p>
          </p:txBody>
        </p:sp>
      </p:grpSp>
      <p:pic>
        <p:nvPicPr>
          <p:cNvPr id="94211" name="Picture 201" descr="图片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113" y="1043852"/>
            <a:ext cx="7872412"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title"/>
          </p:nvPr>
        </p:nvSpPr>
        <p:spPr bwMode="auto">
          <a:xfrm>
            <a:off x="436563" y="507277"/>
            <a:ext cx="4495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latin typeface="Times New Roman" panose="02020603050405020304" pitchFamily="18" charset="0"/>
                <a:cs typeface="Times New Roman" panose="02020603050405020304" pitchFamily="18" charset="0"/>
              </a:rPr>
              <a:t>逻辑功能及外引线排列</a:t>
            </a:r>
          </a:p>
        </p:txBody>
      </p:sp>
      <p:grpSp>
        <p:nvGrpSpPr>
          <p:cNvPr id="3" name="Group 3"/>
          <p:cNvGrpSpPr>
            <a:grpSpLocks/>
          </p:cNvGrpSpPr>
          <p:nvPr/>
        </p:nvGrpSpPr>
        <p:grpSpPr bwMode="auto">
          <a:xfrm>
            <a:off x="5334000" y="5698402"/>
            <a:ext cx="2052638" cy="777875"/>
            <a:chOff x="3351" y="3600"/>
            <a:chExt cx="1293" cy="490"/>
          </a:xfrm>
        </p:grpSpPr>
        <p:sp>
          <p:nvSpPr>
            <p:cNvPr id="94225" name="Text Box 4"/>
            <p:cNvSpPr txBox="1">
              <a:spLocks noChangeArrowheads="1"/>
            </p:cNvSpPr>
            <p:nvPr/>
          </p:nvSpPr>
          <p:spPr bwMode="auto">
            <a:xfrm>
              <a:off x="4416" y="36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94226" name="Rectangle 5"/>
            <p:cNvSpPr>
              <a:spLocks noChangeArrowheads="1"/>
            </p:cNvSpPr>
            <p:nvPr/>
          </p:nvSpPr>
          <p:spPr bwMode="auto">
            <a:xfrm>
              <a:off x="4224" y="36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solidFill>
                  <a:srgbClr val="0066FF"/>
                </a:solidFill>
                <a:cs typeface="Times New Roman" panose="02020603050405020304" pitchFamily="18" charset="0"/>
              </a:endParaRPr>
            </a:p>
          </p:txBody>
        </p:sp>
        <p:sp>
          <p:nvSpPr>
            <p:cNvPr id="94227" name="Text Box 6"/>
            <p:cNvSpPr txBox="1">
              <a:spLocks noChangeArrowheads="1"/>
            </p:cNvSpPr>
            <p:nvPr/>
          </p:nvSpPr>
          <p:spPr bwMode="auto">
            <a:xfrm>
              <a:off x="3351" y="3725"/>
              <a:ext cx="48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0</a:t>
              </a:r>
              <a:r>
                <a:rPr lang="en-US" altLang="zh-CN" sz="2800">
                  <a:solidFill>
                    <a:srgbClr val="FF3300"/>
                  </a:solidFill>
                  <a:cs typeface="Times New Roman" panose="02020603050405020304" pitchFamily="18" charset="0"/>
                </a:rPr>
                <a:t> </a:t>
              </a:r>
              <a:r>
                <a:rPr lang="en-US" altLang="zh-CN" sz="2800">
                  <a:solidFill>
                    <a:schemeClr val="accent2"/>
                  </a:solidFill>
                  <a:cs typeface="Times New Roman" panose="02020603050405020304" pitchFamily="18" charset="0"/>
                </a:rPr>
                <a:t> </a:t>
              </a:r>
              <a:r>
                <a:rPr lang="en-US" altLang="zh-CN" sz="3200">
                  <a:solidFill>
                    <a:schemeClr val="accent2"/>
                  </a:solidFill>
                  <a:cs typeface="Times New Roman" panose="02020603050405020304" pitchFamily="18" charset="0"/>
                  <a:sym typeface="Symbol" panose="05050102010706020507" pitchFamily="18" charset="2"/>
                </a:rPr>
                <a:t></a:t>
              </a:r>
              <a:endParaRPr lang="en-US" altLang="zh-CN" sz="3200">
                <a:solidFill>
                  <a:srgbClr val="3333CC"/>
                </a:solidFill>
                <a:cs typeface="Times New Roman" panose="02020603050405020304" pitchFamily="18" charset="0"/>
              </a:endParaRPr>
            </a:p>
          </p:txBody>
        </p:sp>
      </p:grpSp>
      <p:grpSp>
        <p:nvGrpSpPr>
          <p:cNvPr id="4" name="Group 7"/>
          <p:cNvGrpSpPr>
            <a:grpSpLocks/>
          </p:cNvGrpSpPr>
          <p:nvPr/>
        </p:nvGrpSpPr>
        <p:grpSpPr bwMode="auto">
          <a:xfrm>
            <a:off x="5638800" y="4555402"/>
            <a:ext cx="1733550" cy="671513"/>
            <a:chOff x="3552" y="2832"/>
            <a:chExt cx="1092" cy="423"/>
          </a:xfrm>
        </p:grpSpPr>
        <p:sp>
          <p:nvSpPr>
            <p:cNvPr id="94223" name="Rectangle 8"/>
            <p:cNvSpPr>
              <a:spLocks noChangeArrowheads="1"/>
            </p:cNvSpPr>
            <p:nvPr/>
          </p:nvSpPr>
          <p:spPr bwMode="auto">
            <a:xfrm>
              <a:off x="3552"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94224" name="Rectangle 9"/>
            <p:cNvSpPr>
              <a:spLocks noChangeArrowheads="1"/>
            </p:cNvSpPr>
            <p:nvPr/>
          </p:nvSpPr>
          <p:spPr bwMode="auto">
            <a:xfrm>
              <a:off x="4416"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FF"/>
                  </a:solidFill>
                  <a:cs typeface="Times New Roman" panose="02020603050405020304" pitchFamily="18" charset="0"/>
                </a:rPr>
                <a:t>0</a:t>
              </a:r>
              <a:endParaRPr lang="en-US" altLang="zh-CN" sz="2800">
                <a:solidFill>
                  <a:srgbClr val="0099CC"/>
                </a:solidFill>
                <a:cs typeface="Times New Roman" panose="02020603050405020304" pitchFamily="18" charset="0"/>
              </a:endParaRPr>
            </a:p>
          </p:txBody>
        </p:sp>
      </p:grpSp>
      <p:grpSp>
        <p:nvGrpSpPr>
          <p:cNvPr id="5" name="Group 13"/>
          <p:cNvGrpSpPr>
            <a:grpSpLocks/>
          </p:cNvGrpSpPr>
          <p:nvPr/>
        </p:nvGrpSpPr>
        <p:grpSpPr bwMode="auto">
          <a:xfrm>
            <a:off x="1600200" y="1189902"/>
            <a:ext cx="5416550" cy="655638"/>
            <a:chOff x="1008" y="720"/>
            <a:chExt cx="3412" cy="413"/>
          </a:xfrm>
        </p:grpSpPr>
        <p:sp>
          <p:nvSpPr>
            <p:cNvPr id="94219" name="Text Box 14"/>
            <p:cNvSpPr txBox="1">
              <a:spLocks noChangeArrowheads="1"/>
            </p:cNvSpPr>
            <p:nvPr/>
          </p:nvSpPr>
          <p:spPr bwMode="auto">
            <a:xfrm>
              <a:off x="1008"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endParaRPr lang="en-US" altLang="zh-CN" sz="2800">
                <a:solidFill>
                  <a:srgbClr val="3333CC"/>
                </a:solidFill>
                <a:cs typeface="Times New Roman" panose="02020603050405020304" pitchFamily="18" charset="0"/>
              </a:endParaRPr>
            </a:p>
          </p:txBody>
        </p:sp>
        <p:sp>
          <p:nvSpPr>
            <p:cNvPr id="94220" name="Rectangle 15"/>
            <p:cNvSpPr>
              <a:spLocks noChangeArrowheads="1"/>
            </p:cNvSpPr>
            <p:nvPr/>
          </p:nvSpPr>
          <p:spPr bwMode="auto">
            <a:xfrm>
              <a:off x="4176" y="72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p>
          </p:txBody>
        </p:sp>
        <p:sp>
          <p:nvSpPr>
            <p:cNvPr id="94221" name="Rectangle 16"/>
            <p:cNvSpPr>
              <a:spLocks noChangeArrowheads="1"/>
            </p:cNvSpPr>
            <p:nvPr/>
          </p:nvSpPr>
          <p:spPr bwMode="auto">
            <a:xfrm>
              <a:off x="2016"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p>
          </p:txBody>
        </p:sp>
        <p:sp>
          <p:nvSpPr>
            <p:cNvPr id="94222" name="Rectangle 17"/>
            <p:cNvSpPr>
              <a:spLocks noChangeArrowheads="1"/>
            </p:cNvSpPr>
            <p:nvPr/>
          </p:nvSpPr>
          <p:spPr bwMode="auto">
            <a:xfrm>
              <a:off x="3168"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p>
          </p:txBody>
        </p:sp>
      </p:grpSp>
      <p:sp>
        <p:nvSpPr>
          <p:cNvPr id="255027" name="Rectangle 51"/>
          <p:cNvSpPr>
            <a:spLocks noChangeArrowheads="1"/>
          </p:cNvSpPr>
          <p:nvPr/>
        </p:nvSpPr>
        <p:spPr bwMode="auto">
          <a:xfrm>
            <a:off x="1526333" y="5160797"/>
            <a:ext cx="3424335" cy="1040285"/>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R</a:t>
            </a:r>
            <a:r>
              <a:rPr lang="en-US" altLang="zh-CN" sz="2800" b="1" baseline="-25000">
                <a:solidFill>
                  <a:srgbClr val="006600"/>
                </a:solidFill>
                <a:latin typeface="Times New Roman" panose="02020603050405020304" pitchFamily="18" charset="0"/>
                <a:cs typeface="Times New Roman" panose="02020603050405020304" pitchFamily="18" charset="0"/>
              </a:rPr>
              <a:t>01 </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baseline="-25000">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R</a:t>
            </a:r>
            <a:r>
              <a:rPr lang="en-US" altLang="zh-CN" sz="2800" b="1" baseline="-25000">
                <a:solidFill>
                  <a:srgbClr val="006600"/>
                </a:solidFill>
                <a:latin typeface="Times New Roman" panose="02020603050405020304" pitchFamily="18" charset="0"/>
                <a:cs typeface="Times New Roman" panose="02020603050405020304" pitchFamily="18" charset="0"/>
              </a:rPr>
              <a:t>02 </a:t>
            </a:r>
            <a:r>
              <a:rPr lang="zh-CN" altLang="en-US" sz="2800" b="1">
                <a:solidFill>
                  <a:srgbClr val="006600"/>
                </a:solidFill>
                <a:latin typeface="Times New Roman" panose="02020603050405020304" pitchFamily="18" charset="0"/>
                <a:cs typeface="Times New Roman" panose="02020603050405020304" pitchFamily="18" charset="0"/>
              </a:rPr>
              <a:t>： </a:t>
            </a:r>
          </a:p>
          <a:p>
            <a:pPr algn="ctr">
              <a:lnSpc>
                <a:spcPct val="120000"/>
              </a:lnSpc>
              <a:defRPr/>
            </a:pPr>
            <a:r>
              <a:rPr lang="zh-CN" altLang="en-US" sz="2800" b="1">
                <a:solidFill>
                  <a:srgbClr val="006600"/>
                </a:solidFill>
                <a:latin typeface="Times New Roman" panose="02020603050405020304" pitchFamily="18" charset="0"/>
                <a:cs typeface="Times New Roman" panose="02020603050405020304" pitchFamily="18" charset="0"/>
              </a:rPr>
              <a:t>            置“</a:t>
            </a:r>
            <a:r>
              <a:rPr lang="en-US" altLang="zh-CN" sz="2800" b="1">
                <a:solidFill>
                  <a:srgbClr val="006600"/>
                </a:solidFill>
                <a:latin typeface="Times New Roman" panose="02020603050405020304" pitchFamily="18" charset="0"/>
                <a:cs typeface="Times New Roman" panose="02020603050405020304" pitchFamily="18" charset="0"/>
              </a:rPr>
              <a:t>0”</a:t>
            </a:r>
            <a:r>
              <a:rPr lang="zh-CN" altLang="en-US" sz="2800" b="1">
                <a:solidFill>
                  <a:srgbClr val="006600"/>
                </a:solidFill>
                <a:latin typeface="Times New Roman" panose="02020603050405020304" pitchFamily="18" charset="0"/>
                <a:cs typeface="Times New Roman" panose="02020603050405020304" pitchFamily="18" charset="0"/>
              </a:rPr>
              <a:t>输入端</a:t>
            </a:r>
          </a:p>
        </p:txBody>
      </p:sp>
      <p:sp>
        <p:nvSpPr>
          <p:cNvPr id="255028" name="Rectangle 52"/>
          <p:cNvSpPr>
            <a:spLocks noChangeArrowheads="1"/>
          </p:cNvSpPr>
          <p:nvPr/>
        </p:nvSpPr>
        <p:spPr bwMode="auto">
          <a:xfrm>
            <a:off x="307975" y="5088802"/>
            <a:ext cx="1612900"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dirty="0">
                <a:solidFill>
                  <a:srgbClr val="FF3300"/>
                </a:solidFill>
                <a:latin typeface="Times New Roman" panose="02020603050405020304" pitchFamily="18" charset="0"/>
                <a:cs typeface="Times New Roman" panose="02020603050405020304" pitchFamily="18" charset="0"/>
              </a:rPr>
              <a:t>逻辑功能</a:t>
            </a:r>
          </a:p>
        </p:txBody>
      </p:sp>
      <p:sp>
        <p:nvSpPr>
          <p:cNvPr id="255176" name="AutoShape 200"/>
          <p:cNvSpPr>
            <a:spLocks noChangeArrowheads="1"/>
          </p:cNvSpPr>
          <p:nvPr/>
        </p:nvSpPr>
        <p:spPr bwMode="auto">
          <a:xfrm>
            <a:off x="4038600" y="5850802"/>
            <a:ext cx="2057400" cy="457200"/>
          </a:xfrm>
          <a:prstGeom prst="wedgeRoundRectCallout">
            <a:avLst>
              <a:gd name="adj1" fmla="val 87731"/>
              <a:gd name="adj2" fmla="val -84375"/>
              <a:gd name="adj3" fmla="val 16667"/>
            </a:avLst>
          </a:prstGeom>
          <a:gradFill rotWithShape="0">
            <a:gsLst>
              <a:gs pos="0">
                <a:srgbClr val="66FF99"/>
              </a:gs>
              <a:gs pos="50000">
                <a:srgbClr val="FFFFFF"/>
              </a:gs>
              <a:gs pos="100000">
                <a:srgbClr val="66FF99"/>
              </a:gs>
            </a:gsLst>
            <a:lin ang="5400000" scaled="1"/>
          </a:gradFill>
          <a:ln w="28575">
            <a:solidFill>
              <a:srgbClr val="0080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chemeClr val="accent2"/>
                </a:solidFill>
                <a:cs typeface="Times New Roman" panose="02020603050405020304" pitchFamily="18" charset="0"/>
              </a:rPr>
              <a:t>R</a:t>
            </a:r>
            <a:r>
              <a:rPr lang="en-US" altLang="zh-CN" baseline="-25000">
                <a:solidFill>
                  <a:schemeClr val="accent2"/>
                </a:solidFill>
                <a:cs typeface="Times New Roman" panose="02020603050405020304" pitchFamily="18" charset="0"/>
              </a:rPr>
              <a:t>D</a:t>
            </a:r>
            <a:r>
              <a:rPr lang="zh-CN" altLang="en-US">
                <a:solidFill>
                  <a:srgbClr val="FF3300"/>
                </a:solidFill>
                <a:cs typeface="Times New Roman" panose="02020603050405020304" pitchFamily="18" charset="0"/>
              </a:rPr>
              <a:t>高电平清零</a:t>
            </a:r>
          </a:p>
        </p:txBody>
      </p:sp>
    </p:spTree>
    <p:extLst>
      <p:ext uri="{BB962C8B-B14F-4D97-AF65-F5344CB8AC3E}">
        <p14:creationId xmlns:p14="http://schemas.microsoft.com/office/powerpoint/2010/main" val="3486150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5028"/>
                                        </p:tgtEl>
                                        <p:attrNameLst>
                                          <p:attrName>style.visibility</p:attrName>
                                        </p:attrNameLst>
                                      </p:cBhvr>
                                      <p:to>
                                        <p:strVal val="visible"/>
                                      </p:to>
                                    </p:set>
                                    <p:animEffect transition="in" filter="wipe(left)">
                                      <p:cBhvr>
                                        <p:cTn id="7" dur="500"/>
                                        <p:tgtEl>
                                          <p:spTgt spid="255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ou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5027"/>
                                        </p:tgtEl>
                                        <p:attrNameLst>
                                          <p:attrName>style.visibility</p:attrName>
                                        </p:attrNameLst>
                                      </p:cBhvr>
                                      <p:to>
                                        <p:strVal val="visible"/>
                                      </p:to>
                                    </p:set>
                                    <p:animEffect transition="in" filter="wipe(left)">
                                      <p:cBhvr>
                                        <p:cTn id="32" dur="500"/>
                                        <p:tgtEl>
                                          <p:spTgt spid="2550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255176"/>
                                        </p:tgtEl>
                                        <p:attrNameLst>
                                          <p:attrName>style.visibility</p:attrName>
                                        </p:attrNameLst>
                                      </p:cBhvr>
                                      <p:to>
                                        <p:strVal val="visible"/>
                                      </p:to>
                                    </p:set>
                                    <p:animEffect transition="in" filter="strips(upRight)">
                                      <p:cBhvr>
                                        <p:cTn id="37" dur="500"/>
                                        <p:tgtEl>
                                          <p:spTgt spid="255176"/>
                                        </p:tgtEl>
                                      </p:cBhvr>
                                    </p:animEffect>
                                  </p:childTnLst>
                                  <p:subTnLst>
                                    <p:audio>
                                      <p:cMediaNode>
                                        <p:cTn display="0" masterRel="sameClick">
                                          <p:stCondLst>
                                            <p:cond evt="begin" delay="0">
                                              <p:tn val="35"/>
                                            </p:cond>
                                          </p:stCondLst>
                                          <p:endCondLst>
                                            <p:cond evt="onStopAudio" delay="0">
                                              <p:tgtEl>
                                                <p:sldTgt/>
                                              </p:tgtEl>
                                            </p:cond>
                                          </p:endCondLst>
                                        </p:cTn>
                                        <p:tgtEl>
                                          <p:sndTgt r:embed="rId3" name="感叹时奏乐.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27" grpId="0" autoUpdateAnimBg="0"/>
      <p:bldP spid="255028" grpId="0" autoUpdateAnimBg="0"/>
      <p:bldP spid="255176"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647854" y="4600670"/>
            <a:ext cx="1644650" cy="671513"/>
            <a:chOff x="3552" y="2832"/>
            <a:chExt cx="1036" cy="423"/>
          </a:xfrm>
        </p:grpSpPr>
        <p:sp>
          <p:nvSpPr>
            <p:cNvPr id="95251" name="Rectangle 4"/>
            <p:cNvSpPr>
              <a:spLocks noChangeArrowheads="1"/>
            </p:cNvSpPr>
            <p:nvPr/>
          </p:nvSpPr>
          <p:spPr bwMode="auto">
            <a:xfrm>
              <a:off x="3552"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endParaRPr lang="en-US" altLang="zh-CN" sz="2800">
                <a:solidFill>
                  <a:srgbClr val="FF3300"/>
                </a:solidFill>
                <a:cs typeface="Times New Roman" panose="02020603050405020304" pitchFamily="18" charset="0"/>
              </a:endParaRPr>
            </a:p>
          </p:txBody>
        </p:sp>
        <p:sp>
          <p:nvSpPr>
            <p:cNvPr id="95252" name="Rectangle 5"/>
            <p:cNvSpPr>
              <a:spLocks noChangeArrowheads="1"/>
            </p:cNvSpPr>
            <p:nvPr/>
          </p:nvSpPr>
          <p:spPr bwMode="auto">
            <a:xfrm>
              <a:off x="4472" y="283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a:solidFill>
                  <a:srgbClr val="0099CC"/>
                </a:solidFill>
                <a:cs typeface="Times New Roman" panose="02020603050405020304" pitchFamily="18" charset="0"/>
              </a:endParaRPr>
            </a:p>
          </p:txBody>
        </p:sp>
      </p:grpSp>
      <p:grpSp>
        <p:nvGrpSpPr>
          <p:cNvPr id="3" name="Group 6"/>
          <p:cNvGrpSpPr>
            <a:grpSpLocks/>
          </p:cNvGrpSpPr>
          <p:nvPr/>
        </p:nvGrpSpPr>
        <p:grpSpPr bwMode="auto">
          <a:xfrm>
            <a:off x="923454" y="1095470"/>
            <a:ext cx="7326313" cy="571500"/>
            <a:chOff x="576" y="912"/>
            <a:chExt cx="4615" cy="360"/>
          </a:xfrm>
        </p:grpSpPr>
        <p:sp>
          <p:nvSpPr>
            <p:cNvPr id="95249" name="AutoShape 7" descr="40%"/>
            <p:cNvSpPr>
              <a:spLocks/>
            </p:cNvSpPr>
            <p:nvPr/>
          </p:nvSpPr>
          <p:spPr bwMode="auto">
            <a:xfrm rot="5392317">
              <a:off x="2257" y="-769"/>
              <a:ext cx="191" cy="3553"/>
            </a:xfrm>
            <a:prstGeom prst="leftBrace">
              <a:avLst>
                <a:gd name="adj1" fmla="val 155017"/>
                <a:gd name="adj2" fmla="val 50000"/>
              </a:avLst>
            </a:prstGeom>
            <a:pattFill prst="pct40">
              <a:fgClr>
                <a:srgbClr val="FFCCCC"/>
              </a:fgClr>
              <a:bgClr>
                <a:srgbClr val="FFFFFF"/>
              </a:bgClr>
            </a:pattFill>
            <a:ln w="38100">
              <a:solidFill>
                <a:srgbClr val="000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5250" name="Text Box 8" descr="40%"/>
            <p:cNvSpPr txBox="1">
              <a:spLocks noChangeArrowheads="1"/>
            </p:cNvSpPr>
            <p:nvPr/>
          </p:nvSpPr>
          <p:spPr bwMode="auto">
            <a:xfrm>
              <a:off x="4394" y="942"/>
              <a:ext cx="797" cy="330"/>
            </a:xfrm>
            <a:prstGeom prst="rect">
              <a:avLst/>
            </a:prstGeom>
            <a:pattFill prst="pct40">
              <a:fgClr>
                <a:srgbClr val="FFCCCC"/>
              </a:fgClr>
              <a:bgClr>
                <a:srgbClr val="FFFFFF"/>
              </a:bgClr>
            </a:pattFill>
            <a:ln w="38100">
              <a:solidFill>
                <a:srgbClr val="FF33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3333CC"/>
                  </a:solidFill>
                  <a:cs typeface="Times New Roman" panose="02020603050405020304" pitchFamily="18" charset="0"/>
                </a:rPr>
                <a:t>置“</a:t>
              </a:r>
              <a:r>
                <a:rPr lang="en-US" altLang="zh-CN" sz="2800">
                  <a:solidFill>
                    <a:srgbClr val="3333CC"/>
                  </a:solidFill>
                  <a:cs typeface="Times New Roman" panose="02020603050405020304" pitchFamily="18" charset="0"/>
                </a:rPr>
                <a:t>9”</a:t>
              </a:r>
            </a:p>
          </p:txBody>
        </p:sp>
      </p:grpSp>
      <p:grpSp>
        <p:nvGrpSpPr>
          <p:cNvPr id="4" name="Group 9"/>
          <p:cNvGrpSpPr>
            <a:grpSpLocks/>
          </p:cNvGrpSpPr>
          <p:nvPr/>
        </p:nvGrpSpPr>
        <p:grpSpPr bwMode="auto">
          <a:xfrm>
            <a:off x="1634654" y="1209770"/>
            <a:ext cx="5416550" cy="655638"/>
            <a:chOff x="1008" y="720"/>
            <a:chExt cx="3412" cy="413"/>
          </a:xfrm>
        </p:grpSpPr>
        <p:sp>
          <p:nvSpPr>
            <p:cNvPr id="95245" name="Text Box 10"/>
            <p:cNvSpPr txBox="1">
              <a:spLocks noChangeArrowheads="1"/>
            </p:cNvSpPr>
            <p:nvPr/>
          </p:nvSpPr>
          <p:spPr bwMode="auto">
            <a:xfrm>
              <a:off x="1008"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95246" name="Rectangle 11"/>
            <p:cNvSpPr>
              <a:spLocks noChangeArrowheads="1"/>
            </p:cNvSpPr>
            <p:nvPr/>
          </p:nvSpPr>
          <p:spPr bwMode="auto">
            <a:xfrm>
              <a:off x="4176" y="72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1</a:t>
              </a:r>
            </a:p>
          </p:txBody>
        </p:sp>
        <p:sp>
          <p:nvSpPr>
            <p:cNvPr id="95247" name="Rectangle 12"/>
            <p:cNvSpPr>
              <a:spLocks noChangeArrowheads="1"/>
            </p:cNvSpPr>
            <p:nvPr/>
          </p:nvSpPr>
          <p:spPr bwMode="auto">
            <a:xfrm>
              <a:off x="2016"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p>
          </p:txBody>
        </p:sp>
        <p:sp>
          <p:nvSpPr>
            <p:cNvPr id="95248" name="Rectangle 13"/>
            <p:cNvSpPr>
              <a:spLocks noChangeArrowheads="1"/>
            </p:cNvSpPr>
            <p:nvPr/>
          </p:nvSpPr>
          <p:spPr bwMode="auto">
            <a:xfrm>
              <a:off x="3168" y="76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3333CC"/>
                  </a:solidFill>
                  <a:cs typeface="Times New Roman" panose="02020603050405020304" pitchFamily="18" charset="0"/>
                </a:rPr>
                <a:t>0</a:t>
              </a:r>
            </a:p>
          </p:txBody>
        </p:sp>
      </p:grpSp>
      <p:sp>
        <p:nvSpPr>
          <p:cNvPr id="257071" name="Rectangle 47"/>
          <p:cNvSpPr>
            <a:spLocks noChangeArrowheads="1"/>
          </p:cNvSpPr>
          <p:nvPr/>
        </p:nvSpPr>
        <p:spPr bwMode="auto">
          <a:xfrm>
            <a:off x="1535387" y="5206065"/>
            <a:ext cx="3424335" cy="1040285"/>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S</a:t>
            </a:r>
            <a:r>
              <a:rPr lang="en-US" altLang="zh-CN" sz="2800" b="1" baseline="-25000">
                <a:solidFill>
                  <a:srgbClr val="006600"/>
                </a:solidFill>
                <a:latin typeface="Times New Roman" panose="02020603050405020304" pitchFamily="18" charset="0"/>
                <a:cs typeface="Times New Roman" panose="02020603050405020304" pitchFamily="18" charset="0"/>
              </a:rPr>
              <a:t>91 </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baseline="-25000">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S</a:t>
            </a:r>
            <a:r>
              <a:rPr lang="en-US" altLang="zh-CN" sz="2800" b="1" baseline="-25000">
                <a:solidFill>
                  <a:srgbClr val="006600"/>
                </a:solidFill>
                <a:latin typeface="Times New Roman" panose="02020603050405020304" pitchFamily="18" charset="0"/>
                <a:cs typeface="Times New Roman" panose="02020603050405020304" pitchFamily="18" charset="0"/>
              </a:rPr>
              <a:t>92 </a:t>
            </a:r>
            <a:r>
              <a:rPr lang="zh-CN" altLang="en-US" sz="2800" b="1">
                <a:solidFill>
                  <a:srgbClr val="006600"/>
                </a:solidFill>
                <a:latin typeface="Times New Roman" panose="02020603050405020304" pitchFamily="18" charset="0"/>
                <a:cs typeface="Times New Roman" panose="02020603050405020304" pitchFamily="18" charset="0"/>
              </a:rPr>
              <a:t>： </a:t>
            </a:r>
          </a:p>
          <a:p>
            <a:pPr algn="ctr">
              <a:lnSpc>
                <a:spcPct val="120000"/>
              </a:lnSpc>
              <a:defRPr/>
            </a:pPr>
            <a:r>
              <a:rPr lang="zh-CN" altLang="en-US" sz="2800" b="1">
                <a:solidFill>
                  <a:srgbClr val="006600"/>
                </a:solidFill>
                <a:latin typeface="Times New Roman" panose="02020603050405020304" pitchFamily="18" charset="0"/>
                <a:cs typeface="Times New Roman" panose="02020603050405020304" pitchFamily="18" charset="0"/>
              </a:rPr>
              <a:t>            置“</a:t>
            </a:r>
            <a:r>
              <a:rPr lang="en-US" altLang="zh-CN" sz="2800" b="1">
                <a:solidFill>
                  <a:srgbClr val="006600"/>
                </a:solidFill>
                <a:latin typeface="Times New Roman" panose="02020603050405020304" pitchFamily="18" charset="0"/>
                <a:cs typeface="Times New Roman" panose="02020603050405020304" pitchFamily="18" charset="0"/>
              </a:rPr>
              <a:t>9”</a:t>
            </a:r>
            <a:r>
              <a:rPr lang="zh-CN" altLang="en-US" sz="2800" b="1">
                <a:solidFill>
                  <a:srgbClr val="006600"/>
                </a:solidFill>
                <a:latin typeface="Times New Roman" panose="02020603050405020304" pitchFamily="18" charset="0"/>
                <a:cs typeface="Times New Roman" panose="02020603050405020304" pitchFamily="18" charset="0"/>
              </a:rPr>
              <a:t>输入端</a:t>
            </a:r>
          </a:p>
        </p:txBody>
      </p:sp>
      <p:sp>
        <p:nvSpPr>
          <p:cNvPr id="257072" name="Rectangle 48"/>
          <p:cNvSpPr>
            <a:spLocks noChangeArrowheads="1"/>
          </p:cNvSpPr>
          <p:nvPr/>
        </p:nvSpPr>
        <p:spPr bwMode="auto">
          <a:xfrm>
            <a:off x="317029" y="5134070"/>
            <a:ext cx="1612900"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dirty="0">
                <a:solidFill>
                  <a:srgbClr val="FF3300"/>
                </a:solidFill>
                <a:latin typeface="Times New Roman" panose="02020603050405020304" pitchFamily="18" charset="0"/>
                <a:cs typeface="Times New Roman" panose="02020603050405020304" pitchFamily="18" charset="0"/>
              </a:rPr>
              <a:t>逻辑功能</a:t>
            </a:r>
          </a:p>
        </p:txBody>
      </p:sp>
      <p:grpSp>
        <p:nvGrpSpPr>
          <p:cNvPr id="5" name="Group 49"/>
          <p:cNvGrpSpPr>
            <a:grpSpLocks/>
          </p:cNvGrpSpPr>
          <p:nvPr/>
        </p:nvGrpSpPr>
        <p:grpSpPr bwMode="auto">
          <a:xfrm>
            <a:off x="5343054" y="5743670"/>
            <a:ext cx="2084388" cy="823913"/>
            <a:chOff x="3360" y="3504"/>
            <a:chExt cx="1313" cy="519"/>
          </a:xfrm>
        </p:grpSpPr>
        <p:sp>
          <p:nvSpPr>
            <p:cNvPr id="95242" name="Text Box 50"/>
            <p:cNvSpPr txBox="1">
              <a:spLocks noChangeArrowheads="1"/>
            </p:cNvSpPr>
            <p:nvPr/>
          </p:nvSpPr>
          <p:spPr bwMode="auto">
            <a:xfrm>
              <a:off x="4416" y="3504"/>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cs typeface="Times New Roman" panose="02020603050405020304" pitchFamily="18" charset="0"/>
                  <a:sym typeface="Symbol" panose="05050102010706020507" pitchFamily="18" charset="2"/>
                </a:rPr>
                <a:t></a:t>
              </a:r>
              <a:endParaRPr lang="en-US" altLang="zh-CN" sz="2800">
                <a:solidFill>
                  <a:srgbClr val="FF3300"/>
                </a:solidFill>
                <a:cs typeface="Times New Roman" panose="02020603050405020304" pitchFamily="18" charset="0"/>
                <a:sym typeface="Symbol" panose="05050102010706020507" pitchFamily="18" charset="2"/>
              </a:endParaRPr>
            </a:p>
          </p:txBody>
        </p:sp>
        <p:sp>
          <p:nvSpPr>
            <p:cNvPr id="95243" name="Text Box 51"/>
            <p:cNvSpPr txBox="1">
              <a:spLocks noChangeArrowheads="1"/>
            </p:cNvSpPr>
            <p:nvPr/>
          </p:nvSpPr>
          <p:spPr bwMode="auto">
            <a:xfrm>
              <a:off x="3360" y="3696"/>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r>
                <a:rPr lang="en-US" altLang="zh-CN" sz="2800">
                  <a:solidFill>
                    <a:srgbClr val="FF3300"/>
                  </a:solidFill>
                  <a:cs typeface="Times New Roman" panose="02020603050405020304" pitchFamily="18" charset="0"/>
                </a:rPr>
                <a:t> </a:t>
              </a:r>
              <a:r>
                <a:rPr lang="en-US" altLang="zh-CN" sz="2800">
                  <a:solidFill>
                    <a:schemeClr val="accent2"/>
                  </a:solidFill>
                  <a:cs typeface="Times New Roman" panose="02020603050405020304" pitchFamily="18" charset="0"/>
                </a:rPr>
                <a:t> </a:t>
              </a:r>
              <a:r>
                <a:rPr lang="en-US" altLang="zh-CN" sz="2800">
                  <a:solidFill>
                    <a:schemeClr val="accent2"/>
                  </a:solidFill>
                  <a:cs typeface="Times New Roman" panose="02020603050405020304" pitchFamily="18" charset="0"/>
                  <a:sym typeface="Symbol" panose="05050102010706020507" pitchFamily="18" charset="2"/>
                </a:rPr>
                <a:t>1</a:t>
              </a:r>
              <a:endParaRPr lang="en-US" altLang="zh-CN" sz="2800">
                <a:solidFill>
                  <a:srgbClr val="3333CC"/>
                </a:solidFill>
                <a:cs typeface="Times New Roman" panose="02020603050405020304" pitchFamily="18" charset="0"/>
              </a:endParaRPr>
            </a:p>
          </p:txBody>
        </p:sp>
        <p:sp>
          <p:nvSpPr>
            <p:cNvPr id="95244" name="Text Box 52"/>
            <p:cNvSpPr txBox="1">
              <a:spLocks noChangeArrowheads="1"/>
            </p:cNvSpPr>
            <p:nvPr/>
          </p:nvSpPr>
          <p:spPr bwMode="auto">
            <a:xfrm>
              <a:off x="4176" y="3504"/>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cs typeface="Times New Roman" panose="02020603050405020304" pitchFamily="18" charset="0"/>
                  <a:sym typeface="Symbol" panose="05050102010706020507" pitchFamily="18" charset="2"/>
                </a:rPr>
                <a:t></a:t>
              </a:r>
              <a:endParaRPr lang="en-US" altLang="zh-CN" sz="2800">
                <a:solidFill>
                  <a:srgbClr val="FF3300"/>
                </a:solidFill>
                <a:cs typeface="Times New Roman" panose="02020603050405020304" pitchFamily="18" charset="0"/>
                <a:sym typeface="Symbol" panose="05050102010706020507" pitchFamily="18" charset="2"/>
              </a:endParaRPr>
            </a:p>
          </p:txBody>
        </p:sp>
      </p:grpSp>
      <p:sp>
        <p:nvSpPr>
          <p:cNvPr id="257225" name="Rectangle 201"/>
          <p:cNvSpPr>
            <a:spLocks noGrp="1" noChangeArrowheads="1"/>
          </p:cNvSpPr>
          <p:nvPr>
            <p:ph type="title"/>
          </p:nvPr>
        </p:nvSpPr>
        <p:spPr bwMode="auto">
          <a:xfrm>
            <a:off x="445617" y="585883"/>
            <a:ext cx="4495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latin typeface="Times New Roman" panose="02020603050405020304" pitchFamily="18" charset="0"/>
                <a:cs typeface="Times New Roman" panose="02020603050405020304" pitchFamily="18" charset="0"/>
              </a:rPr>
              <a:t>逻辑功能及外引线排列</a:t>
            </a:r>
          </a:p>
        </p:txBody>
      </p:sp>
      <p:pic>
        <p:nvPicPr>
          <p:cNvPr id="95241" name="Picture 167" descr="C:\Users\Administrator\Desktop\图片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442" y="1162145"/>
            <a:ext cx="7997825"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337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7071"/>
                                        </p:tgtEl>
                                        <p:attrNameLst>
                                          <p:attrName>style.visibility</p:attrName>
                                        </p:attrNameLst>
                                      </p:cBhvr>
                                      <p:to>
                                        <p:strVal val="visible"/>
                                      </p:to>
                                    </p:set>
                                    <p:animEffect transition="in" filter="wipe(left)">
                                      <p:cBhvr>
                                        <p:cTn id="27" dur="500"/>
                                        <p:tgtEl>
                                          <p:spTgt spid="257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71"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bwMode="auto">
          <a:xfrm>
            <a:off x="381000" y="642089"/>
            <a:ext cx="4495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latin typeface="Times New Roman" panose="02020603050405020304" pitchFamily="18" charset="0"/>
                <a:cs typeface="Times New Roman" panose="02020603050405020304" pitchFamily="18" charset="0"/>
              </a:rPr>
              <a:t>逻辑功能及外引线排列</a:t>
            </a:r>
          </a:p>
        </p:txBody>
      </p:sp>
      <p:sp>
        <p:nvSpPr>
          <p:cNvPr id="259108" name="Rectangle 36"/>
          <p:cNvSpPr>
            <a:spLocks noChangeArrowheads="1"/>
          </p:cNvSpPr>
          <p:nvPr/>
        </p:nvSpPr>
        <p:spPr bwMode="auto">
          <a:xfrm>
            <a:off x="1831975" y="5304576"/>
            <a:ext cx="1612900" cy="519113"/>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计数功能</a:t>
            </a:r>
          </a:p>
        </p:txBody>
      </p:sp>
      <p:sp>
        <p:nvSpPr>
          <p:cNvPr id="96260" name="Text Box 37"/>
          <p:cNvSpPr txBox="1">
            <a:spLocks noChangeArrowheads="1"/>
          </p:cNvSpPr>
          <p:nvPr/>
        </p:nvSpPr>
        <p:spPr bwMode="auto">
          <a:xfrm>
            <a:off x="5715000" y="5990376"/>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cs typeface="Times New Roman" panose="02020603050405020304" pitchFamily="18" charset="0"/>
                <a:sym typeface="Symbol" panose="05050102010706020507" pitchFamily="18" charset="2"/>
              </a:rPr>
              <a:t></a:t>
            </a:r>
            <a:endParaRPr lang="en-US" altLang="zh-CN" sz="2800">
              <a:solidFill>
                <a:srgbClr val="FF3300"/>
              </a:solidFill>
              <a:cs typeface="Times New Roman" panose="02020603050405020304" pitchFamily="18" charset="0"/>
              <a:sym typeface="Symbol" panose="05050102010706020507" pitchFamily="18" charset="2"/>
            </a:endParaRPr>
          </a:p>
        </p:txBody>
      </p:sp>
      <p:sp>
        <p:nvSpPr>
          <p:cNvPr id="96261" name="Text Box 38"/>
          <p:cNvSpPr txBox="1">
            <a:spLocks noChangeArrowheads="1"/>
          </p:cNvSpPr>
          <p:nvPr/>
        </p:nvSpPr>
        <p:spPr bwMode="auto">
          <a:xfrm>
            <a:off x="5334000" y="606657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sym typeface="Symbol" panose="05050102010706020507" pitchFamily="18" charset="2"/>
              </a:rPr>
              <a:t>0</a:t>
            </a:r>
          </a:p>
        </p:txBody>
      </p:sp>
      <p:sp>
        <p:nvSpPr>
          <p:cNvPr id="96262" name="Text Box 39"/>
          <p:cNvSpPr txBox="1">
            <a:spLocks noChangeArrowheads="1"/>
          </p:cNvSpPr>
          <p:nvPr/>
        </p:nvSpPr>
        <p:spPr bwMode="auto">
          <a:xfrm>
            <a:off x="7010400" y="5761776"/>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000099"/>
                </a:solidFill>
                <a:cs typeface="Times New Roman" panose="02020603050405020304" pitchFamily="18" charset="0"/>
                <a:sym typeface="Symbol" panose="05050102010706020507" pitchFamily="18" charset="2"/>
              </a:rPr>
              <a:t></a:t>
            </a:r>
            <a:endParaRPr lang="en-US" altLang="zh-CN" sz="2800">
              <a:solidFill>
                <a:srgbClr val="000099"/>
              </a:solidFill>
              <a:cs typeface="Times New Roman" panose="02020603050405020304" pitchFamily="18" charset="0"/>
              <a:sym typeface="Symbol" panose="05050102010706020507" pitchFamily="18" charset="2"/>
            </a:endParaRPr>
          </a:p>
        </p:txBody>
      </p:sp>
      <p:sp>
        <p:nvSpPr>
          <p:cNvPr id="96263" name="Text Box 40"/>
          <p:cNvSpPr txBox="1">
            <a:spLocks noChangeArrowheads="1"/>
          </p:cNvSpPr>
          <p:nvPr/>
        </p:nvSpPr>
        <p:spPr bwMode="auto">
          <a:xfrm>
            <a:off x="6629400" y="583797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sym typeface="Symbol" panose="05050102010706020507" pitchFamily="18" charset="2"/>
              </a:rPr>
              <a:t>0</a:t>
            </a:r>
          </a:p>
        </p:txBody>
      </p:sp>
      <p:grpSp>
        <p:nvGrpSpPr>
          <p:cNvPr id="2" name="Group 41"/>
          <p:cNvGrpSpPr>
            <a:grpSpLocks/>
          </p:cNvGrpSpPr>
          <p:nvPr/>
        </p:nvGrpSpPr>
        <p:grpSpPr bwMode="auto">
          <a:xfrm>
            <a:off x="5638800" y="4618776"/>
            <a:ext cx="1733550" cy="671513"/>
            <a:chOff x="3552" y="2832"/>
            <a:chExt cx="1092" cy="423"/>
          </a:xfrm>
        </p:grpSpPr>
        <p:sp>
          <p:nvSpPr>
            <p:cNvPr id="96266" name="Rectangle 42"/>
            <p:cNvSpPr>
              <a:spLocks noChangeArrowheads="1"/>
            </p:cNvSpPr>
            <p:nvPr/>
          </p:nvSpPr>
          <p:spPr bwMode="auto">
            <a:xfrm>
              <a:off x="3552"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96267" name="Rectangle 43"/>
            <p:cNvSpPr>
              <a:spLocks noChangeArrowheads="1"/>
            </p:cNvSpPr>
            <p:nvPr/>
          </p:nvSpPr>
          <p:spPr bwMode="auto">
            <a:xfrm>
              <a:off x="4416"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FF"/>
                  </a:solidFill>
                  <a:cs typeface="Times New Roman" panose="02020603050405020304" pitchFamily="18" charset="0"/>
                </a:rPr>
                <a:t>1</a:t>
              </a:r>
              <a:endParaRPr lang="en-US" altLang="zh-CN" sz="2800">
                <a:solidFill>
                  <a:srgbClr val="0099CC"/>
                </a:solidFill>
                <a:cs typeface="Times New Roman" panose="02020603050405020304" pitchFamily="18" charset="0"/>
              </a:endParaRPr>
            </a:p>
          </p:txBody>
        </p:sp>
      </p:grpSp>
      <p:pic>
        <p:nvPicPr>
          <p:cNvPr id="96265" name="Picture 158" descr="C:\Users\Administrator\Desktop\图片8.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5813" y="1127864"/>
            <a:ext cx="79978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306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9108"/>
                                        </p:tgtEl>
                                        <p:attrNameLst>
                                          <p:attrName>style.visibility</p:attrName>
                                        </p:attrNameLst>
                                      </p:cBhvr>
                                      <p:to>
                                        <p:strVal val="visible"/>
                                      </p:to>
                                    </p:set>
                                    <p:animEffect transition="in" filter="wipe(left)">
                                      <p:cBhvr>
                                        <p:cTn id="12" dur="500"/>
                                        <p:tgtEl>
                                          <p:spTgt spid="259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08"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809531" y="2162269"/>
            <a:ext cx="5334000" cy="2819400"/>
          </a:xfrm>
          <a:prstGeom prst="rect">
            <a:avLst/>
          </a:prstGeom>
          <a:gradFill rotWithShape="0">
            <a:gsLst>
              <a:gs pos="0">
                <a:schemeClr val="bg1"/>
              </a:gs>
              <a:gs pos="100000">
                <a:srgbClr val="CCFFCC"/>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7283" name="Text Box 3"/>
          <p:cNvSpPr txBox="1">
            <a:spLocks noChangeArrowheads="1"/>
          </p:cNvSpPr>
          <p:nvPr/>
        </p:nvSpPr>
        <p:spPr bwMode="auto">
          <a:xfrm>
            <a:off x="5533931" y="5972269"/>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cs typeface="Times New Roman" panose="02020603050405020304" pitchFamily="18" charset="0"/>
                <a:sym typeface="Symbol" panose="05050102010706020507" pitchFamily="18" charset="2"/>
              </a:rPr>
              <a:t></a:t>
            </a:r>
            <a:endParaRPr lang="en-US" altLang="zh-CN" sz="2800">
              <a:solidFill>
                <a:srgbClr val="FF3300"/>
              </a:solidFill>
              <a:cs typeface="Times New Roman" panose="02020603050405020304" pitchFamily="18" charset="0"/>
              <a:sym typeface="Symbol" panose="05050102010706020507" pitchFamily="18" charset="2"/>
            </a:endParaRPr>
          </a:p>
        </p:txBody>
      </p:sp>
      <p:sp>
        <p:nvSpPr>
          <p:cNvPr id="97284" name="Text Box 4"/>
          <p:cNvSpPr txBox="1">
            <a:spLocks noChangeArrowheads="1"/>
          </p:cNvSpPr>
          <p:nvPr/>
        </p:nvSpPr>
        <p:spPr bwMode="auto">
          <a:xfrm>
            <a:off x="5152931" y="604846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sym typeface="Symbol" panose="05050102010706020507" pitchFamily="18" charset="2"/>
              </a:rPr>
              <a:t>0</a:t>
            </a:r>
          </a:p>
        </p:txBody>
      </p:sp>
      <p:sp>
        <p:nvSpPr>
          <p:cNvPr id="97285" name="Text Box 5"/>
          <p:cNvSpPr txBox="1">
            <a:spLocks noChangeArrowheads="1"/>
          </p:cNvSpPr>
          <p:nvPr/>
        </p:nvSpPr>
        <p:spPr bwMode="auto">
          <a:xfrm>
            <a:off x="6829331" y="5743669"/>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000099"/>
                </a:solidFill>
                <a:cs typeface="Times New Roman" panose="02020603050405020304" pitchFamily="18" charset="0"/>
                <a:sym typeface="Symbol" panose="05050102010706020507" pitchFamily="18" charset="2"/>
              </a:rPr>
              <a:t></a:t>
            </a:r>
            <a:endParaRPr lang="en-US" altLang="zh-CN" sz="2800">
              <a:solidFill>
                <a:srgbClr val="000099"/>
              </a:solidFill>
              <a:cs typeface="Times New Roman" panose="02020603050405020304" pitchFamily="18" charset="0"/>
              <a:sym typeface="Symbol" panose="05050102010706020507" pitchFamily="18" charset="2"/>
            </a:endParaRPr>
          </a:p>
        </p:txBody>
      </p:sp>
      <p:sp>
        <p:nvSpPr>
          <p:cNvPr id="97286" name="Text Box 6"/>
          <p:cNvSpPr txBox="1">
            <a:spLocks noChangeArrowheads="1"/>
          </p:cNvSpPr>
          <p:nvPr/>
        </p:nvSpPr>
        <p:spPr bwMode="auto">
          <a:xfrm>
            <a:off x="6448331" y="581986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sym typeface="Symbol" panose="05050102010706020507" pitchFamily="18" charset="2"/>
              </a:rPr>
              <a:t>0</a:t>
            </a:r>
          </a:p>
        </p:txBody>
      </p:sp>
      <p:sp>
        <p:nvSpPr>
          <p:cNvPr id="97287" name="Rectangle 7"/>
          <p:cNvSpPr>
            <a:spLocks noChangeArrowheads="1"/>
          </p:cNvSpPr>
          <p:nvPr/>
        </p:nvSpPr>
        <p:spPr bwMode="auto">
          <a:xfrm>
            <a:off x="5457731" y="4753069"/>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97288" name="Rectangle 8"/>
          <p:cNvSpPr>
            <a:spLocks noChangeArrowheads="1"/>
          </p:cNvSpPr>
          <p:nvPr/>
        </p:nvSpPr>
        <p:spPr bwMode="auto">
          <a:xfrm>
            <a:off x="6891244" y="4538757"/>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FF"/>
                </a:solidFill>
                <a:cs typeface="Times New Roman" panose="02020603050405020304" pitchFamily="18" charset="0"/>
              </a:rPr>
              <a:t>1</a:t>
            </a:r>
            <a:endParaRPr lang="en-US" altLang="zh-CN" sz="2800">
              <a:solidFill>
                <a:srgbClr val="0099CC"/>
              </a:solidFill>
              <a:cs typeface="Times New Roman" panose="02020603050405020304" pitchFamily="18" charset="0"/>
            </a:endParaRPr>
          </a:p>
        </p:txBody>
      </p:sp>
      <p:grpSp>
        <p:nvGrpSpPr>
          <p:cNvPr id="2" name="Group 9"/>
          <p:cNvGrpSpPr>
            <a:grpSpLocks/>
          </p:cNvGrpSpPr>
          <p:nvPr/>
        </p:nvGrpSpPr>
        <p:grpSpPr bwMode="auto">
          <a:xfrm>
            <a:off x="1190531" y="498569"/>
            <a:ext cx="3581400" cy="901700"/>
            <a:chOff x="864" y="200"/>
            <a:chExt cx="2256" cy="568"/>
          </a:xfrm>
        </p:grpSpPr>
        <p:sp>
          <p:nvSpPr>
            <p:cNvPr id="97295" name="AutoShape 10" descr="40%"/>
            <p:cNvSpPr>
              <a:spLocks/>
            </p:cNvSpPr>
            <p:nvPr/>
          </p:nvSpPr>
          <p:spPr bwMode="auto">
            <a:xfrm rot="5400000">
              <a:off x="1896" y="-456"/>
              <a:ext cx="192" cy="2256"/>
            </a:xfrm>
            <a:prstGeom prst="leftBrace">
              <a:avLst>
                <a:gd name="adj1" fmla="val 97917"/>
                <a:gd name="adj2" fmla="val 50000"/>
              </a:avLst>
            </a:prstGeom>
            <a:pattFill prst="pct40">
              <a:fgClr>
                <a:srgbClr val="00CCFF"/>
              </a:fgClr>
              <a:bgClr>
                <a:srgbClr val="FFFFFF"/>
              </a:bgClr>
            </a:pattFill>
            <a:ln w="38100">
              <a:solidFill>
                <a:srgbClr val="0099CC"/>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7296" name="Text Box 11" descr="40%"/>
            <p:cNvSpPr txBox="1">
              <a:spLocks noChangeArrowheads="1"/>
            </p:cNvSpPr>
            <p:nvPr/>
          </p:nvSpPr>
          <p:spPr bwMode="auto">
            <a:xfrm>
              <a:off x="1459" y="200"/>
              <a:ext cx="1252" cy="330"/>
            </a:xfrm>
            <a:prstGeom prst="rect">
              <a:avLst/>
            </a:prstGeom>
            <a:pattFill prst="pct40">
              <a:fgClr>
                <a:srgbClr val="00CCFF"/>
              </a:fgClr>
              <a:bgClr>
                <a:srgbClr val="FFFFFF"/>
              </a:bgClr>
            </a:pattFill>
            <a:ln w="28575">
              <a:solidFill>
                <a:srgbClr val="FF33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输出五进制</a:t>
              </a:r>
              <a:endParaRPr lang="zh-CN" altLang="en-US" sz="2800">
                <a:solidFill>
                  <a:srgbClr val="3333CC"/>
                </a:solidFill>
                <a:cs typeface="Times New Roman" panose="02020603050405020304" pitchFamily="18" charset="0"/>
              </a:endParaRPr>
            </a:p>
          </p:txBody>
        </p:sp>
      </p:grpSp>
      <p:sp>
        <p:nvSpPr>
          <p:cNvPr id="261281" name="AutoShape 161"/>
          <p:cNvSpPr>
            <a:spLocks noChangeArrowheads="1"/>
          </p:cNvSpPr>
          <p:nvPr/>
        </p:nvSpPr>
        <p:spPr bwMode="auto">
          <a:xfrm>
            <a:off x="7743731" y="5295994"/>
            <a:ext cx="914400" cy="1130300"/>
          </a:xfrm>
          <a:prstGeom prst="wedgeRoundRectCallout">
            <a:avLst>
              <a:gd name="adj1" fmla="val -43750"/>
              <a:gd name="adj2" fmla="val -101685"/>
              <a:gd name="adj3" fmla="val 16667"/>
            </a:avLst>
          </a:prstGeom>
          <a:gradFill rotWithShape="0">
            <a:gsLst>
              <a:gs pos="0">
                <a:srgbClr val="FFFF00"/>
              </a:gs>
              <a:gs pos="50000">
                <a:srgbClr val="FFFFFF"/>
              </a:gs>
              <a:gs pos="100000">
                <a:srgbClr val="FFFF00"/>
              </a:gs>
            </a:gsLst>
            <a:lin ang="5400000" scaled="1"/>
          </a:gradFill>
          <a:ln w="28575">
            <a:solidFill>
              <a:srgbClr val="0066FF"/>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pPr>
            <a:r>
              <a:rPr lang="zh-CN" altLang="en-US">
                <a:solidFill>
                  <a:srgbClr val="FF3300"/>
                </a:solidFill>
                <a:cs typeface="Times New Roman" panose="02020603050405020304" pitchFamily="18" charset="0"/>
              </a:rPr>
              <a:t>输入计数脉冲</a:t>
            </a:r>
          </a:p>
        </p:txBody>
      </p:sp>
      <p:pic>
        <p:nvPicPr>
          <p:cNvPr id="97291" name="Picture 164" descr="C:\Users\Administrator\Desktop\图片1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356" y="1155794"/>
            <a:ext cx="79978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279" name="AutoShape 159"/>
          <p:cNvSpPr>
            <a:spLocks noChangeArrowheads="1"/>
          </p:cNvSpPr>
          <p:nvPr/>
        </p:nvSpPr>
        <p:spPr bwMode="auto">
          <a:xfrm>
            <a:off x="7819931" y="1789350"/>
            <a:ext cx="914400" cy="1114139"/>
          </a:xfrm>
          <a:prstGeom prst="wedgeRoundRectCallout">
            <a:avLst>
              <a:gd name="adj1" fmla="val -45310"/>
              <a:gd name="adj2" fmla="val 100139"/>
              <a:gd name="adj3" fmla="val 16667"/>
            </a:avLst>
          </a:prstGeom>
          <a:gradFill rotWithShape="0">
            <a:gsLst>
              <a:gs pos="0">
                <a:schemeClr val="accent1"/>
              </a:gs>
              <a:gs pos="50000">
                <a:srgbClr val="FFFFFF"/>
              </a:gs>
              <a:gs pos="100000">
                <a:schemeClr val="accent1"/>
              </a:gs>
            </a:gsLst>
            <a:lin ang="5400000" scaled="1"/>
          </a:gradFill>
          <a:ln w="28575">
            <a:solidFill>
              <a:srgbClr val="0066FF"/>
            </a:solidFill>
            <a:miter lim="800000"/>
            <a:headEnd/>
            <a:tailEnd/>
          </a:ln>
          <a:effectLst/>
        </p:spPr>
        <p:txBody>
          <a:bodyPr anchor="ctr">
            <a:spAutoFit/>
          </a:bodyPr>
          <a:lstStyle/>
          <a:p>
            <a:pPr algn="ctr">
              <a:lnSpc>
                <a:spcPct val="85000"/>
              </a:lnSpc>
              <a:defRPr/>
            </a:pPr>
            <a:r>
              <a:rPr lang="zh-CN" altLang="en-US" sz="2400" b="1">
                <a:solidFill>
                  <a:srgbClr val="FF3300"/>
                </a:solidFill>
                <a:latin typeface="Times New Roman" panose="02020603050405020304" pitchFamily="18" charset="0"/>
                <a:cs typeface="Times New Roman" panose="02020603050405020304" pitchFamily="18" charset="0"/>
              </a:rPr>
              <a:t>输入计数脉冲</a:t>
            </a:r>
          </a:p>
        </p:txBody>
      </p:sp>
      <p:sp>
        <p:nvSpPr>
          <p:cNvPr id="261282" name="AutoShape 162"/>
          <p:cNvSpPr>
            <a:spLocks noChangeArrowheads="1"/>
          </p:cNvSpPr>
          <p:nvPr/>
        </p:nvSpPr>
        <p:spPr bwMode="auto">
          <a:xfrm>
            <a:off x="6295931" y="1781269"/>
            <a:ext cx="1447800" cy="762000"/>
          </a:xfrm>
          <a:prstGeom prst="wedgeRoundRectCallout">
            <a:avLst>
              <a:gd name="adj1" fmla="val 21051"/>
              <a:gd name="adj2" fmla="val 173750"/>
              <a:gd name="adj3" fmla="val 16667"/>
            </a:avLst>
          </a:prstGeom>
          <a:solidFill>
            <a:srgbClr val="FFFF99"/>
          </a:solidFill>
          <a:ln w="9525">
            <a:solidFill>
              <a:srgbClr val="FF3300"/>
            </a:solidFill>
            <a:miter lim="800000"/>
            <a:headEnd/>
            <a:tailEnd/>
          </a:ln>
          <a:effectLst/>
        </p:spPr>
        <p:txBody>
          <a:bodyPr wrap="none" anchor="ctr"/>
          <a:lstStyle/>
          <a:p>
            <a:pPr algn="ctr">
              <a:defRPr/>
            </a:pPr>
            <a:r>
              <a:rPr lang="zh-CN" altLang="en-US" sz="2400" b="1" dirty="0">
                <a:latin typeface="Times New Roman" panose="02020603050405020304" pitchFamily="18" charset="0"/>
                <a:cs typeface="Times New Roman" panose="02020603050405020304" pitchFamily="18" charset="0"/>
              </a:rPr>
              <a:t>下降沿</a:t>
            </a:r>
          </a:p>
          <a:p>
            <a:pPr algn="ctr">
              <a:defRPr/>
            </a:pPr>
            <a:r>
              <a:rPr lang="zh-CN" altLang="en-US" sz="2400" b="1" dirty="0">
                <a:latin typeface="Times New Roman" panose="02020603050405020304" pitchFamily="18" charset="0"/>
                <a:cs typeface="Times New Roman" panose="02020603050405020304" pitchFamily="18" charset="0"/>
              </a:rPr>
              <a:t>触发翻转</a:t>
            </a:r>
          </a:p>
        </p:txBody>
      </p:sp>
      <p:sp>
        <p:nvSpPr>
          <p:cNvPr id="261280" name="AutoShape 160"/>
          <p:cNvSpPr>
            <a:spLocks noChangeArrowheads="1"/>
          </p:cNvSpPr>
          <p:nvPr/>
        </p:nvSpPr>
        <p:spPr bwMode="auto">
          <a:xfrm>
            <a:off x="6448331" y="832143"/>
            <a:ext cx="1981200" cy="510778"/>
          </a:xfrm>
          <a:prstGeom prst="wedgeRoundRectCallout">
            <a:avLst>
              <a:gd name="adj1" fmla="val -58014"/>
              <a:gd name="adj2" fmla="val 160431"/>
              <a:gd name="adj3" fmla="val 16667"/>
            </a:avLst>
          </a:prstGeom>
          <a:gradFill rotWithShape="0">
            <a:gsLst>
              <a:gs pos="0">
                <a:schemeClr val="accent1"/>
              </a:gs>
              <a:gs pos="50000">
                <a:srgbClr val="FFFFFF"/>
              </a:gs>
              <a:gs pos="100000">
                <a:schemeClr val="accent1"/>
              </a:gs>
            </a:gsLst>
            <a:lin ang="5400000" scaled="1"/>
          </a:gradFill>
          <a:ln w="28575">
            <a:solidFill>
              <a:srgbClr val="0066FF"/>
            </a:solidFill>
            <a:miter lim="800000"/>
            <a:headEnd/>
            <a:tailEnd/>
          </a:ln>
          <a:effectLst/>
        </p:spPr>
        <p:txBody>
          <a:bodyPr anchor="ctr">
            <a:spAutoFit/>
          </a:bodyP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二进制计数</a:t>
            </a:r>
          </a:p>
        </p:txBody>
      </p:sp>
    </p:spTree>
    <p:extLst>
      <p:ext uri="{BB962C8B-B14F-4D97-AF65-F5344CB8AC3E}">
        <p14:creationId xmlns:p14="http://schemas.microsoft.com/office/powerpoint/2010/main" val="3492480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61279"/>
                                        </p:tgtEl>
                                        <p:attrNameLst>
                                          <p:attrName>style.visibility</p:attrName>
                                        </p:attrNameLst>
                                      </p:cBhvr>
                                      <p:to>
                                        <p:strVal val="visible"/>
                                      </p:to>
                                    </p:set>
                                    <p:animEffect transition="in" filter="strips(downLeft)">
                                      <p:cBhvr>
                                        <p:cTn id="7" dur="500"/>
                                        <p:tgtEl>
                                          <p:spTgt spid="261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1282"/>
                                        </p:tgtEl>
                                        <p:attrNameLst>
                                          <p:attrName>style.visibility</p:attrName>
                                        </p:attrNameLst>
                                      </p:cBhvr>
                                      <p:to>
                                        <p:strVal val="visible"/>
                                      </p:to>
                                    </p:set>
                                    <p:animEffect transition="in" filter="wipe(up)">
                                      <p:cBhvr>
                                        <p:cTn id="12" dur="500"/>
                                        <p:tgtEl>
                                          <p:spTgt spid="2612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61280"/>
                                        </p:tgtEl>
                                        <p:attrNameLst>
                                          <p:attrName>style.visibility</p:attrName>
                                        </p:attrNameLst>
                                      </p:cBhvr>
                                      <p:to>
                                        <p:strVal val="visible"/>
                                      </p:to>
                                    </p:set>
                                    <p:animEffect transition="in" filter="strips(downLeft)">
                                      <p:cBhvr>
                                        <p:cTn id="17" dur="500"/>
                                        <p:tgtEl>
                                          <p:spTgt spid="2612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grpId="0" nodeType="clickEffect">
                                  <p:stCondLst>
                                    <p:cond delay="0"/>
                                  </p:stCondLst>
                                  <p:childTnLst>
                                    <p:set>
                                      <p:cBhvr>
                                        <p:cTn id="21" dur="1" fill="hold">
                                          <p:stCondLst>
                                            <p:cond delay="0"/>
                                          </p:stCondLst>
                                        </p:cTn>
                                        <p:tgtEl>
                                          <p:spTgt spid="261281"/>
                                        </p:tgtEl>
                                        <p:attrNameLst>
                                          <p:attrName>style.visibility</p:attrName>
                                        </p:attrNameLst>
                                      </p:cBhvr>
                                      <p:to>
                                        <p:strVal val="visible"/>
                                      </p:to>
                                    </p:set>
                                    <p:animEffect transition="in" filter="strips(upLeft)">
                                      <p:cBhvr>
                                        <p:cTn id="22" dur="500"/>
                                        <p:tgtEl>
                                          <p:spTgt spid="2612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1122"/>
                                        </p:tgtEl>
                                        <p:attrNameLst>
                                          <p:attrName>style.visibility</p:attrName>
                                        </p:attrNameLst>
                                      </p:cBhvr>
                                      <p:to>
                                        <p:strVal val="visible"/>
                                      </p:to>
                                    </p:set>
                                    <p:animEffect transition="in" filter="box(in)">
                                      <p:cBhvr>
                                        <p:cTn id="27" dur="500"/>
                                        <p:tgtEl>
                                          <p:spTgt spid="261122"/>
                                        </p:tgtEl>
                                      </p:cBhvr>
                                    </p:animEffect>
                                  </p:childTnLst>
                                  <p:subTnLst>
                                    <p:audio>
                                      <p:cMediaNode>
                                        <p:cTn display="0" masterRel="sameClick">
                                          <p:stCondLst>
                                            <p:cond evt="begin" delay="0">
                                              <p:tn val="25"/>
                                            </p:cond>
                                          </p:stCondLst>
                                          <p:endCondLst>
                                            <p:cond evt="onStopAudio" delay="0">
                                              <p:tgtEl>
                                                <p:sldTgt/>
                                              </p:tgtEl>
                                            </p:cond>
                                          </p:endCondLst>
                                        </p:cTn>
                                        <p:tgtEl>
                                          <p:sndTgt r:embed="rId3" name="最大化时奏乐.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animBg="1"/>
      <p:bldP spid="261281" grpId="0" animBg="1" autoUpdateAnimBg="0"/>
      <p:bldP spid="261279" grpId="0" animBg="1" autoUpdateAnimBg="0"/>
      <p:bldP spid="261282" grpId="0" animBg="1" autoUpdateAnimBg="0"/>
      <p:bldP spid="261280"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954386" y="2298072"/>
            <a:ext cx="5334000" cy="2819400"/>
          </a:xfrm>
          <a:prstGeom prst="rect">
            <a:avLst/>
          </a:prstGeom>
          <a:gradFill rotWithShape="0">
            <a:gsLst>
              <a:gs pos="0">
                <a:schemeClr val="bg1"/>
              </a:gs>
              <a:gs pos="100000">
                <a:srgbClr val="CCFFCC"/>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307" name="Text Box 3"/>
          <p:cNvSpPr txBox="1">
            <a:spLocks noChangeArrowheads="1"/>
          </p:cNvSpPr>
          <p:nvPr/>
        </p:nvSpPr>
        <p:spPr bwMode="auto">
          <a:xfrm>
            <a:off x="5678786" y="6108072"/>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sym typeface="Symbol" panose="05050102010706020507" pitchFamily="18" charset="2"/>
              </a:rPr>
              <a:t></a:t>
            </a:r>
            <a:endParaRPr lang="en-US" altLang="zh-CN" sz="2800">
              <a:solidFill>
                <a:srgbClr val="FF3300"/>
              </a:solidFill>
              <a:sym typeface="Symbol" panose="05050102010706020507" pitchFamily="18" charset="2"/>
            </a:endParaRPr>
          </a:p>
        </p:txBody>
      </p:sp>
      <p:sp>
        <p:nvSpPr>
          <p:cNvPr id="98308" name="Text Box 4"/>
          <p:cNvSpPr txBox="1">
            <a:spLocks noChangeArrowheads="1"/>
          </p:cNvSpPr>
          <p:nvPr/>
        </p:nvSpPr>
        <p:spPr bwMode="auto">
          <a:xfrm>
            <a:off x="5297786" y="618427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sym typeface="Symbol" panose="05050102010706020507" pitchFamily="18" charset="2"/>
              </a:rPr>
              <a:t>0</a:t>
            </a:r>
          </a:p>
        </p:txBody>
      </p:sp>
      <p:sp>
        <p:nvSpPr>
          <p:cNvPr id="98309" name="Text Box 5"/>
          <p:cNvSpPr txBox="1">
            <a:spLocks noChangeArrowheads="1"/>
          </p:cNvSpPr>
          <p:nvPr/>
        </p:nvSpPr>
        <p:spPr bwMode="auto">
          <a:xfrm>
            <a:off x="6974186" y="5879472"/>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000099"/>
                </a:solidFill>
                <a:sym typeface="Symbol" panose="05050102010706020507" pitchFamily="18" charset="2"/>
              </a:rPr>
              <a:t></a:t>
            </a:r>
            <a:endParaRPr lang="en-US" altLang="zh-CN" sz="2800">
              <a:solidFill>
                <a:srgbClr val="000099"/>
              </a:solidFill>
              <a:sym typeface="Symbol" panose="05050102010706020507" pitchFamily="18" charset="2"/>
            </a:endParaRPr>
          </a:p>
        </p:txBody>
      </p:sp>
      <p:sp>
        <p:nvSpPr>
          <p:cNvPr id="98310" name="Text Box 6"/>
          <p:cNvSpPr txBox="1">
            <a:spLocks noChangeArrowheads="1"/>
          </p:cNvSpPr>
          <p:nvPr/>
        </p:nvSpPr>
        <p:spPr bwMode="auto">
          <a:xfrm>
            <a:off x="6593186" y="595567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sym typeface="Symbol" panose="05050102010706020507" pitchFamily="18" charset="2"/>
              </a:rPr>
              <a:t>0</a:t>
            </a:r>
          </a:p>
        </p:txBody>
      </p:sp>
      <p:sp>
        <p:nvSpPr>
          <p:cNvPr id="98311" name="Rectangle 7"/>
          <p:cNvSpPr>
            <a:spLocks noChangeArrowheads="1"/>
          </p:cNvSpPr>
          <p:nvPr/>
        </p:nvSpPr>
        <p:spPr bwMode="auto">
          <a:xfrm>
            <a:off x="5602586" y="488887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1</a:t>
            </a:r>
          </a:p>
        </p:txBody>
      </p:sp>
      <p:sp>
        <p:nvSpPr>
          <p:cNvPr id="98312" name="Rectangle 8"/>
          <p:cNvSpPr>
            <a:spLocks noChangeArrowheads="1"/>
          </p:cNvSpPr>
          <p:nvPr/>
        </p:nvSpPr>
        <p:spPr bwMode="auto">
          <a:xfrm>
            <a:off x="6974186" y="473647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66FF"/>
                </a:solidFill>
              </a:rPr>
              <a:t>1</a:t>
            </a:r>
            <a:endParaRPr lang="en-US" altLang="zh-CN" sz="2800">
              <a:solidFill>
                <a:srgbClr val="0099CC"/>
              </a:solidFill>
            </a:endParaRPr>
          </a:p>
        </p:txBody>
      </p:sp>
      <p:grpSp>
        <p:nvGrpSpPr>
          <p:cNvPr id="2" name="Group 9"/>
          <p:cNvGrpSpPr>
            <a:grpSpLocks/>
          </p:cNvGrpSpPr>
          <p:nvPr/>
        </p:nvGrpSpPr>
        <p:grpSpPr bwMode="auto">
          <a:xfrm>
            <a:off x="7507586" y="2679074"/>
            <a:ext cx="1447800" cy="481013"/>
            <a:chOff x="4752" y="1488"/>
            <a:chExt cx="912" cy="303"/>
          </a:xfrm>
        </p:grpSpPr>
        <p:sp>
          <p:nvSpPr>
            <p:cNvPr id="263178" name="AutoShape 10"/>
            <p:cNvSpPr>
              <a:spLocks noChangeArrowheads="1"/>
            </p:cNvSpPr>
            <p:nvPr/>
          </p:nvSpPr>
          <p:spPr bwMode="auto">
            <a:xfrm>
              <a:off x="4800" y="1534"/>
              <a:ext cx="816" cy="257"/>
            </a:xfrm>
            <a:prstGeom prst="wedgeRoundRectCallout">
              <a:avLst>
                <a:gd name="adj1" fmla="val -26227"/>
                <a:gd name="adj2" fmla="val 123005"/>
                <a:gd name="adj3" fmla="val 16667"/>
              </a:avLst>
            </a:prstGeom>
            <a:solidFill>
              <a:srgbClr val="FFFFCC"/>
            </a:solidFill>
            <a:ln w="28575">
              <a:solidFill>
                <a:srgbClr val="FF33CC"/>
              </a:solidFill>
              <a:miter lim="800000"/>
              <a:headEnd/>
              <a:tailEnd/>
            </a:ln>
            <a:effectLst/>
          </p:spPr>
          <p:txBody>
            <a:bodyPr anchor="ctr">
              <a:spAutoFit/>
            </a:bodyPr>
            <a:lstStyle/>
            <a:p>
              <a:pPr algn="ctr">
                <a:defRPr/>
              </a:pPr>
              <a:endParaRPr lang="zh-CN" altLang="zh-CN" b="1">
                <a:solidFill>
                  <a:srgbClr val="000099"/>
                </a:solidFill>
              </a:endParaRPr>
            </a:p>
          </p:txBody>
        </p:sp>
        <p:sp>
          <p:nvSpPr>
            <p:cNvPr id="98323" name="Text Box 11" descr="40%"/>
            <p:cNvSpPr txBox="1">
              <a:spLocks noChangeArrowheads="1"/>
            </p:cNvSpPr>
            <p:nvPr/>
          </p:nvSpPr>
          <p:spPr bwMode="auto">
            <a:xfrm>
              <a:off x="4752" y="148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333CC"/>
                  </a:solidFill>
                </a:rPr>
                <a:t>输入脉冲</a:t>
              </a:r>
            </a:p>
          </p:txBody>
        </p:sp>
      </p:grpSp>
      <p:grpSp>
        <p:nvGrpSpPr>
          <p:cNvPr id="3" name="Group 12"/>
          <p:cNvGrpSpPr>
            <a:grpSpLocks/>
          </p:cNvGrpSpPr>
          <p:nvPr/>
        </p:nvGrpSpPr>
        <p:grpSpPr bwMode="auto">
          <a:xfrm>
            <a:off x="1335386" y="634372"/>
            <a:ext cx="5029200" cy="825500"/>
            <a:chOff x="864" y="200"/>
            <a:chExt cx="3168" cy="520"/>
          </a:xfrm>
        </p:grpSpPr>
        <p:sp>
          <p:nvSpPr>
            <p:cNvPr id="98320" name="AutoShape 13" descr="40%"/>
            <p:cNvSpPr>
              <a:spLocks/>
            </p:cNvSpPr>
            <p:nvPr/>
          </p:nvSpPr>
          <p:spPr bwMode="auto">
            <a:xfrm rot="5400000">
              <a:off x="2376" y="-936"/>
              <a:ext cx="144" cy="3168"/>
            </a:xfrm>
            <a:prstGeom prst="leftBrace">
              <a:avLst>
                <a:gd name="adj1" fmla="val 183333"/>
                <a:gd name="adj2" fmla="val 50000"/>
              </a:avLst>
            </a:prstGeom>
            <a:pattFill prst="pct40">
              <a:fgClr>
                <a:srgbClr val="00CCFF"/>
              </a:fgClr>
              <a:bgClr>
                <a:srgbClr val="FFFFFF"/>
              </a:bgClr>
            </a:pattFill>
            <a:ln w="38100">
              <a:solidFill>
                <a:srgbClr val="0099CC"/>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321" name="Text Box 14" descr="40%"/>
            <p:cNvSpPr txBox="1">
              <a:spLocks noChangeArrowheads="1"/>
            </p:cNvSpPr>
            <p:nvPr/>
          </p:nvSpPr>
          <p:spPr bwMode="auto">
            <a:xfrm>
              <a:off x="1925" y="200"/>
              <a:ext cx="1252" cy="330"/>
            </a:xfrm>
            <a:prstGeom prst="rect">
              <a:avLst/>
            </a:prstGeom>
            <a:pattFill prst="pct40">
              <a:fgClr>
                <a:srgbClr val="00CCFF"/>
              </a:fgClr>
              <a:bgClr>
                <a:srgbClr val="FFFFFF"/>
              </a:bgClr>
            </a:pattFill>
            <a:ln w="28575">
              <a:solidFill>
                <a:srgbClr val="FF3399"/>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输出十进制</a:t>
              </a:r>
              <a:endParaRPr lang="zh-CN" altLang="en-US" sz="2800">
                <a:solidFill>
                  <a:srgbClr val="3333CC"/>
                </a:solidFill>
              </a:endParaRPr>
            </a:p>
          </p:txBody>
        </p:sp>
      </p:grpSp>
      <p:grpSp>
        <p:nvGrpSpPr>
          <p:cNvPr id="4" name="Group 15"/>
          <p:cNvGrpSpPr>
            <a:grpSpLocks/>
          </p:cNvGrpSpPr>
          <p:nvPr/>
        </p:nvGrpSpPr>
        <p:grpSpPr bwMode="auto">
          <a:xfrm>
            <a:off x="6212186" y="3136272"/>
            <a:ext cx="152400" cy="457200"/>
            <a:chOff x="3936" y="1776"/>
            <a:chExt cx="96" cy="288"/>
          </a:xfrm>
        </p:grpSpPr>
        <p:sp>
          <p:nvSpPr>
            <p:cNvPr id="98318" name="Line 16"/>
            <p:cNvSpPr>
              <a:spLocks noChangeShapeType="1"/>
            </p:cNvSpPr>
            <p:nvPr/>
          </p:nvSpPr>
          <p:spPr bwMode="auto">
            <a:xfrm>
              <a:off x="4032" y="1776"/>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p>
          </p:txBody>
        </p:sp>
        <p:sp>
          <p:nvSpPr>
            <p:cNvPr id="98319" name="Line 17"/>
            <p:cNvSpPr>
              <a:spLocks noChangeShapeType="1"/>
            </p:cNvSpPr>
            <p:nvPr/>
          </p:nvSpPr>
          <p:spPr bwMode="auto">
            <a:xfrm flipH="1">
              <a:off x="3936" y="2058"/>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b="1"/>
            </a:p>
          </p:txBody>
        </p:sp>
      </p:grpSp>
      <p:sp>
        <p:nvSpPr>
          <p:cNvPr id="263333" name="Text Box 165"/>
          <p:cNvSpPr txBox="1">
            <a:spLocks noChangeArrowheads="1"/>
          </p:cNvSpPr>
          <p:nvPr/>
        </p:nvSpPr>
        <p:spPr bwMode="auto">
          <a:xfrm>
            <a:off x="649586" y="5346072"/>
            <a:ext cx="4343400" cy="519113"/>
          </a:xfrm>
          <a:prstGeom prst="rect">
            <a:avLst/>
          </a:prstGeom>
          <a:gradFill rotWithShape="0">
            <a:gsLst>
              <a:gs pos="0">
                <a:srgbClr val="FFFF00"/>
              </a:gs>
              <a:gs pos="50000">
                <a:schemeClr val="bg1"/>
              </a:gs>
              <a:gs pos="100000">
                <a:srgbClr val="FFFF00"/>
              </a:gs>
            </a:gsLst>
            <a:lin ang="5400000" scaled="1"/>
          </a:gradFill>
          <a:ln w="9525">
            <a:noFill/>
            <a:miter lim="800000"/>
            <a:headEnd/>
            <a:tailEnd/>
          </a:ln>
          <a:effectLst/>
        </p:spPr>
        <p:txBody>
          <a:bodyPr>
            <a:spAutoFit/>
          </a:bodyPr>
          <a:lstStyle/>
          <a:p>
            <a:pPr algn="ctr">
              <a:spcBef>
                <a:spcPct val="50000"/>
              </a:spcBef>
              <a:defRPr/>
            </a:pPr>
            <a:r>
              <a:rPr lang="en-US" altLang="zh-CN" sz="2800" b="1">
                <a:solidFill>
                  <a:srgbClr val="FF3300"/>
                </a:solidFill>
              </a:rPr>
              <a:t>8421</a:t>
            </a:r>
            <a:r>
              <a:rPr lang="zh-CN" altLang="en-US" sz="2800" b="1">
                <a:solidFill>
                  <a:srgbClr val="FF3300"/>
                </a:solidFill>
              </a:rPr>
              <a:t>异步十进制计数器</a:t>
            </a:r>
          </a:p>
        </p:txBody>
      </p:sp>
      <p:pic>
        <p:nvPicPr>
          <p:cNvPr id="98317" name="Picture 168" descr="C:\Users\Administrator\Desktop\图片12.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599" y="1220160"/>
            <a:ext cx="79978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953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63333"/>
                                        </p:tgtEl>
                                        <p:attrNameLst>
                                          <p:attrName>style.visibility</p:attrName>
                                        </p:attrNameLst>
                                      </p:cBhvr>
                                      <p:to>
                                        <p:strVal val="visible"/>
                                      </p:to>
                                    </p:set>
                                    <p:animEffect transition="in" filter="box(out)">
                                      <p:cBhvr>
                                        <p:cTn id="22" dur="500"/>
                                        <p:tgtEl>
                                          <p:spTgt spid="263333"/>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333"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00650" y="4814888"/>
            <a:ext cx="3105150" cy="519112"/>
            <a:chOff x="2880" y="2784"/>
            <a:chExt cx="1956" cy="327"/>
          </a:xfrm>
        </p:grpSpPr>
        <p:sp>
          <p:nvSpPr>
            <p:cNvPr id="97283" name="Rectangle 3"/>
            <p:cNvSpPr>
              <a:spLocks noChangeArrowheads="1"/>
            </p:cNvSpPr>
            <p:nvPr/>
          </p:nvSpPr>
          <p:spPr bwMode="auto">
            <a:xfrm>
              <a:off x="2880" y="2784"/>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97284" name="Rectangle 4"/>
            <p:cNvSpPr>
              <a:spLocks noChangeArrowheads="1"/>
            </p:cNvSpPr>
            <p:nvPr/>
          </p:nvSpPr>
          <p:spPr bwMode="auto">
            <a:xfrm>
              <a:off x="4608" y="2784"/>
              <a:ext cx="228"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grpSp>
      <p:sp>
        <p:nvSpPr>
          <p:cNvPr id="97285" name="Text Box 5" descr="40%"/>
          <p:cNvSpPr txBox="1">
            <a:spLocks noChangeArrowheads="1"/>
          </p:cNvSpPr>
          <p:nvPr/>
        </p:nvSpPr>
        <p:spPr bwMode="auto">
          <a:xfrm>
            <a:off x="1143000" y="1981200"/>
            <a:ext cx="2895600" cy="538163"/>
          </a:xfrm>
          <a:prstGeom prst="rect">
            <a:avLst/>
          </a:prstGeom>
          <a:pattFill prst="pct40">
            <a:fgClr>
              <a:srgbClr val="FFCCCC"/>
            </a:fgClr>
            <a:bgClr>
              <a:srgbClr val="FFFFFF"/>
            </a:bgClr>
          </a:pattFill>
          <a:ln w="19050">
            <a:solidFill>
              <a:srgbClr val="FF3300"/>
            </a:solidFill>
            <a:miter lim="800000"/>
            <a:headEnd/>
            <a:tailEnd/>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设原态为“</a:t>
            </a:r>
            <a:r>
              <a:rPr lang="en-US" altLang="zh-CN" sz="2800">
                <a:solidFill>
                  <a:srgbClr val="FF3300"/>
                </a:solidFill>
              </a:rPr>
              <a:t>0”</a:t>
            </a:r>
            <a:r>
              <a:rPr lang="zh-CN" altLang="en-US" sz="2800">
                <a:solidFill>
                  <a:srgbClr val="FF3300"/>
                </a:solidFill>
              </a:rPr>
              <a:t>态</a:t>
            </a:r>
          </a:p>
        </p:txBody>
      </p:sp>
      <p:grpSp>
        <p:nvGrpSpPr>
          <p:cNvPr id="3" name="Group 6"/>
          <p:cNvGrpSpPr>
            <a:grpSpLocks/>
          </p:cNvGrpSpPr>
          <p:nvPr/>
        </p:nvGrpSpPr>
        <p:grpSpPr bwMode="auto">
          <a:xfrm>
            <a:off x="4699000" y="1766888"/>
            <a:ext cx="3128963" cy="519112"/>
            <a:chOff x="2880" y="1038"/>
            <a:chExt cx="2008" cy="327"/>
          </a:xfrm>
        </p:grpSpPr>
        <p:sp>
          <p:nvSpPr>
            <p:cNvPr id="97287" name="Rectangle 7"/>
            <p:cNvSpPr>
              <a:spLocks noChangeArrowheads="1"/>
            </p:cNvSpPr>
            <p:nvPr/>
          </p:nvSpPr>
          <p:spPr bwMode="auto">
            <a:xfrm>
              <a:off x="2880" y="1038"/>
              <a:ext cx="232"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0</a:t>
              </a:r>
            </a:p>
          </p:txBody>
        </p:sp>
        <p:sp>
          <p:nvSpPr>
            <p:cNvPr id="97288" name="Rectangle 8"/>
            <p:cNvSpPr>
              <a:spLocks noChangeArrowheads="1"/>
            </p:cNvSpPr>
            <p:nvPr/>
          </p:nvSpPr>
          <p:spPr bwMode="auto">
            <a:xfrm>
              <a:off x="4656" y="1038"/>
              <a:ext cx="232"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6600"/>
                  </a:solidFill>
                  <a:effectLst>
                    <a:outerShdw blurRad="38100" dist="38100" dir="2700000" algn="tl">
                      <a:srgbClr val="C0C0C0"/>
                    </a:outerShdw>
                  </a:effectLst>
                </a:rPr>
                <a:t>1</a:t>
              </a:r>
            </a:p>
          </p:txBody>
        </p:sp>
      </p:grpSp>
      <p:sp>
        <p:nvSpPr>
          <p:cNvPr id="97289" name="Rectangle 9"/>
          <p:cNvSpPr>
            <a:spLocks noChangeArrowheads="1"/>
          </p:cNvSpPr>
          <p:nvPr/>
        </p:nvSpPr>
        <p:spPr bwMode="auto">
          <a:xfrm>
            <a:off x="4705350" y="2487613"/>
            <a:ext cx="361950" cy="51911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97290" name="Rectangle 10"/>
          <p:cNvSpPr>
            <a:spLocks noChangeArrowheads="1"/>
          </p:cNvSpPr>
          <p:nvPr/>
        </p:nvSpPr>
        <p:spPr bwMode="auto">
          <a:xfrm>
            <a:off x="6572250" y="4037013"/>
            <a:ext cx="361950" cy="51911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1</a:t>
            </a:r>
          </a:p>
        </p:txBody>
      </p:sp>
      <p:sp>
        <p:nvSpPr>
          <p:cNvPr id="97291" name="Rectangle 11"/>
          <p:cNvSpPr>
            <a:spLocks noChangeArrowheads="1"/>
          </p:cNvSpPr>
          <p:nvPr/>
        </p:nvSpPr>
        <p:spPr bwMode="auto">
          <a:xfrm>
            <a:off x="7423150" y="2487613"/>
            <a:ext cx="361950" cy="51911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effectLst>
                  <a:outerShdw blurRad="38100" dist="38100" dir="2700000" algn="tl">
                    <a:srgbClr val="C0C0C0"/>
                  </a:outerShdw>
                </a:effectLst>
              </a:rPr>
              <a:t>0</a:t>
            </a:r>
          </a:p>
        </p:txBody>
      </p:sp>
      <p:sp>
        <p:nvSpPr>
          <p:cNvPr id="97292" name="Rectangle 12"/>
          <p:cNvSpPr>
            <a:spLocks noChangeArrowheads="1"/>
          </p:cNvSpPr>
          <p:nvPr/>
        </p:nvSpPr>
        <p:spPr bwMode="auto">
          <a:xfrm>
            <a:off x="5505450" y="40370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3300"/>
                </a:solidFill>
              </a:rPr>
              <a:t>0</a:t>
            </a:r>
          </a:p>
        </p:txBody>
      </p:sp>
      <p:grpSp>
        <p:nvGrpSpPr>
          <p:cNvPr id="4" name="Group 13"/>
          <p:cNvGrpSpPr>
            <a:grpSpLocks/>
          </p:cNvGrpSpPr>
          <p:nvPr/>
        </p:nvGrpSpPr>
        <p:grpSpPr bwMode="auto">
          <a:xfrm>
            <a:off x="4527550" y="2084388"/>
            <a:ext cx="3505200" cy="762000"/>
            <a:chOff x="2592" y="1344"/>
            <a:chExt cx="2208" cy="480"/>
          </a:xfrm>
        </p:grpSpPr>
        <p:sp>
          <p:nvSpPr>
            <p:cNvPr id="30738" name="AutoShape 14"/>
            <p:cNvSpPr>
              <a:spLocks noChangeArrowheads="1"/>
            </p:cNvSpPr>
            <p:nvPr/>
          </p:nvSpPr>
          <p:spPr bwMode="auto">
            <a:xfrm>
              <a:off x="4623" y="1392"/>
              <a:ext cx="177" cy="432"/>
            </a:xfrm>
            <a:prstGeom prst="curvedLeftArrow">
              <a:avLst>
                <a:gd name="adj1" fmla="val 48814"/>
                <a:gd name="adj2" fmla="val 97627"/>
                <a:gd name="adj3" fmla="val 33333"/>
              </a:avLst>
            </a:prstGeom>
            <a:solidFill>
              <a:srgbClr val="FF99FF"/>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39" name="AutoShape 15"/>
            <p:cNvSpPr>
              <a:spLocks noChangeArrowheads="1"/>
            </p:cNvSpPr>
            <p:nvPr/>
          </p:nvSpPr>
          <p:spPr bwMode="auto">
            <a:xfrm>
              <a:off x="2592" y="1344"/>
              <a:ext cx="177" cy="432"/>
            </a:xfrm>
            <a:prstGeom prst="curvedRightArrow">
              <a:avLst>
                <a:gd name="adj1" fmla="val 48814"/>
                <a:gd name="adj2" fmla="val 97627"/>
                <a:gd name="adj3" fmla="val 33333"/>
              </a:avLst>
            </a:prstGeom>
            <a:solidFill>
              <a:srgbClr val="FF99FF"/>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16"/>
          <p:cNvGrpSpPr>
            <a:grpSpLocks/>
          </p:cNvGrpSpPr>
          <p:nvPr/>
        </p:nvGrpSpPr>
        <p:grpSpPr bwMode="auto">
          <a:xfrm>
            <a:off x="1295400" y="2743200"/>
            <a:ext cx="2443163" cy="1997075"/>
            <a:chOff x="528" y="1680"/>
            <a:chExt cx="1539" cy="1258"/>
          </a:xfrm>
        </p:grpSpPr>
        <p:sp>
          <p:nvSpPr>
            <p:cNvPr id="30736" name="AutoShape 17"/>
            <p:cNvSpPr>
              <a:spLocks noChangeArrowheads="1"/>
            </p:cNvSpPr>
            <p:nvPr/>
          </p:nvSpPr>
          <p:spPr bwMode="auto">
            <a:xfrm>
              <a:off x="1104" y="1680"/>
              <a:ext cx="384" cy="739"/>
            </a:xfrm>
            <a:prstGeom prst="downArrow">
              <a:avLst>
                <a:gd name="adj1" fmla="val 50000"/>
                <a:gd name="adj2" fmla="val 48112"/>
              </a:avLst>
            </a:prstGeom>
            <a:gradFill rotWithShape="0">
              <a:gsLst>
                <a:gs pos="0">
                  <a:srgbClr val="0099FF"/>
                </a:gs>
                <a:gs pos="100000">
                  <a:srgbClr val="004776"/>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37" name="Text Box 18" descr="40%"/>
            <p:cNvSpPr txBox="1">
              <a:spLocks noChangeArrowheads="1"/>
            </p:cNvSpPr>
            <p:nvPr/>
          </p:nvSpPr>
          <p:spPr bwMode="auto">
            <a:xfrm>
              <a:off x="528" y="2611"/>
              <a:ext cx="1539" cy="327"/>
            </a:xfrm>
            <a:prstGeom prst="rect">
              <a:avLst/>
            </a:prstGeom>
            <a:pattFill prst="pct40">
              <a:fgClr>
                <a:srgbClr val="FFFF66"/>
              </a:fgClr>
              <a:bgClr>
                <a:srgbClr val="FFFFFF"/>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3300"/>
                  </a:solidFill>
                </a:rPr>
                <a:t>翻转为“</a:t>
              </a:r>
              <a:r>
                <a:rPr lang="en-US" altLang="zh-CN" sz="2800">
                  <a:solidFill>
                    <a:srgbClr val="FF3300"/>
                  </a:solidFill>
                </a:rPr>
                <a:t>1”</a:t>
              </a:r>
              <a:r>
                <a:rPr lang="zh-CN" altLang="en-US" sz="2800">
                  <a:solidFill>
                    <a:srgbClr val="FF3300"/>
                  </a:solidFill>
                </a:rPr>
                <a:t>态</a:t>
              </a:r>
            </a:p>
          </p:txBody>
        </p:sp>
      </p:grpSp>
      <p:grpSp>
        <p:nvGrpSpPr>
          <p:cNvPr id="6" name="Group 19"/>
          <p:cNvGrpSpPr>
            <a:grpSpLocks/>
          </p:cNvGrpSpPr>
          <p:nvPr/>
        </p:nvGrpSpPr>
        <p:grpSpPr bwMode="auto">
          <a:xfrm>
            <a:off x="914400" y="914400"/>
            <a:ext cx="3124200" cy="579438"/>
            <a:chOff x="480" y="1056"/>
            <a:chExt cx="1968" cy="365"/>
          </a:xfrm>
        </p:grpSpPr>
        <p:sp>
          <p:nvSpPr>
            <p:cNvPr id="30733" name="Text Box 20"/>
            <p:cNvSpPr txBox="1">
              <a:spLocks noChangeArrowheads="1"/>
            </p:cNvSpPr>
            <p:nvPr/>
          </p:nvSpPr>
          <p:spPr bwMode="auto">
            <a:xfrm>
              <a:off x="480" y="1056"/>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chemeClr val="accent2"/>
                  </a:solidFill>
                </a:rPr>
                <a:t>(2) </a:t>
              </a:r>
              <a:r>
                <a:rPr lang="en-US" altLang="zh-CN" sz="2800" i="1">
                  <a:solidFill>
                    <a:schemeClr val="accent2"/>
                  </a:solidFill>
                </a:rPr>
                <a:t>S</a:t>
              </a:r>
              <a:r>
                <a:rPr lang="en-US" altLang="zh-CN" sz="3200" baseline="-25000">
                  <a:solidFill>
                    <a:schemeClr val="accent2"/>
                  </a:solidFill>
                </a:rPr>
                <a:t>D</a:t>
              </a:r>
              <a:r>
                <a:rPr lang="en-US" altLang="zh-CN" sz="3200">
                  <a:solidFill>
                    <a:schemeClr val="accent2"/>
                  </a:solidFill>
                </a:rPr>
                <a:t>=</a:t>
              </a:r>
              <a:r>
                <a:rPr lang="en-US" altLang="zh-CN" sz="2800">
                  <a:solidFill>
                    <a:schemeClr val="accent2"/>
                  </a:solidFill>
                </a:rPr>
                <a:t>0</a:t>
              </a:r>
              <a:r>
                <a:rPr lang="zh-CN" altLang="en-US" sz="3200">
                  <a:solidFill>
                    <a:schemeClr val="accent2"/>
                  </a:solidFill>
                </a:rPr>
                <a:t>，</a:t>
              </a:r>
              <a:r>
                <a:rPr lang="en-US" altLang="zh-CN" sz="2800" i="1">
                  <a:solidFill>
                    <a:schemeClr val="accent2"/>
                  </a:solidFill>
                </a:rPr>
                <a:t>R</a:t>
              </a:r>
              <a:r>
                <a:rPr lang="en-US" altLang="zh-CN" sz="3200" baseline="-25000">
                  <a:solidFill>
                    <a:schemeClr val="accent2"/>
                  </a:solidFill>
                </a:rPr>
                <a:t>D </a:t>
              </a:r>
              <a:r>
                <a:rPr lang="en-US" altLang="zh-CN" sz="3200">
                  <a:solidFill>
                    <a:schemeClr val="accent2"/>
                  </a:solidFill>
                </a:rPr>
                <a:t>= </a:t>
              </a:r>
              <a:r>
                <a:rPr lang="en-US" altLang="zh-CN" sz="2800">
                  <a:solidFill>
                    <a:schemeClr val="accent2"/>
                  </a:solidFill>
                </a:rPr>
                <a:t>1</a:t>
              </a:r>
            </a:p>
          </p:txBody>
        </p:sp>
        <p:sp>
          <p:nvSpPr>
            <p:cNvPr id="30734" name="Line 21"/>
            <p:cNvSpPr>
              <a:spLocks noChangeShapeType="1"/>
            </p:cNvSpPr>
            <p:nvPr/>
          </p:nvSpPr>
          <p:spPr bwMode="auto">
            <a:xfrm>
              <a:off x="912"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5" name="Line 22"/>
            <p:cNvSpPr>
              <a:spLocks noChangeShapeType="1"/>
            </p:cNvSpPr>
            <p:nvPr/>
          </p:nvSpPr>
          <p:spPr bwMode="auto">
            <a:xfrm>
              <a:off x="1680" y="1104"/>
              <a:ext cx="144"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0732" name="Picture 60"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916113"/>
            <a:ext cx="36068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323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7285"/>
                                        </p:tgtEl>
                                        <p:attrNameLst>
                                          <p:attrName>style.visibility</p:attrName>
                                        </p:attrNameLst>
                                      </p:cBhvr>
                                      <p:to>
                                        <p:strVal val="visible"/>
                                      </p:to>
                                    </p:set>
                                    <p:animEffect transition="in" filter="box(out)">
                                      <p:cBhvr>
                                        <p:cTn id="17" dur="500"/>
                                        <p:tgtEl>
                                          <p:spTgt spid="972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9"/>
                                        </p:tgtEl>
                                        <p:attrNameLst>
                                          <p:attrName>style.visibility</p:attrName>
                                        </p:attrNameLst>
                                      </p:cBhvr>
                                      <p:to>
                                        <p:strVal val="visible"/>
                                      </p:to>
                                    </p:set>
                                    <p:animEffect transition="in" filter="wipe(left)">
                                      <p:cBhvr>
                                        <p:cTn id="27" dur="500"/>
                                        <p:tgtEl>
                                          <p:spTgt spid="972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7290"/>
                                        </p:tgtEl>
                                        <p:attrNameLst>
                                          <p:attrName>style.visibility</p:attrName>
                                        </p:attrNameLst>
                                      </p:cBhvr>
                                      <p:to>
                                        <p:strVal val="visible"/>
                                      </p:to>
                                    </p:set>
                                    <p:animEffect transition="in" filter="wipe(left)">
                                      <p:cBhvr>
                                        <p:cTn id="32" dur="500"/>
                                        <p:tgtEl>
                                          <p:spTgt spid="972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7291"/>
                                        </p:tgtEl>
                                        <p:attrNameLst>
                                          <p:attrName>style.visibility</p:attrName>
                                        </p:attrNameLst>
                                      </p:cBhvr>
                                      <p:to>
                                        <p:strVal val="visible"/>
                                      </p:to>
                                    </p:set>
                                    <p:animEffect transition="in" filter="wipe(left)">
                                      <p:cBhvr>
                                        <p:cTn id="37" dur="500"/>
                                        <p:tgtEl>
                                          <p:spTgt spid="972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7292"/>
                                        </p:tgtEl>
                                        <p:attrNameLst>
                                          <p:attrName>style.visibility</p:attrName>
                                        </p:attrNameLst>
                                      </p:cBhvr>
                                      <p:to>
                                        <p:strVal val="visible"/>
                                      </p:to>
                                    </p:set>
                                    <p:animEffect transition="in" filter="wipe(left)">
                                      <p:cBhvr>
                                        <p:cTn id="42" dur="500"/>
                                        <p:tgtEl>
                                          <p:spTgt spid="972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animBg="1" autoUpdateAnimBg="0"/>
      <p:bldP spid="97289" grpId="0" autoUpdateAnimBg="0"/>
      <p:bldP spid="97290" grpId="0" autoUpdateAnimBg="0"/>
      <p:bldP spid="97291" grpId="0" autoUpdateAnimBg="0"/>
      <p:bldP spid="97292"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p:cNvSpPr txBox="1">
            <a:spLocks noChangeArrowheads="1"/>
          </p:cNvSpPr>
          <p:nvPr/>
        </p:nvSpPr>
        <p:spPr bwMode="auto">
          <a:xfrm>
            <a:off x="1981200" y="700088"/>
            <a:ext cx="4343400" cy="519112"/>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74LS290</a:t>
            </a:r>
            <a:r>
              <a:rPr lang="zh-CN" altLang="en-US" sz="2800" b="1">
                <a:solidFill>
                  <a:srgbClr val="FF0000"/>
                </a:solidFill>
                <a:latin typeface="Times New Roman" panose="02020603050405020304" pitchFamily="18" charset="0"/>
                <a:cs typeface="Times New Roman" panose="02020603050405020304" pitchFamily="18" charset="0"/>
              </a:rPr>
              <a:t>型计数器功能表</a:t>
            </a:r>
          </a:p>
        </p:txBody>
      </p:sp>
      <p:sp>
        <p:nvSpPr>
          <p:cNvPr id="265219" name="Rectangle 3" descr="40%"/>
          <p:cNvSpPr>
            <a:spLocks noChangeArrowheads="1"/>
          </p:cNvSpPr>
          <p:nvPr/>
        </p:nvSpPr>
        <p:spPr bwMode="auto">
          <a:xfrm>
            <a:off x="914400" y="4343400"/>
            <a:ext cx="6705600" cy="1295400"/>
          </a:xfrm>
          <a:prstGeom prst="rect">
            <a:avLst/>
          </a:prstGeom>
          <a:pattFill prst="pct40">
            <a:fgClr>
              <a:srgbClr val="FFCCFF"/>
            </a:fgClr>
            <a:bgClr>
              <a:srgbClr val="FFFFFF"/>
            </a:bgClr>
          </a:pattFill>
          <a:ln w="28575">
            <a:solidFill>
              <a:srgbClr val="006666"/>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65220" name="Rectangle 4" descr="40%"/>
          <p:cNvSpPr>
            <a:spLocks noChangeArrowheads="1"/>
          </p:cNvSpPr>
          <p:nvPr/>
        </p:nvSpPr>
        <p:spPr bwMode="auto">
          <a:xfrm>
            <a:off x="990600" y="3694113"/>
            <a:ext cx="6629400" cy="496887"/>
          </a:xfrm>
          <a:prstGeom prst="rect">
            <a:avLst/>
          </a:prstGeom>
          <a:pattFill prst="pct40">
            <a:fgClr>
              <a:srgbClr val="00FF00"/>
            </a:fgClr>
            <a:bgClr>
              <a:srgbClr val="FFFFFF"/>
            </a:bgClr>
          </a:pattFill>
          <a:ln w="28575">
            <a:solidFill>
              <a:srgbClr val="3333CC"/>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65221" name="Rectangle 5" descr="40%"/>
          <p:cNvSpPr>
            <a:spLocks noChangeArrowheads="1"/>
          </p:cNvSpPr>
          <p:nvPr/>
        </p:nvSpPr>
        <p:spPr bwMode="auto">
          <a:xfrm>
            <a:off x="990600" y="2765425"/>
            <a:ext cx="6629400" cy="838200"/>
          </a:xfrm>
          <a:prstGeom prst="rect">
            <a:avLst/>
          </a:prstGeom>
          <a:pattFill prst="pct40">
            <a:fgClr>
              <a:srgbClr val="FFFF66"/>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99334" name="Line 6"/>
          <p:cNvSpPr>
            <a:spLocks noChangeShapeType="1"/>
          </p:cNvSpPr>
          <p:nvPr/>
        </p:nvSpPr>
        <p:spPr bwMode="auto">
          <a:xfrm>
            <a:off x="914400" y="2667000"/>
            <a:ext cx="6629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335" name="Line 7"/>
          <p:cNvSpPr>
            <a:spLocks noChangeShapeType="1"/>
          </p:cNvSpPr>
          <p:nvPr/>
        </p:nvSpPr>
        <p:spPr bwMode="auto">
          <a:xfrm>
            <a:off x="914400" y="1600200"/>
            <a:ext cx="6629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336" name="Line 8"/>
          <p:cNvSpPr>
            <a:spLocks noChangeShapeType="1"/>
          </p:cNvSpPr>
          <p:nvPr/>
        </p:nvSpPr>
        <p:spPr bwMode="auto">
          <a:xfrm>
            <a:off x="914400" y="2133600"/>
            <a:ext cx="6629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337" name="Line 9"/>
          <p:cNvSpPr>
            <a:spLocks noChangeShapeType="1"/>
          </p:cNvSpPr>
          <p:nvPr/>
        </p:nvSpPr>
        <p:spPr bwMode="auto">
          <a:xfrm>
            <a:off x="4267200" y="1600200"/>
            <a:ext cx="0" cy="419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338" name="Text Box 10"/>
          <p:cNvSpPr txBox="1">
            <a:spLocks noChangeArrowheads="1"/>
          </p:cNvSpPr>
          <p:nvPr/>
        </p:nvSpPr>
        <p:spPr bwMode="auto">
          <a:xfrm>
            <a:off x="1371600" y="16002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输      入</a:t>
            </a:r>
          </a:p>
        </p:txBody>
      </p:sp>
      <p:sp>
        <p:nvSpPr>
          <p:cNvPr id="99339" name="Rectangle 11"/>
          <p:cNvSpPr>
            <a:spLocks noChangeArrowheads="1"/>
          </p:cNvSpPr>
          <p:nvPr/>
        </p:nvSpPr>
        <p:spPr bwMode="auto">
          <a:xfrm>
            <a:off x="5043488" y="1647825"/>
            <a:ext cx="1431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输      出</a:t>
            </a:r>
          </a:p>
        </p:txBody>
      </p:sp>
      <p:sp>
        <p:nvSpPr>
          <p:cNvPr id="99340" name="Rectangle 12"/>
          <p:cNvSpPr>
            <a:spLocks noChangeArrowheads="1"/>
          </p:cNvSpPr>
          <p:nvPr/>
        </p:nvSpPr>
        <p:spPr bwMode="auto">
          <a:xfrm>
            <a:off x="5181600" y="2133600"/>
            <a:ext cx="728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2</a:t>
            </a:r>
          </a:p>
        </p:txBody>
      </p:sp>
      <p:sp>
        <p:nvSpPr>
          <p:cNvPr id="99341" name="Rectangle 13"/>
          <p:cNvSpPr>
            <a:spLocks noChangeArrowheads="1"/>
          </p:cNvSpPr>
          <p:nvPr/>
        </p:nvSpPr>
        <p:spPr bwMode="auto">
          <a:xfrm>
            <a:off x="4343400" y="2133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3</a:t>
            </a:r>
          </a:p>
        </p:txBody>
      </p:sp>
      <p:grpSp>
        <p:nvGrpSpPr>
          <p:cNvPr id="99342" name="Group 14"/>
          <p:cNvGrpSpPr>
            <a:grpSpLocks/>
          </p:cNvGrpSpPr>
          <p:nvPr/>
        </p:nvGrpSpPr>
        <p:grpSpPr bwMode="auto">
          <a:xfrm>
            <a:off x="990600" y="2133600"/>
            <a:ext cx="3011488" cy="566738"/>
            <a:chOff x="912" y="816"/>
            <a:chExt cx="1897" cy="357"/>
          </a:xfrm>
        </p:grpSpPr>
        <p:sp>
          <p:nvSpPr>
            <p:cNvPr id="99385" name="Text Box 15"/>
            <p:cNvSpPr txBox="1">
              <a:spLocks noChangeArrowheads="1"/>
            </p:cNvSpPr>
            <p:nvPr/>
          </p:nvSpPr>
          <p:spPr bwMode="auto">
            <a:xfrm>
              <a:off x="912" y="81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01</a:t>
              </a:r>
              <a:endParaRPr lang="en-US" altLang="zh-CN" sz="2800">
                <a:cs typeface="Times New Roman" panose="02020603050405020304" pitchFamily="18" charset="0"/>
              </a:endParaRPr>
            </a:p>
          </p:txBody>
        </p:sp>
        <p:sp>
          <p:nvSpPr>
            <p:cNvPr id="99386" name="Rectangle 16"/>
            <p:cNvSpPr>
              <a:spLocks noChangeArrowheads="1"/>
            </p:cNvSpPr>
            <p:nvPr/>
          </p:nvSpPr>
          <p:spPr bwMode="auto">
            <a:xfrm>
              <a:off x="2416" y="846"/>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S</a:t>
              </a:r>
              <a:r>
                <a:rPr lang="en-US" altLang="zh-CN" sz="2800" baseline="-25000">
                  <a:cs typeface="Times New Roman" panose="02020603050405020304" pitchFamily="18" charset="0"/>
                </a:rPr>
                <a:t>92</a:t>
              </a:r>
            </a:p>
          </p:txBody>
        </p:sp>
        <p:sp>
          <p:nvSpPr>
            <p:cNvPr id="99387" name="Rectangle 17"/>
            <p:cNvSpPr>
              <a:spLocks noChangeArrowheads="1"/>
            </p:cNvSpPr>
            <p:nvPr/>
          </p:nvSpPr>
          <p:spPr bwMode="auto">
            <a:xfrm>
              <a:off x="1936" y="846"/>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S</a:t>
              </a:r>
              <a:r>
                <a:rPr lang="en-US" altLang="zh-CN" sz="2800" baseline="-25000">
                  <a:cs typeface="Times New Roman" panose="02020603050405020304" pitchFamily="18" charset="0"/>
                </a:rPr>
                <a:t>91</a:t>
              </a:r>
            </a:p>
          </p:txBody>
        </p:sp>
        <p:sp>
          <p:nvSpPr>
            <p:cNvPr id="99388" name="Rectangle 18"/>
            <p:cNvSpPr>
              <a:spLocks noChangeArrowheads="1"/>
            </p:cNvSpPr>
            <p:nvPr/>
          </p:nvSpPr>
          <p:spPr bwMode="auto">
            <a:xfrm>
              <a:off x="1392" y="81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02</a:t>
              </a:r>
            </a:p>
          </p:txBody>
        </p:sp>
      </p:grpSp>
      <p:sp>
        <p:nvSpPr>
          <p:cNvPr id="99343" name="Rectangle 19"/>
          <p:cNvSpPr>
            <a:spLocks noChangeArrowheads="1"/>
          </p:cNvSpPr>
          <p:nvPr/>
        </p:nvSpPr>
        <p:spPr bwMode="auto">
          <a:xfrm>
            <a:off x="6096000" y="2133600"/>
            <a:ext cx="69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1</a:t>
            </a:r>
          </a:p>
        </p:txBody>
      </p:sp>
      <p:sp>
        <p:nvSpPr>
          <p:cNvPr id="99344" name="Rectangle 20"/>
          <p:cNvSpPr>
            <a:spLocks noChangeArrowheads="1"/>
          </p:cNvSpPr>
          <p:nvPr/>
        </p:nvSpPr>
        <p:spPr bwMode="auto">
          <a:xfrm>
            <a:off x="6934200" y="2133600"/>
            <a:ext cx="69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0</a:t>
            </a:r>
          </a:p>
        </p:txBody>
      </p:sp>
      <p:sp>
        <p:nvSpPr>
          <p:cNvPr id="99345" name="Text Box 21"/>
          <p:cNvSpPr txBox="1">
            <a:spLocks noChangeArrowheads="1"/>
          </p:cNvSpPr>
          <p:nvPr/>
        </p:nvSpPr>
        <p:spPr bwMode="auto">
          <a:xfrm>
            <a:off x="1066800" y="26670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99346" name="Rectangle 22"/>
          <p:cNvSpPr>
            <a:spLocks noChangeArrowheads="1"/>
          </p:cNvSpPr>
          <p:nvPr/>
        </p:nvSpPr>
        <p:spPr bwMode="auto">
          <a:xfrm>
            <a:off x="1828800" y="2667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p>
        </p:txBody>
      </p:sp>
      <p:sp>
        <p:nvSpPr>
          <p:cNvPr id="99347" name="Rectangle 23"/>
          <p:cNvSpPr>
            <a:spLocks noChangeArrowheads="1"/>
          </p:cNvSpPr>
          <p:nvPr/>
        </p:nvSpPr>
        <p:spPr bwMode="auto">
          <a:xfrm>
            <a:off x="3505200" y="2667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48" name="Text Box 24"/>
          <p:cNvSpPr txBox="1">
            <a:spLocks noChangeArrowheads="1"/>
          </p:cNvSpPr>
          <p:nvPr/>
        </p:nvSpPr>
        <p:spPr bwMode="auto">
          <a:xfrm>
            <a:off x="1066800" y="31242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99349" name="Rectangle 25"/>
          <p:cNvSpPr>
            <a:spLocks noChangeArrowheads="1"/>
          </p:cNvSpPr>
          <p:nvPr/>
        </p:nvSpPr>
        <p:spPr bwMode="auto">
          <a:xfrm>
            <a:off x="1828800" y="3124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p>
        </p:txBody>
      </p:sp>
      <p:sp>
        <p:nvSpPr>
          <p:cNvPr id="99350" name="Rectangle 26"/>
          <p:cNvSpPr>
            <a:spLocks noChangeArrowheads="1"/>
          </p:cNvSpPr>
          <p:nvPr/>
        </p:nvSpPr>
        <p:spPr bwMode="auto">
          <a:xfrm>
            <a:off x="2743200" y="3124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51" name="Rectangle 27"/>
          <p:cNvSpPr>
            <a:spLocks noChangeArrowheads="1"/>
          </p:cNvSpPr>
          <p:nvPr/>
        </p:nvSpPr>
        <p:spPr bwMode="auto">
          <a:xfrm>
            <a:off x="2743200" y="3657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p>
        </p:txBody>
      </p:sp>
      <p:sp>
        <p:nvSpPr>
          <p:cNvPr id="99352" name="Rectangle 28"/>
          <p:cNvSpPr>
            <a:spLocks noChangeArrowheads="1"/>
          </p:cNvSpPr>
          <p:nvPr/>
        </p:nvSpPr>
        <p:spPr bwMode="auto">
          <a:xfrm>
            <a:off x="3505200" y="3657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p>
        </p:txBody>
      </p:sp>
      <p:grpSp>
        <p:nvGrpSpPr>
          <p:cNvPr id="99353" name="Group 29"/>
          <p:cNvGrpSpPr>
            <a:grpSpLocks/>
          </p:cNvGrpSpPr>
          <p:nvPr/>
        </p:nvGrpSpPr>
        <p:grpSpPr bwMode="auto">
          <a:xfrm>
            <a:off x="4495800" y="2667000"/>
            <a:ext cx="2978150" cy="579438"/>
            <a:chOff x="3168" y="1200"/>
            <a:chExt cx="1876" cy="365"/>
          </a:xfrm>
        </p:grpSpPr>
        <p:sp>
          <p:nvSpPr>
            <p:cNvPr id="99381" name="Text Box 30"/>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endParaRPr lang="en-US" altLang="zh-CN" sz="2800">
                <a:solidFill>
                  <a:srgbClr val="3333CC"/>
                </a:solidFill>
                <a:cs typeface="Times New Roman" panose="02020603050405020304" pitchFamily="18" charset="0"/>
              </a:endParaRPr>
            </a:p>
          </p:txBody>
        </p:sp>
        <p:sp>
          <p:nvSpPr>
            <p:cNvPr id="99382" name="Rectangle 31"/>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83" name="Rectangle 32"/>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84" name="Rectangle 33"/>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grpSp>
      <p:grpSp>
        <p:nvGrpSpPr>
          <p:cNvPr id="99354" name="Group 34"/>
          <p:cNvGrpSpPr>
            <a:grpSpLocks/>
          </p:cNvGrpSpPr>
          <p:nvPr/>
        </p:nvGrpSpPr>
        <p:grpSpPr bwMode="auto">
          <a:xfrm>
            <a:off x="4495800" y="3124200"/>
            <a:ext cx="2978150" cy="579438"/>
            <a:chOff x="3168" y="1200"/>
            <a:chExt cx="1876" cy="365"/>
          </a:xfrm>
        </p:grpSpPr>
        <p:sp>
          <p:nvSpPr>
            <p:cNvPr id="99377" name="Text Box 35"/>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endParaRPr lang="en-US" altLang="zh-CN" sz="2800">
                <a:solidFill>
                  <a:srgbClr val="3333CC"/>
                </a:solidFill>
                <a:cs typeface="Times New Roman" panose="02020603050405020304" pitchFamily="18" charset="0"/>
              </a:endParaRPr>
            </a:p>
          </p:txBody>
        </p:sp>
        <p:sp>
          <p:nvSpPr>
            <p:cNvPr id="99378" name="Rectangle 36"/>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79" name="Rectangle 37"/>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80" name="Rectangle 38"/>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grpSp>
      <p:grpSp>
        <p:nvGrpSpPr>
          <p:cNvPr id="99355" name="Group 39"/>
          <p:cNvGrpSpPr>
            <a:grpSpLocks/>
          </p:cNvGrpSpPr>
          <p:nvPr/>
        </p:nvGrpSpPr>
        <p:grpSpPr bwMode="auto">
          <a:xfrm>
            <a:off x="4495800" y="3657600"/>
            <a:ext cx="2978150" cy="579438"/>
            <a:chOff x="3168" y="1200"/>
            <a:chExt cx="1876" cy="365"/>
          </a:xfrm>
        </p:grpSpPr>
        <p:sp>
          <p:nvSpPr>
            <p:cNvPr id="99373" name="Text Box 40"/>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endParaRPr lang="en-US" altLang="zh-CN" sz="2800">
                <a:solidFill>
                  <a:srgbClr val="3333CC"/>
                </a:solidFill>
                <a:cs typeface="Times New Roman" panose="02020603050405020304" pitchFamily="18" charset="0"/>
              </a:endParaRPr>
            </a:p>
          </p:txBody>
        </p:sp>
        <p:sp>
          <p:nvSpPr>
            <p:cNvPr id="99374" name="Rectangle 41"/>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sp>
          <p:nvSpPr>
            <p:cNvPr id="99375" name="Rectangle 42"/>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1</a:t>
              </a:r>
            </a:p>
          </p:txBody>
        </p:sp>
        <p:sp>
          <p:nvSpPr>
            <p:cNvPr id="99376" name="Rectangle 43"/>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rPr>
                <a:t>0</a:t>
              </a:r>
            </a:p>
          </p:txBody>
        </p:sp>
      </p:grpSp>
      <p:sp>
        <p:nvSpPr>
          <p:cNvPr id="99356" name="Line 44"/>
          <p:cNvSpPr>
            <a:spLocks noChangeShapeType="1"/>
          </p:cNvSpPr>
          <p:nvPr/>
        </p:nvSpPr>
        <p:spPr bwMode="auto">
          <a:xfrm>
            <a:off x="914400" y="4267200"/>
            <a:ext cx="6629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357" name="Text Box 45"/>
          <p:cNvSpPr txBox="1">
            <a:spLocks noChangeArrowheads="1"/>
          </p:cNvSpPr>
          <p:nvPr/>
        </p:nvSpPr>
        <p:spPr bwMode="auto">
          <a:xfrm>
            <a:off x="990600" y="43434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01</a:t>
            </a:r>
            <a:endParaRPr lang="en-US" altLang="zh-CN" sz="2800">
              <a:cs typeface="Times New Roman" panose="02020603050405020304" pitchFamily="18" charset="0"/>
            </a:endParaRPr>
          </a:p>
        </p:txBody>
      </p:sp>
      <p:sp>
        <p:nvSpPr>
          <p:cNvPr id="99358" name="Rectangle 46"/>
          <p:cNvSpPr>
            <a:spLocks noChangeArrowheads="1"/>
          </p:cNvSpPr>
          <p:nvPr/>
        </p:nvSpPr>
        <p:spPr bwMode="auto">
          <a:xfrm>
            <a:off x="1524000" y="4876800"/>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S</a:t>
            </a:r>
            <a:r>
              <a:rPr lang="en-US" altLang="zh-CN" sz="2800" baseline="-25000">
                <a:cs typeface="Times New Roman" panose="02020603050405020304" pitchFamily="18" charset="0"/>
              </a:rPr>
              <a:t>92</a:t>
            </a:r>
          </a:p>
        </p:txBody>
      </p:sp>
      <p:sp>
        <p:nvSpPr>
          <p:cNvPr id="99359" name="Rectangle 47"/>
          <p:cNvSpPr>
            <a:spLocks noChangeArrowheads="1"/>
          </p:cNvSpPr>
          <p:nvPr/>
        </p:nvSpPr>
        <p:spPr bwMode="auto">
          <a:xfrm>
            <a:off x="982663" y="4876800"/>
            <a:ext cx="623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S</a:t>
            </a:r>
            <a:r>
              <a:rPr lang="en-US" altLang="zh-CN" sz="2800" baseline="-25000">
                <a:cs typeface="Times New Roman" panose="02020603050405020304" pitchFamily="18" charset="0"/>
              </a:rPr>
              <a:t>91</a:t>
            </a:r>
          </a:p>
        </p:txBody>
      </p:sp>
      <p:sp>
        <p:nvSpPr>
          <p:cNvPr id="99360" name="Rectangle 48"/>
          <p:cNvSpPr>
            <a:spLocks noChangeArrowheads="1"/>
          </p:cNvSpPr>
          <p:nvPr/>
        </p:nvSpPr>
        <p:spPr bwMode="auto">
          <a:xfrm>
            <a:off x="1524000" y="43434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R</a:t>
            </a:r>
            <a:r>
              <a:rPr lang="en-US" altLang="zh-CN" sz="2800" baseline="-25000">
                <a:cs typeface="Times New Roman" panose="02020603050405020304" pitchFamily="18" charset="0"/>
              </a:rPr>
              <a:t>02</a:t>
            </a:r>
          </a:p>
        </p:txBody>
      </p:sp>
      <p:sp>
        <p:nvSpPr>
          <p:cNvPr id="99361" name="Text Box 49"/>
          <p:cNvSpPr txBox="1">
            <a:spLocks noChangeArrowheads="1"/>
          </p:cNvSpPr>
          <p:nvPr/>
        </p:nvSpPr>
        <p:spPr bwMode="auto">
          <a:xfrm>
            <a:off x="2133600" y="44196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有任一为“</a:t>
            </a:r>
            <a:r>
              <a:rPr lang="en-US" altLang="zh-CN" sz="2800">
                <a:cs typeface="Times New Roman" panose="02020603050405020304" pitchFamily="18" charset="0"/>
              </a:rPr>
              <a:t>0”</a:t>
            </a:r>
            <a:endParaRPr lang="en-US" altLang="zh-CN" sz="2800">
              <a:solidFill>
                <a:srgbClr val="3333CC"/>
              </a:solidFill>
              <a:cs typeface="Times New Roman" panose="02020603050405020304" pitchFamily="18" charset="0"/>
            </a:endParaRPr>
          </a:p>
        </p:txBody>
      </p:sp>
      <p:sp>
        <p:nvSpPr>
          <p:cNvPr id="99362" name="Rectangle 50"/>
          <p:cNvSpPr>
            <a:spLocks noChangeArrowheads="1"/>
          </p:cNvSpPr>
          <p:nvPr/>
        </p:nvSpPr>
        <p:spPr bwMode="auto">
          <a:xfrm>
            <a:off x="1952230" y="4953000"/>
            <a:ext cx="23471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cs typeface="Times New Roman" panose="02020603050405020304" pitchFamily="18" charset="0"/>
              </a:rPr>
              <a:t>有任一为“</a:t>
            </a:r>
            <a:r>
              <a:rPr lang="en-US" altLang="zh-CN" sz="2800">
                <a:cs typeface="Times New Roman" panose="02020603050405020304" pitchFamily="18" charset="0"/>
              </a:rPr>
              <a:t>0”</a:t>
            </a:r>
          </a:p>
        </p:txBody>
      </p:sp>
      <p:sp>
        <p:nvSpPr>
          <p:cNvPr id="265267" name="Text Box 51"/>
          <p:cNvSpPr txBox="1">
            <a:spLocks noChangeArrowheads="1"/>
          </p:cNvSpPr>
          <p:nvPr/>
        </p:nvSpPr>
        <p:spPr bwMode="auto">
          <a:xfrm>
            <a:off x="5029200" y="4724400"/>
            <a:ext cx="16002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计数</a:t>
            </a:r>
          </a:p>
        </p:txBody>
      </p:sp>
      <p:sp>
        <p:nvSpPr>
          <p:cNvPr id="99364" name="Line 52"/>
          <p:cNvSpPr>
            <a:spLocks noChangeShapeType="1"/>
          </p:cNvSpPr>
          <p:nvPr/>
        </p:nvSpPr>
        <p:spPr bwMode="auto">
          <a:xfrm>
            <a:off x="914400" y="5791200"/>
            <a:ext cx="6781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6" name="Group 53"/>
          <p:cNvGrpSpPr>
            <a:grpSpLocks/>
          </p:cNvGrpSpPr>
          <p:nvPr/>
        </p:nvGrpSpPr>
        <p:grpSpPr bwMode="auto">
          <a:xfrm>
            <a:off x="7696200" y="2743200"/>
            <a:ext cx="1371600" cy="838200"/>
            <a:chOff x="4704" y="1584"/>
            <a:chExt cx="864" cy="528"/>
          </a:xfrm>
        </p:grpSpPr>
        <p:sp>
          <p:nvSpPr>
            <p:cNvPr id="99371" name="AutoShape 54"/>
            <p:cNvSpPr>
              <a:spLocks/>
            </p:cNvSpPr>
            <p:nvPr/>
          </p:nvSpPr>
          <p:spPr bwMode="auto">
            <a:xfrm>
              <a:off x="4752" y="1584"/>
              <a:ext cx="48" cy="528"/>
            </a:xfrm>
            <a:prstGeom prst="rightBrace">
              <a:avLst>
                <a:gd name="adj1" fmla="val 91667"/>
                <a:gd name="adj2" fmla="val 50000"/>
              </a:avLst>
            </a:pr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65271" name="Rectangle 55"/>
            <p:cNvSpPr>
              <a:spLocks noChangeArrowheads="1"/>
            </p:cNvSpPr>
            <p:nvPr/>
          </p:nvSpPr>
          <p:spPr bwMode="auto">
            <a:xfrm>
              <a:off x="4704" y="1651"/>
              <a:ext cx="864" cy="327"/>
            </a:xfrm>
            <a:prstGeom prst="rect">
              <a:avLst/>
            </a:prstGeom>
            <a:noFill/>
            <a:ln w="38100">
              <a:noFill/>
              <a:miter lim="800000"/>
              <a:headEnd/>
              <a:tailEnd/>
            </a:ln>
            <a:effectLst/>
          </p:spPr>
          <p:txBody>
            <a:bodyPr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清零</a:t>
              </a:r>
            </a:p>
          </p:txBody>
        </p:sp>
      </p:grpSp>
      <p:sp>
        <p:nvSpPr>
          <p:cNvPr id="265272" name="Rectangle 56"/>
          <p:cNvSpPr>
            <a:spLocks noChangeArrowheads="1"/>
          </p:cNvSpPr>
          <p:nvPr/>
        </p:nvSpPr>
        <p:spPr bwMode="auto">
          <a:xfrm>
            <a:off x="7696200" y="3657600"/>
            <a:ext cx="990600" cy="519113"/>
          </a:xfrm>
          <a:prstGeom prst="rect">
            <a:avLst/>
          </a:prstGeom>
          <a:noFill/>
          <a:ln w="38100">
            <a:noFill/>
            <a:miter lim="800000"/>
            <a:headEnd/>
            <a:tailEnd/>
          </a:ln>
          <a:effectLst/>
        </p:spPr>
        <p:txBody>
          <a:bodyPr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置</a:t>
            </a:r>
            <a:r>
              <a:rPr lang="en-US" altLang="zh-CN" sz="2800" b="1">
                <a:solidFill>
                  <a:srgbClr val="FF3300"/>
                </a:solidFill>
                <a:latin typeface="Times New Roman" panose="02020603050405020304" pitchFamily="18" charset="0"/>
                <a:cs typeface="Times New Roman" panose="02020603050405020304" pitchFamily="18" charset="0"/>
              </a:rPr>
              <a:t>9</a:t>
            </a:r>
          </a:p>
        </p:txBody>
      </p:sp>
      <p:sp>
        <p:nvSpPr>
          <p:cNvPr id="99367" name="Rectangle 57"/>
          <p:cNvSpPr>
            <a:spLocks noChangeArrowheads="1"/>
          </p:cNvSpPr>
          <p:nvPr/>
        </p:nvSpPr>
        <p:spPr bwMode="auto">
          <a:xfrm>
            <a:off x="2657475" y="2659063"/>
            <a:ext cx="407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sym typeface="Symbol" panose="05050102010706020507" pitchFamily="18" charset="2"/>
              </a:rPr>
              <a:t></a:t>
            </a:r>
            <a:endParaRPr lang="en-US" altLang="zh-CN" sz="3200">
              <a:cs typeface="Times New Roman" panose="02020603050405020304" pitchFamily="18" charset="0"/>
            </a:endParaRPr>
          </a:p>
        </p:txBody>
      </p:sp>
      <p:sp>
        <p:nvSpPr>
          <p:cNvPr id="99368" name="Rectangle 58"/>
          <p:cNvSpPr>
            <a:spLocks noChangeArrowheads="1"/>
          </p:cNvSpPr>
          <p:nvPr/>
        </p:nvSpPr>
        <p:spPr bwMode="auto">
          <a:xfrm>
            <a:off x="3429000" y="3078163"/>
            <a:ext cx="407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sym typeface="Symbol" panose="05050102010706020507" pitchFamily="18" charset="2"/>
              </a:rPr>
              <a:t></a:t>
            </a:r>
            <a:endParaRPr lang="en-US" altLang="zh-CN" sz="3200">
              <a:cs typeface="Times New Roman" panose="02020603050405020304" pitchFamily="18" charset="0"/>
            </a:endParaRPr>
          </a:p>
        </p:txBody>
      </p:sp>
      <p:sp>
        <p:nvSpPr>
          <p:cNvPr id="99369" name="Rectangle 59"/>
          <p:cNvSpPr>
            <a:spLocks noChangeArrowheads="1"/>
          </p:cNvSpPr>
          <p:nvPr/>
        </p:nvSpPr>
        <p:spPr bwMode="auto">
          <a:xfrm>
            <a:off x="1801813" y="3657600"/>
            <a:ext cx="4079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sym typeface="Symbol" panose="05050102010706020507" pitchFamily="18" charset="2"/>
              </a:rPr>
              <a:t></a:t>
            </a:r>
            <a:endParaRPr lang="en-US" altLang="zh-CN" sz="3200">
              <a:cs typeface="Times New Roman" panose="02020603050405020304" pitchFamily="18" charset="0"/>
            </a:endParaRPr>
          </a:p>
        </p:txBody>
      </p:sp>
      <p:sp>
        <p:nvSpPr>
          <p:cNvPr id="99370" name="Rectangle 60"/>
          <p:cNvSpPr>
            <a:spLocks noChangeArrowheads="1"/>
          </p:cNvSpPr>
          <p:nvPr/>
        </p:nvSpPr>
        <p:spPr bwMode="auto">
          <a:xfrm>
            <a:off x="990600" y="3657600"/>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cs typeface="Times New Roman" panose="02020603050405020304" pitchFamily="18" charset="0"/>
                <a:sym typeface="Symbol" panose="05050102010706020507" pitchFamily="18" charset="2"/>
              </a:rPr>
              <a:t></a:t>
            </a:r>
            <a:endParaRPr lang="en-US" altLang="zh-CN" sz="3200">
              <a:cs typeface="Times New Roman" panose="02020603050405020304" pitchFamily="18" charset="0"/>
            </a:endParaRPr>
          </a:p>
        </p:txBody>
      </p:sp>
    </p:spTree>
    <p:extLst>
      <p:ext uri="{BB962C8B-B14F-4D97-AF65-F5344CB8AC3E}">
        <p14:creationId xmlns:p14="http://schemas.microsoft.com/office/powerpoint/2010/main" val="3034669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21"/>
                                        </p:tgtEl>
                                        <p:attrNameLst>
                                          <p:attrName>style.visibility</p:attrName>
                                        </p:attrNameLst>
                                      </p:cBhvr>
                                      <p:to>
                                        <p:strVal val="visible"/>
                                      </p:to>
                                    </p:set>
                                    <p:animEffect transition="in" filter="wipe(left)">
                                      <p:cBhvr>
                                        <p:cTn id="7" dur="500"/>
                                        <p:tgtEl>
                                          <p:spTgt spid="2652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5220"/>
                                        </p:tgtEl>
                                        <p:attrNameLst>
                                          <p:attrName>style.visibility</p:attrName>
                                        </p:attrNameLst>
                                      </p:cBhvr>
                                      <p:to>
                                        <p:strVal val="visible"/>
                                      </p:to>
                                    </p:set>
                                    <p:animEffect transition="in" filter="wipe(left)">
                                      <p:cBhvr>
                                        <p:cTn id="16" dur="500"/>
                                        <p:tgtEl>
                                          <p:spTgt spid="2652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5272"/>
                                        </p:tgtEl>
                                        <p:attrNameLst>
                                          <p:attrName>style.visibility</p:attrName>
                                        </p:attrNameLst>
                                      </p:cBhvr>
                                      <p:to>
                                        <p:strVal val="visible"/>
                                      </p:to>
                                    </p:set>
                                    <p:animEffect transition="in" filter="wipe(left)">
                                      <p:cBhvr>
                                        <p:cTn id="21" dur="500"/>
                                        <p:tgtEl>
                                          <p:spTgt spid="2652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5219"/>
                                        </p:tgtEl>
                                        <p:attrNameLst>
                                          <p:attrName>style.visibility</p:attrName>
                                        </p:attrNameLst>
                                      </p:cBhvr>
                                      <p:to>
                                        <p:strVal val="visible"/>
                                      </p:to>
                                    </p:set>
                                    <p:animEffect transition="in" filter="wipe(left)">
                                      <p:cBhvr>
                                        <p:cTn id="26" dur="500"/>
                                        <p:tgtEl>
                                          <p:spTgt spid="265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animBg="1"/>
      <p:bldP spid="265220" grpId="0" animBg="1"/>
      <p:bldP spid="265221" grpId="0" animBg="1"/>
      <p:bldP spid="265272"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396" name="Picture 132" descr="图片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5203" y="2260349"/>
            <a:ext cx="36322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
          <p:cNvGrpSpPr>
            <a:grpSpLocks/>
          </p:cNvGrpSpPr>
          <p:nvPr/>
        </p:nvGrpSpPr>
        <p:grpSpPr bwMode="auto">
          <a:xfrm>
            <a:off x="6297440" y="1893637"/>
            <a:ext cx="2362200" cy="2438400"/>
            <a:chOff x="4032" y="1056"/>
            <a:chExt cx="1488" cy="1536"/>
          </a:xfrm>
        </p:grpSpPr>
        <p:sp>
          <p:nvSpPr>
            <p:cNvPr id="100370" name="Line 3"/>
            <p:cNvSpPr>
              <a:spLocks noChangeShapeType="1"/>
            </p:cNvSpPr>
            <p:nvPr/>
          </p:nvSpPr>
          <p:spPr bwMode="auto">
            <a:xfrm>
              <a:off x="4032" y="2456"/>
              <a:ext cx="0" cy="136"/>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71" name="Line 4"/>
            <p:cNvSpPr>
              <a:spLocks noChangeShapeType="1"/>
            </p:cNvSpPr>
            <p:nvPr/>
          </p:nvSpPr>
          <p:spPr bwMode="auto">
            <a:xfrm flipH="1">
              <a:off x="4032" y="2592"/>
              <a:ext cx="1488"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72" name="Line 5"/>
            <p:cNvSpPr>
              <a:spLocks noChangeShapeType="1"/>
            </p:cNvSpPr>
            <p:nvPr/>
          </p:nvSpPr>
          <p:spPr bwMode="auto">
            <a:xfrm flipH="1">
              <a:off x="5520" y="1056"/>
              <a:ext cx="0" cy="1536"/>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73" name="Line 6"/>
            <p:cNvSpPr>
              <a:spLocks noChangeShapeType="1"/>
            </p:cNvSpPr>
            <p:nvPr/>
          </p:nvSpPr>
          <p:spPr bwMode="auto">
            <a:xfrm flipH="1">
              <a:off x="4896" y="1056"/>
              <a:ext cx="624"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74" name="Line 7"/>
            <p:cNvSpPr>
              <a:spLocks noChangeShapeType="1"/>
            </p:cNvSpPr>
            <p:nvPr/>
          </p:nvSpPr>
          <p:spPr bwMode="auto">
            <a:xfrm flipH="1">
              <a:off x="4896" y="1056"/>
              <a:ext cx="0" cy="28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8"/>
          <p:cNvGrpSpPr>
            <a:grpSpLocks/>
          </p:cNvGrpSpPr>
          <p:nvPr/>
        </p:nvGrpSpPr>
        <p:grpSpPr bwMode="auto">
          <a:xfrm>
            <a:off x="6449840" y="4103437"/>
            <a:ext cx="1524000" cy="1555750"/>
            <a:chOff x="4224" y="2448"/>
            <a:chExt cx="960" cy="980"/>
          </a:xfrm>
        </p:grpSpPr>
        <p:sp>
          <p:nvSpPr>
            <p:cNvPr id="100368" name="Line 9"/>
            <p:cNvSpPr>
              <a:spLocks noChangeShapeType="1"/>
            </p:cNvSpPr>
            <p:nvPr/>
          </p:nvSpPr>
          <p:spPr bwMode="auto">
            <a:xfrm>
              <a:off x="4704" y="2448"/>
              <a:ext cx="0" cy="384"/>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69" name="Text Box 10"/>
            <p:cNvSpPr txBox="1">
              <a:spLocks noChangeArrowheads="1"/>
            </p:cNvSpPr>
            <p:nvPr/>
          </p:nvSpPr>
          <p:spPr bwMode="auto">
            <a:xfrm>
              <a:off x="4224" y="2832"/>
              <a:ext cx="9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输入计数脉冲</a:t>
              </a:r>
            </a:p>
          </p:txBody>
        </p:sp>
      </p:grpSp>
      <p:sp>
        <p:nvSpPr>
          <p:cNvPr id="267275" name="Text Box 11"/>
          <p:cNvSpPr txBox="1">
            <a:spLocks noChangeArrowheads="1"/>
          </p:cNvSpPr>
          <p:nvPr/>
        </p:nvSpPr>
        <p:spPr bwMode="auto">
          <a:xfrm>
            <a:off x="4468640" y="5703637"/>
            <a:ext cx="4343400" cy="519112"/>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3333CC"/>
                </a:solidFill>
                <a:latin typeface="Times New Roman" panose="02020603050405020304" pitchFamily="18" charset="0"/>
                <a:cs typeface="Times New Roman" panose="02020603050405020304" pitchFamily="18" charset="0"/>
              </a:rPr>
              <a:t>8421</a:t>
            </a:r>
            <a:r>
              <a:rPr lang="zh-CN" altLang="en-US" sz="2800" b="1">
                <a:solidFill>
                  <a:srgbClr val="3333CC"/>
                </a:solidFill>
                <a:latin typeface="Times New Roman" panose="02020603050405020304" pitchFamily="18" charset="0"/>
                <a:cs typeface="Times New Roman" panose="02020603050405020304" pitchFamily="18" charset="0"/>
              </a:rPr>
              <a:t>异步十进制计数器</a:t>
            </a:r>
          </a:p>
        </p:txBody>
      </p:sp>
      <p:grpSp>
        <p:nvGrpSpPr>
          <p:cNvPr id="4" name="Group 12"/>
          <p:cNvGrpSpPr>
            <a:grpSpLocks/>
          </p:cNvGrpSpPr>
          <p:nvPr/>
        </p:nvGrpSpPr>
        <p:grpSpPr bwMode="auto">
          <a:xfrm flipH="1">
            <a:off x="4468640" y="674437"/>
            <a:ext cx="2057400" cy="1676400"/>
            <a:chOff x="2352" y="76"/>
            <a:chExt cx="1296" cy="884"/>
          </a:xfrm>
        </p:grpSpPr>
        <p:sp>
          <p:nvSpPr>
            <p:cNvPr id="100365" name="Line 13"/>
            <p:cNvSpPr>
              <a:spLocks noChangeShapeType="1"/>
            </p:cNvSpPr>
            <p:nvPr/>
          </p:nvSpPr>
          <p:spPr bwMode="auto">
            <a:xfrm flipV="1">
              <a:off x="2832" y="672"/>
              <a:ext cx="0" cy="288"/>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66" name="Line 14"/>
            <p:cNvSpPr>
              <a:spLocks noChangeShapeType="1"/>
            </p:cNvSpPr>
            <p:nvPr/>
          </p:nvSpPr>
          <p:spPr bwMode="auto">
            <a:xfrm>
              <a:off x="2832" y="672"/>
              <a:ext cx="384"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0367" name="Text Box 15"/>
            <p:cNvSpPr txBox="1">
              <a:spLocks noChangeArrowheads="1"/>
            </p:cNvSpPr>
            <p:nvPr/>
          </p:nvSpPr>
          <p:spPr bwMode="auto">
            <a:xfrm>
              <a:off x="2352" y="76"/>
              <a:ext cx="129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800">
                  <a:solidFill>
                    <a:srgbClr val="FF3300"/>
                  </a:solidFill>
                  <a:cs typeface="Times New Roman" panose="02020603050405020304" pitchFamily="18" charset="0"/>
                </a:rPr>
                <a:t>十分频输出</a:t>
              </a:r>
              <a:r>
                <a:rPr lang="en-US" altLang="zh-CN" sz="2800">
                  <a:solidFill>
                    <a:srgbClr val="3333CC"/>
                  </a:solidFill>
                  <a:cs typeface="Times New Roman" panose="02020603050405020304" pitchFamily="18" charset="0"/>
                </a:rPr>
                <a:t>(</a:t>
              </a:r>
              <a:r>
                <a:rPr lang="zh-CN" altLang="en-US" sz="2800">
                  <a:solidFill>
                    <a:srgbClr val="3333CC"/>
                  </a:solidFill>
                  <a:cs typeface="Times New Roman" panose="02020603050405020304" pitchFamily="18" charset="0"/>
                </a:rPr>
                <a:t>进位输出</a:t>
              </a:r>
              <a:r>
                <a:rPr lang="en-US" altLang="zh-CN" sz="2800">
                  <a:solidFill>
                    <a:srgbClr val="3333CC"/>
                  </a:solidFill>
                  <a:cs typeface="Times New Roman" panose="02020603050405020304" pitchFamily="18" charset="0"/>
                </a:rPr>
                <a:t>)</a:t>
              </a:r>
            </a:p>
          </p:txBody>
        </p:sp>
      </p:grpSp>
      <p:sp>
        <p:nvSpPr>
          <p:cNvPr id="267280" name="Rectangle 16"/>
          <p:cNvSpPr>
            <a:spLocks noChangeArrowheads="1"/>
          </p:cNvSpPr>
          <p:nvPr/>
        </p:nvSpPr>
        <p:spPr bwMode="auto">
          <a:xfrm>
            <a:off x="4544840" y="3951037"/>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计数状态</a:t>
            </a:r>
          </a:p>
        </p:txBody>
      </p:sp>
      <p:grpSp>
        <p:nvGrpSpPr>
          <p:cNvPr id="5" name="Group 17"/>
          <p:cNvGrpSpPr>
            <a:grpSpLocks/>
          </p:cNvGrpSpPr>
          <p:nvPr/>
        </p:nvGrpSpPr>
        <p:grpSpPr bwMode="auto">
          <a:xfrm>
            <a:off x="5306840" y="1649162"/>
            <a:ext cx="2819400" cy="701675"/>
            <a:chOff x="3552" y="470"/>
            <a:chExt cx="1776" cy="442"/>
          </a:xfrm>
        </p:grpSpPr>
        <p:sp>
          <p:nvSpPr>
            <p:cNvPr id="100363" name="AutoShape 18"/>
            <p:cNvSpPr>
              <a:spLocks/>
            </p:cNvSpPr>
            <p:nvPr/>
          </p:nvSpPr>
          <p:spPr bwMode="auto">
            <a:xfrm rot="-5400000">
              <a:off x="4392" y="264"/>
              <a:ext cx="96" cy="1200"/>
            </a:xfrm>
            <a:prstGeom prst="rightBrace">
              <a:avLst>
                <a:gd name="adj1" fmla="val 104167"/>
                <a:gd name="adj2" fmla="val 50000"/>
              </a:avLst>
            </a:pr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00364" name="Rectangle 19"/>
            <p:cNvSpPr>
              <a:spLocks noChangeArrowheads="1"/>
            </p:cNvSpPr>
            <p:nvPr/>
          </p:nvSpPr>
          <p:spPr bwMode="auto">
            <a:xfrm>
              <a:off x="3552" y="47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计数器输出</a:t>
              </a:r>
              <a:endParaRPr lang="zh-CN" altLang="en-US" sz="3200">
                <a:solidFill>
                  <a:srgbClr val="FF3300"/>
                </a:solidFill>
                <a:cs typeface="Times New Roman" panose="02020603050405020304" pitchFamily="18" charset="0"/>
              </a:endParaRPr>
            </a:p>
          </p:txBody>
        </p:sp>
      </p:grpSp>
      <p:sp>
        <p:nvSpPr>
          <p:cNvPr id="267284" name="Text Box 20"/>
          <p:cNvSpPr txBox="1">
            <a:spLocks noChangeArrowheads="1"/>
          </p:cNvSpPr>
          <p:nvPr/>
        </p:nvSpPr>
        <p:spPr bwMode="auto">
          <a:xfrm>
            <a:off x="506240" y="688724"/>
            <a:ext cx="38862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74LS290</a:t>
            </a:r>
            <a:r>
              <a:rPr lang="zh-CN" altLang="en-US" sz="2800" b="1">
                <a:solidFill>
                  <a:srgbClr val="006600"/>
                </a:solidFill>
                <a:latin typeface="Times New Roman" panose="02020603050405020304" pitchFamily="18" charset="0"/>
                <a:cs typeface="Times New Roman" panose="02020603050405020304" pitchFamily="18" charset="0"/>
              </a:rPr>
              <a:t>的应用</a:t>
            </a:r>
          </a:p>
        </p:txBody>
      </p:sp>
      <p:pic>
        <p:nvPicPr>
          <p:cNvPr id="100362" name="Picture 131" descr="图片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90" y="1407862"/>
            <a:ext cx="4529138"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13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7396"/>
                                        </p:tgtEl>
                                        <p:attrNameLst>
                                          <p:attrName>style.visibility</p:attrName>
                                        </p:attrNameLst>
                                      </p:cBhvr>
                                      <p:to>
                                        <p:strVal val="visible"/>
                                      </p:to>
                                    </p:set>
                                    <p:animEffect transition="in" filter="wipe(left)">
                                      <p:cBhvr>
                                        <p:cTn id="7" dur="500"/>
                                        <p:tgtEl>
                                          <p:spTgt spid="26739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67280"/>
                                        </p:tgtEl>
                                        <p:attrNameLst>
                                          <p:attrName>style.visibility</p:attrName>
                                        </p:attrNameLst>
                                      </p:cBhvr>
                                      <p:to>
                                        <p:strVal val="visible"/>
                                      </p:to>
                                    </p:set>
                                    <p:animEffect transition="in" filter="blinds(horizontal)">
                                      <p:cBhvr>
                                        <p:cTn id="11" dur="500"/>
                                        <p:tgtEl>
                                          <p:spTgt spid="2672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67275"/>
                                        </p:tgtEl>
                                        <p:attrNameLst>
                                          <p:attrName>style.visibility</p:attrName>
                                        </p:attrNameLst>
                                      </p:cBhvr>
                                      <p:to>
                                        <p:strVal val="visible"/>
                                      </p:to>
                                    </p:set>
                                    <p:animEffect transition="in" filter="box(out)">
                                      <p:cBhvr>
                                        <p:cTn id="26" dur="500"/>
                                        <p:tgtEl>
                                          <p:spTgt spid="267275"/>
                                        </p:tgtEl>
                                      </p:cBhvr>
                                    </p:animEffect>
                                  </p:childTnLst>
                                </p:cTn>
                              </p:par>
                            </p:childTnLst>
                          </p:cTn>
                        </p:par>
                        <p:par>
                          <p:cTn id="27" fill="hold" nodeType="afterGroup">
                            <p:stCondLst>
                              <p:cond delay="500"/>
                            </p:stCondLst>
                            <p:childTnLst>
                              <p:par>
                                <p:cTn id="28" presetID="4"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ox(in)">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3"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trips(upRigh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5" grpId="0" autoUpdateAnimBg="0"/>
      <p:bldP spid="267280"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Line 2"/>
          <p:cNvSpPr>
            <a:spLocks noChangeShapeType="1"/>
          </p:cNvSpPr>
          <p:nvPr/>
        </p:nvSpPr>
        <p:spPr bwMode="auto">
          <a:xfrm>
            <a:off x="6513513" y="1919288"/>
            <a:ext cx="0" cy="3048000"/>
          </a:xfrm>
          <a:prstGeom prst="line">
            <a:avLst/>
          </a:prstGeom>
          <a:noFill/>
          <a:ln w="28575">
            <a:solidFill>
              <a:srgbClr val="FF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2" name="Group 3"/>
          <p:cNvGrpSpPr>
            <a:grpSpLocks/>
          </p:cNvGrpSpPr>
          <p:nvPr/>
        </p:nvGrpSpPr>
        <p:grpSpPr bwMode="auto">
          <a:xfrm>
            <a:off x="1066175" y="1690688"/>
            <a:ext cx="2972425" cy="2667000"/>
            <a:chOff x="765" y="1056"/>
            <a:chExt cx="1923" cy="1680"/>
          </a:xfrm>
        </p:grpSpPr>
        <p:sp>
          <p:nvSpPr>
            <p:cNvPr id="101465" name="Line 5"/>
            <p:cNvSpPr>
              <a:spLocks noChangeShapeType="1"/>
            </p:cNvSpPr>
            <p:nvPr/>
          </p:nvSpPr>
          <p:spPr bwMode="auto">
            <a:xfrm>
              <a:off x="765" y="1056"/>
              <a:ext cx="192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66" name="Line 6"/>
            <p:cNvSpPr>
              <a:spLocks noChangeShapeType="1"/>
            </p:cNvSpPr>
            <p:nvPr/>
          </p:nvSpPr>
          <p:spPr bwMode="auto">
            <a:xfrm>
              <a:off x="2688" y="1056"/>
              <a:ext cx="0" cy="168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67" name="Line 7"/>
            <p:cNvSpPr>
              <a:spLocks noChangeShapeType="1"/>
            </p:cNvSpPr>
            <p:nvPr/>
          </p:nvSpPr>
          <p:spPr bwMode="auto">
            <a:xfrm>
              <a:off x="1776" y="2736"/>
              <a:ext cx="91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68" name="Line 8"/>
            <p:cNvSpPr>
              <a:spLocks noChangeShapeType="1"/>
            </p:cNvSpPr>
            <p:nvPr/>
          </p:nvSpPr>
          <p:spPr bwMode="auto">
            <a:xfrm>
              <a:off x="1776" y="2496"/>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9"/>
          <p:cNvGrpSpPr>
            <a:grpSpLocks/>
          </p:cNvGrpSpPr>
          <p:nvPr/>
        </p:nvGrpSpPr>
        <p:grpSpPr bwMode="auto">
          <a:xfrm>
            <a:off x="1447800" y="3976688"/>
            <a:ext cx="914400" cy="1631950"/>
            <a:chOff x="864" y="2496"/>
            <a:chExt cx="576" cy="1028"/>
          </a:xfrm>
        </p:grpSpPr>
        <p:sp>
          <p:nvSpPr>
            <p:cNvPr id="101462" name="Line 10"/>
            <p:cNvSpPr>
              <a:spLocks noChangeShapeType="1"/>
            </p:cNvSpPr>
            <p:nvPr/>
          </p:nvSpPr>
          <p:spPr bwMode="auto">
            <a:xfrm>
              <a:off x="1008" y="2496"/>
              <a:ext cx="0" cy="432"/>
            </a:xfrm>
            <a:prstGeom prst="line">
              <a:avLst/>
            </a:prstGeom>
            <a:noFill/>
            <a:ln w="38100">
              <a:solidFill>
                <a:srgbClr val="00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69323" name="Text Box 11"/>
            <p:cNvSpPr txBox="1">
              <a:spLocks noChangeArrowheads="1"/>
            </p:cNvSpPr>
            <p:nvPr/>
          </p:nvSpPr>
          <p:spPr bwMode="auto">
            <a:xfrm>
              <a:off x="864" y="2928"/>
              <a:ext cx="576" cy="596"/>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输入脉冲</a:t>
              </a:r>
            </a:p>
          </p:txBody>
        </p:sp>
      </p:grpSp>
      <p:grpSp>
        <p:nvGrpSpPr>
          <p:cNvPr id="4" name="Group 12"/>
          <p:cNvGrpSpPr>
            <a:grpSpLocks/>
          </p:cNvGrpSpPr>
          <p:nvPr/>
        </p:nvGrpSpPr>
        <p:grpSpPr bwMode="auto">
          <a:xfrm>
            <a:off x="76200" y="1157288"/>
            <a:ext cx="2286000" cy="1066800"/>
            <a:chOff x="0" y="720"/>
            <a:chExt cx="1440" cy="672"/>
          </a:xfrm>
        </p:grpSpPr>
        <p:sp>
          <p:nvSpPr>
            <p:cNvPr id="101459" name="Line 13"/>
            <p:cNvSpPr>
              <a:spLocks noChangeShapeType="1"/>
            </p:cNvSpPr>
            <p:nvPr/>
          </p:nvSpPr>
          <p:spPr bwMode="auto">
            <a:xfrm>
              <a:off x="624" y="1056"/>
              <a:ext cx="0" cy="336"/>
            </a:xfrm>
            <a:prstGeom prst="line">
              <a:avLst/>
            </a:prstGeom>
            <a:noFill/>
            <a:ln w="38100">
              <a:solidFill>
                <a:srgbClr val="00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60" name="Line 14"/>
            <p:cNvSpPr>
              <a:spLocks noChangeShapeType="1"/>
            </p:cNvSpPr>
            <p:nvPr/>
          </p:nvSpPr>
          <p:spPr bwMode="auto">
            <a:xfrm>
              <a:off x="96" y="1056"/>
              <a:ext cx="528" cy="0"/>
            </a:xfrm>
            <a:prstGeom prst="line">
              <a:avLst/>
            </a:prstGeom>
            <a:noFill/>
            <a:ln w="38100">
              <a:solidFill>
                <a:srgbClr val="00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69327" name="Text Box 15"/>
            <p:cNvSpPr txBox="1">
              <a:spLocks noChangeArrowheads="1"/>
            </p:cNvSpPr>
            <p:nvPr/>
          </p:nvSpPr>
          <p:spPr bwMode="auto">
            <a:xfrm>
              <a:off x="0" y="720"/>
              <a:ext cx="1440" cy="327"/>
            </a:xfrm>
            <a:prstGeom prst="rect">
              <a:avLst/>
            </a:prstGeom>
            <a:noFill/>
            <a:ln w="9525">
              <a:noFill/>
              <a:miter lim="800000"/>
              <a:headEnd/>
              <a:tailEnd/>
            </a:ln>
            <a:effectLst/>
          </p:spPr>
          <p:txBody>
            <a:bodyPr>
              <a:spAutoFit/>
            </a:bodyPr>
            <a:lstStyle/>
            <a:p>
              <a:pPr algn="ctr">
                <a:spcBef>
                  <a:spcPct val="50000"/>
                </a:spcBef>
                <a:defRPr/>
              </a:pPr>
              <a:r>
                <a:rPr lang="zh-CN" altLang="en-US" sz="2800" b="1" dirty="0" smtClean="0">
                  <a:solidFill>
                    <a:srgbClr val="FF3300"/>
                  </a:solidFill>
                  <a:latin typeface="Times New Roman" panose="02020603050405020304" pitchFamily="18" charset="0"/>
                  <a:cs typeface="Times New Roman" panose="02020603050405020304" pitchFamily="18" charset="0"/>
                </a:rPr>
                <a:t>五分频</a:t>
              </a:r>
              <a:r>
                <a:rPr lang="zh-CN" altLang="en-US" sz="2800" b="1" dirty="0">
                  <a:solidFill>
                    <a:srgbClr val="FF3300"/>
                  </a:solidFill>
                  <a:latin typeface="Times New Roman" panose="02020603050405020304" pitchFamily="18" charset="0"/>
                  <a:cs typeface="Times New Roman" panose="02020603050405020304" pitchFamily="18" charset="0"/>
                </a:rPr>
                <a:t>输出</a:t>
              </a:r>
            </a:p>
          </p:txBody>
        </p:sp>
      </p:grpSp>
      <p:sp>
        <p:nvSpPr>
          <p:cNvPr id="269328" name="Text Box 16"/>
          <p:cNvSpPr txBox="1">
            <a:spLocks noChangeArrowheads="1"/>
          </p:cNvSpPr>
          <p:nvPr/>
        </p:nvSpPr>
        <p:spPr bwMode="auto">
          <a:xfrm>
            <a:off x="533400" y="5653088"/>
            <a:ext cx="4343400" cy="519112"/>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5421</a:t>
            </a:r>
            <a:r>
              <a:rPr lang="zh-CN" altLang="en-US" sz="2800" b="1">
                <a:solidFill>
                  <a:srgbClr val="FF3300"/>
                </a:solidFill>
                <a:latin typeface="Times New Roman" panose="02020603050405020304" pitchFamily="18" charset="0"/>
                <a:cs typeface="Times New Roman" panose="02020603050405020304" pitchFamily="18" charset="0"/>
              </a:rPr>
              <a:t>异步十进制计数器</a:t>
            </a:r>
          </a:p>
        </p:txBody>
      </p:sp>
      <p:grpSp>
        <p:nvGrpSpPr>
          <p:cNvPr id="5" name="Group 17"/>
          <p:cNvGrpSpPr>
            <a:grpSpLocks/>
          </p:cNvGrpSpPr>
          <p:nvPr/>
        </p:nvGrpSpPr>
        <p:grpSpPr bwMode="auto">
          <a:xfrm>
            <a:off x="4876800" y="2376488"/>
            <a:ext cx="2032000" cy="1905000"/>
            <a:chOff x="3024" y="1488"/>
            <a:chExt cx="1440" cy="1200"/>
          </a:xfrm>
        </p:grpSpPr>
        <p:grpSp>
          <p:nvGrpSpPr>
            <p:cNvPr id="101430" name="Group 18"/>
            <p:cNvGrpSpPr>
              <a:grpSpLocks/>
            </p:cNvGrpSpPr>
            <p:nvPr/>
          </p:nvGrpSpPr>
          <p:grpSpPr bwMode="auto">
            <a:xfrm>
              <a:off x="3024" y="1488"/>
              <a:ext cx="1440" cy="240"/>
              <a:chOff x="3024" y="1488"/>
              <a:chExt cx="1440" cy="240"/>
            </a:xfrm>
          </p:grpSpPr>
          <p:sp>
            <p:nvSpPr>
              <p:cNvPr id="101447" name="Line 19"/>
              <p:cNvSpPr>
                <a:spLocks noChangeShapeType="1"/>
              </p:cNvSpPr>
              <p:nvPr/>
            </p:nvSpPr>
            <p:spPr bwMode="auto">
              <a:xfrm>
                <a:off x="4176" y="1728"/>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1448" name="Group 20"/>
              <p:cNvGrpSpPr>
                <a:grpSpLocks/>
              </p:cNvGrpSpPr>
              <p:nvPr/>
            </p:nvGrpSpPr>
            <p:grpSpPr bwMode="auto">
              <a:xfrm>
                <a:off x="3024" y="1488"/>
                <a:ext cx="1152" cy="240"/>
                <a:chOff x="3024" y="1488"/>
                <a:chExt cx="1152" cy="240"/>
              </a:xfrm>
            </p:grpSpPr>
            <p:grpSp>
              <p:nvGrpSpPr>
                <p:cNvPr id="101449" name="Group 21"/>
                <p:cNvGrpSpPr>
                  <a:grpSpLocks/>
                </p:cNvGrpSpPr>
                <p:nvPr/>
              </p:nvGrpSpPr>
              <p:grpSpPr bwMode="auto">
                <a:xfrm>
                  <a:off x="3600" y="1488"/>
                  <a:ext cx="576" cy="240"/>
                  <a:chOff x="3024" y="1440"/>
                  <a:chExt cx="576" cy="288"/>
                </a:xfrm>
              </p:grpSpPr>
              <p:sp>
                <p:nvSpPr>
                  <p:cNvPr id="101455" name="Line 22"/>
                  <p:cNvSpPr>
                    <a:spLocks noChangeShapeType="1"/>
                  </p:cNvSpPr>
                  <p:nvPr/>
                </p:nvSpPr>
                <p:spPr bwMode="auto">
                  <a:xfrm flipV="1">
                    <a:off x="3024"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6" name="Line 23"/>
                  <p:cNvSpPr>
                    <a:spLocks noChangeShapeType="1"/>
                  </p:cNvSpPr>
                  <p:nvPr/>
                </p:nvSpPr>
                <p:spPr bwMode="auto">
                  <a:xfrm>
                    <a:off x="3024" y="14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7" name="Line 24"/>
                  <p:cNvSpPr>
                    <a:spLocks noChangeShapeType="1"/>
                  </p:cNvSpPr>
                  <p:nvPr/>
                </p:nvSpPr>
                <p:spPr bwMode="auto">
                  <a:xfrm flipV="1">
                    <a:off x="3312"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8" name="Line 25"/>
                  <p:cNvSpPr>
                    <a:spLocks noChangeShapeType="1"/>
                  </p:cNvSpPr>
                  <p:nvPr/>
                </p:nvSpPr>
                <p:spPr bwMode="auto">
                  <a:xfrm>
                    <a:off x="3312" y="17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1450" name="Group 26"/>
                <p:cNvGrpSpPr>
                  <a:grpSpLocks/>
                </p:cNvGrpSpPr>
                <p:nvPr/>
              </p:nvGrpSpPr>
              <p:grpSpPr bwMode="auto">
                <a:xfrm>
                  <a:off x="3024" y="1488"/>
                  <a:ext cx="576" cy="240"/>
                  <a:chOff x="3024" y="1440"/>
                  <a:chExt cx="576" cy="288"/>
                </a:xfrm>
              </p:grpSpPr>
              <p:sp>
                <p:nvSpPr>
                  <p:cNvPr id="101451" name="Line 27"/>
                  <p:cNvSpPr>
                    <a:spLocks noChangeShapeType="1"/>
                  </p:cNvSpPr>
                  <p:nvPr/>
                </p:nvSpPr>
                <p:spPr bwMode="auto">
                  <a:xfrm flipV="1">
                    <a:off x="3024"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2" name="Line 28"/>
                  <p:cNvSpPr>
                    <a:spLocks noChangeShapeType="1"/>
                  </p:cNvSpPr>
                  <p:nvPr/>
                </p:nvSpPr>
                <p:spPr bwMode="auto">
                  <a:xfrm>
                    <a:off x="3024" y="14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3" name="Line 29"/>
                  <p:cNvSpPr>
                    <a:spLocks noChangeShapeType="1"/>
                  </p:cNvSpPr>
                  <p:nvPr/>
                </p:nvSpPr>
                <p:spPr bwMode="auto">
                  <a:xfrm flipV="1">
                    <a:off x="3312"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54" name="Line 30"/>
                  <p:cNvSpPr>
                    <a:spLocks noChangeShapeType="1"/>
                  </p:cNvSpPr>
                  <p:nvPr/>
                </p:nvSpPr>
                <p:spPr bwMode="auto">
                  <a:xfrm>
                    <a:off x="3312" y="17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nvGrpSpPr>
            <p:cNvPr id="101431" name="Group 31"/>
            <p:cNvGrpSpPr>
              <a:grpSpLocks/>
            </p:cNvGrpSpPr>
            <p:nvPr/>
          </p:nvGrpSpPr>
          <p:grpSpPr bwMode="auto">
            <a:xfrm>
              <a:off x="3024" y="1920"/>
              <a:ext cx="1440" cy="240"/>
              <a:chOff x="3024" y="1920"/>
              <a:chExt cx="1440" cy="240"/>
            </a:xfrm>
          </p:grpSpPr>
          <p:sp>
            <p:nvSpPr>
              <p:cNvPr id="101440" name="Line 32"/>
              <p:cNvSpPr>
                <a:spLocks noChangeShapeType="1"/>
              </p:cNvSpPr>
              <p:nvPr/>
            </p:nvSpPr>
            <p:spPr bwMode="auto">
              <a:xfrm>
                <a:off x="3024" y="216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1441" name="Group 33"/>
              <p:cNvGrpSpPr>
                <a:grpSpLocks/>
              </p:cNvGrpSpPr>
              <p:nvPr/>
            </p:nvGrpSpPr>
            <p:grpSpPr bwMode="auto">
              <a:xfrm>
                <a:off x="3312" y="1920"/>
                <a:ext cx="1152" cy="240"/>
                <a:chOff x="3312" y="1920"/>
                <a:chExt cx="1152" cy="240"/>
              </a:xfrm>
            </p:grpSpPr>
            <p:sp>
              <p:nvSpPr>
                <p:cNvPr id="101442" name="Line 34"/>
                <p:cNvSpPr>
                  <a:spLocks noChangeShapeType="1"/>
                </p:cNvSpPr>
                <p:nvPr/>
              </p:nvSpPr>
              <p:spPr bwMode="auto">
                <a:xfrm>
                  <a:off x="3312" y="1920"/>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1443" name="Group 35"/>
                <p:cNvGrpSpPr>
                  <a:grpSpLocks/>
                </p:cNvGrpSpPr>
                <p:nvPr/>
              </p:nvGrpSpPr>
              <p:grpSpPr bwMode="auto">
                <a:xfrm>
                  <a:off x="3312" y="1920"/>
                  <a:ext cx="1152" cy="240"/>
                  <a:chOff x="3312" y="1920"/>
                  <a:chExt cx="1152" cy="240"/>
                </a:xfrm>
              </p:grpSpPr>
              <p:sp>
                <p:nvSpPr>
                  <p:cNvPr id="101444" name="Line 36"/>
                  <p:cNvSpPr>
                    <a:spLocks noChangeShapeType="1"/>
                  </p:cNvSpPr>
                  <p:nvPr/>
                </p:nvSpPr>
                <p:spPr bwMode="auto">
                  <a:xfrm flipV="1">
                    <a:off x="3312" y="192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45" name="Line 37"/>
                  <p:cNvSpPr>
                    <a:spLocks noChangeShapeType="1"/>
                  </p:cNvSpPr>
                  <p:nvPr/>
                </p:nvSpPr>
                <p:spPr bwMode="auto">
                  <a:xfrm flipV="1">
                    <a:off x="3888" y="192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46" name="Line 38"/>
                  <p:cNvSpPr>
                    <a:spLocks noChangeShapeType="1"/>
                  </p:cNvSpPr>
                  <p:nvPr/>
                </p:nvSpPr>
                <p:spPr bwMode="auto">
                  <a:xfrm>
                    <a:off x="3888" y="2160"/>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nvGrpSpPr>
            <p:cNvPr id="101432" name="Group 39"/>
            <p:cNvGrpSpPr>
              <a:grpSpLocks/>
            </p:cNvGrpSpPr>
            <p:nvPr/>
          </p:nvGrpSpPr>
          <p:grpSpPr bwMode="auto">
            <a:xfrm>
              <a:off x="3024" y="2448"/>
              <a:ext cx="1440" cy="240"/>
              <a:chOff x="3024" y="2448"/>
              <a:chExt cx="1440" cy="240"/>
            </a:xfrm>
          </p:grpSpPr>
          <p:sp>
            <p:nvSpPr>
              <p:cNvPr id="101433" name="Line 40"/>
              <p:cNvSpPr>
                <a:spLocks noChangeShapeType="1"/>
              </p:cNvSpPr>
              <p:nvPr/>
            </p:nvSpPr>
            <p:spPr bwMode="auto">
              <a:xfrm flipH="1">
                <a:off x="3024" y="2688"/>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1434" name="Group 41"/>
              <p:cNvGrpSpPr>
                <a:grpSpLocks/>
              </p:cNvGrpSpPr>
              <p:nvPr/>
            </p:nvGrpSpPr>
            <p:grpSpPr bwMode="auto">
              <a:xfrm>
                <a:off x="3888" y="2448"/>
                <a:ext cx="576" cy="240"/>
                <a:chOff x="3888" y="2448"/>
                <a:chExt cx="576" cy="240"/>
              </a:xfrm>
            </p:grpSpPr>
            <p:grpSp>
              <p:nvGrpSpPr>
                <p:cNvPr id="101435" name="Group 42"/>
                <p:cNvGrpSpPr>
                  <a:grpSpLocks/>
                </p:cNvGrpSpPr>
                <p:nvPr/>
              </p:nvGrpSpPr>
              <p:grpSpPr bwMode="auto">
                <a:xfrm>
                  <a:off x="3888" y="2448"/>
                  <a:ext cx="576" cy="240"/>
                  <a:chOff x="3888" y="2448"/>
                  <a:chExt cx="576" cy="240"/>
                </a:xfrm>
              </p:grpSpPr>
              <p:sp>
                <p:nvSpPr>
                  <p:cNvPr id="101437" name="Line 43"/>
                  <p:cNvSpPr>
                    <a:spLocks noChangeShapeType="1"/>
                  </p:cNvSpPr>
                  <p:nvPr/>
                </p:nvSpPr>
                <p:spPr bwMode="auto">
                  <a:xfrm>
                    <a:off x="3888" y="244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38" name="Line 44"/>
                  <p:cNvSpPr>
                    <a:spLocks noChangeShapeType="1"/>
                  </p:cNvSpPr>
                  <p:nvPr/>
                </p:nvSpPr>
                <p:spPr bwMode="auto">
                  <a:xfrm>
                    <a:off x="4176" y="268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39" name="Line 45"/>
                  <p:cNvSpPr>
                    <a:spLocks noChangeShapeType="1"/>
                  </p:cNvSpPr>
                  <p:nvPr/>
                </p:nvSpPr>
                <p:spPr bwMode="auto">
                  <a:xfrm flipV="1">
                    <a:off x="3888" y="244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101436" name="Line 46"/>
                <p:cNvSpPr>
                  <a:spLocks noChangeShapeType="1"/>
                </p:cNvSpPr>
                <p:nvPr/>
              </p:nvSpPr>
              <p:spPr bwMode="auto">
                <a:xfrm flipV="1">
                  <a:off x="4176" y="244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grpSp>
        <p:nvGrpSpPr>
          <p:cNvPr id="16" name="Group 47"/>
          <p:cNvGrpSpPr>
            <a:grpSpLocks/>
          </p:cNvGrpSpPr>
          <p:nvPr/>
        </p:nvGrpSpPr>
        <p:grpSpPr bwMode="auto">
          <a:xfrm>
            <a:off x="4876800" y="4586288"/>
            <a:ext cx="2057400" cy="381000"/>
            <a:chOff x="3024" y="2880"/>
            <a:chExt cx="1440" cy="240"/>
          </a:xfrm>
        </p:grpSpPr>
        <p:sp>
          <p:nvSpPr>
            <p:cNvPr id="101427" name="Line 48"/>
            <p:cNvSpPr>
              <a:spLocks noChangeShapeType="1"/>
            </p:cNvSpPr>
            <p:nvPr/>
          </p:nvSpPr>
          <p:spPr bwMode="auto">
            <a:xfrm>
              <a:off x="3024" y="312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28" name="Line 49"/>
            <p:cNvSpPr>
              <a:spLocks noChangeShapeType="1"/>
            </p:cNvSpPr>
            <p:nvPr/>
          </p:nvSpPr>
          <p:spPr bwMode="auto">
            <a:xfrm flipV="1">
              <a:off x="4176" y="288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29" name="Line 50"/>
            <p:cNvSpPr>
              <a:spLocks noChangeShapeType="1"/>
            </p:cNvSpPr>
            <p:nvPr/>
          </p:nvSpPr>
          <p:spPr bwMode="auto">
            <a:xfrm>
              <a:off x="4176" y="288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7" name="Group 51"/>
          <p:cNvGrpSpPr>
            <a:grpSpLocks/>
          </p:cNvGrpSpPr>
          <p:nvPr/>
        </p:nvGrpSpPr>
        <p:grpSpPr bwMode="auto">
          <a:xfrm>
            <a:off x="4106863" y="2224088"/>
            <a:ext cx="769937" cy="2743200"/>
            <a:chOff x="2539" y="1392"/>
            <a:chExt cx="485" cy="1728"/>
          </a:xfrm>
        </p:grpSpPr>
        <p:sp>
          <p:nvSpPr>
            <p:cNvPr id="101419" name="Line 52"/>
            <p:cNvSpPr>
              <a:spLocks noChangeShapeType="1"/>
            </p:cNvSpPr>
            <p:nvPr/>
          </p:nvSpPr>
          <p:spPr bwMode="auto">
            <a:xfrm>
              <a:off x="2784" y="1728"/>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20" name="Text Box 53"/>
            <p:cNvSpPr txBox="1">
              <a:spLocks noChangeArrowheads="1"/>
            </p:cNvSpPr>
            <p:nvPr/>
          </p:nvSpPr>
          <p:spPr bwMode="auto">
            <a:xfrm>
              <a:off x="2544" y="139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101421" name="Rectangle 54"/>
            <p:cNvSpPr>
              <a:spLocks noChangeArrowheads="1"/>
            </p:cNvSpPr>
            <p:nvPr/>
          </p:nvSpPr>
          <p:spPr bwMode="auto">
            <a:xfrm>
              <a:off x="2544" y="1824"/>
              <a:ext cx="4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2</a:t>
              </a:r>
            </a:p>
          </p:txBody>
        </p:sp>
        <p:sp>
          <p:nvSpPr>
            <p:cNvPr id="101422" name="Rectangle 55"/>
            <p:cNvSpPr>
              <a:spLocks noChangeArrowheads="1"/>
            </p:cNvSpPr>
            <p:nvPr/>
          </p:nvSpPr>
          <p:spPr bwMode="auto">
            <a:xfrm>
              <a:off x="2539" y="2352"/>
              <a:ext cx="4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3</a:t>
              </a:r>
            </a:p>
          </p:txBody>
        </p:sp>
        <p:sp>
          <p:nvSpPr>
            <p:cNvPr id="101423" name="Rectangle 56"/>
            <p:cNvSpPr>
              <a:spLocks noChangeArrowheads="1"/>
            </p:cNvSpPr>
            <p:nvPr/>
          </p:nvSpPr>
          <p:spPr bwMode="auto">
            <a:xfrm>
              <a:off x="2539" y="2784"/>
              <a:ext cx="4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0</a:t>
              </a:r>
            </a:p>
          </p:txBody>
        </p:sp>
        <p:sp>
          <p:nvSpPr>
            <p:cNvPr id="101424" name="Line 57"/>
            <p:cNvSpPr>
              <a:spLocks noChangeShapeType="1"/>
            </p:cNvSpPr>
            <p:nvPr/>
          </p:nvSpPr>
          <p:spPr bwMode="auto">
            <a:xfrm>
              <a:off x="2784" y="216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25" name="Line 58"/>
            <p:cNvSpPr>
              <a:spLocks noChangeShapeType="1"/>
            </p:cNvSpPr>
            <p:nvPr/>
          </p:nvSpPr>
          <p:spPr bwMode="auto">
            <a:xfrm>
              <a:off x="2784" y="2688"/>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26" name="Line 59"/>
            <p:cNvSpPr>
              <a:spLocks noChangeShapeType="1"/>
            </p:cNvSpPr>
            <p:nvPr/>
          </p:nvSpPr>
          <p:spPr bwMode="auto">
            <a:xfrm>
              <a:off x="2784" y="3120"/>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8" name="Group 60"/>
          <p:cNvGrpSpPr>
            <a:grpSpLocks/>
          </p:cNvGrpSpPr>
          <p:nvPr/>
        </p:nvGrpSpPr>
        <p:grpSpPr bwMode="auto">
          <a:xfrm>
            <a:off x="6899275" y="2376488"/>
            <a:ext cx="1939925" cy="2590800"/>
            <a:chOff x="4464" y="1488"/>
            <a:chExt cx="1296" cy="1632"/>
          </a:xfrm>
        </p:grpSpPr>
        <p:grpSp>
          <p:nvGrpSpPr>
            <p:cNvPr id="101390" name="Group 61"/>
            <p:cNvGrpSpPr>
              <a:grpSpLocks/>
            </p:cNvGrpSpPr>
            <p:nvPr/>
          </p:nvGrpSpPr>
          <p:grpSpPr bwMode="auto">
            <a:xfrm>
              <a:off x="4464" y="1920"/>
              <a:ext cx="1296" cy="240"/>
              <a:chOff x="4464" y="1920"/>
              <a:chExt cx="1296" cy="240"/>
            </a:xfrm>
          </p:grpSpPr>
          <p:sp>
            <p:nvSpPr>
              <p:cNvPr id="101414" name="Line 62"/>
              <p:cNvSpPr>
                <a:spLocks noChangeShapeType="1"/>
              </p:cNvSpPr>
              <p:nvPr/>
            </p:nvSpPr>
            <p:spPr bwMode="auto">
              <a:xfrm>
                <a:off x="4752" y="1920"/>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5" name="Line 63"/>
              <p:cNvSpPr>
                <a:spLocks noChangeShapeType="1"/>
              </p:cNvSpPr>
              <p:nvPr/>
            </p:nvSpPr>
            <p:spPr bwMode="auto">
              <a:xfrm flipV="1">
                <a:off x="4752" y="192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6" name="Line 64"/>
              <p:cNvSpPr>
                <a:spLocks noChangeShapeType="1"/>
              </p:cNvSpPr>
              <p:nvPr/>
            </p:nvSpPr>
            <p:spPr bwMode="auto">
              <a:xfrm flipV="1">
                <a:off x="5328" y="192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7" name="Line 65"/>
              <p:cNvSpPr>
                <a:spLocks noChangeShapeType="1"/>
              </p:cNvSpPr>
              <p:nvPr/>
            </p:nvSpPr>
            <p:spPr bwMode="auto">
              <a:xfrm>
                <a:off x="5328" y="216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8" name="Line 66"/>
              <p:cNvSpPr>
                <a:spLocks noChangeShapeType="1"/>
              </p:cNvSpPr>
              <p:nvPr/>
            </p:nvSpPr>
            <p:spPr bwMode="auto">
              <a:xfrm>
                <a:off x="4464" y="21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1391" name="Group 67"/>
            <p:cNvGrpSpPr>
              <a:grpSpLocks/>
            </p:cNvGrpSpPr>
            <p:nvPr/>
          </p:nvGrpSpPr>
          <p:grpSpPr bwMode="auto">
            <a:xfrm>
              <a:off x="4464" y="2448"/>
              <a:ext cx="1296" cy="240"/>
              <a:chOff x="4464" y="2448"/>
              <a:chExt cx="1296" cy="240"/>
            </a:xfrm>
          </p:grpSpPr>
          <p:sp>
            <p:nvSpPr>
              <p:cNvPr id="101409" name="Line 68"/>
              <p:cNvSpPr>
                <a:spLocks noChangeShapeType="1"/>
              </p:cNvSpPr>
              <p:nvPr/>
            </p:nvSpPr>
            <p:spPr bwMode="auto">
              <a:xfrm>
                <a:off x="5328" y="244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0" name="Line 69"/>
              <p:cNvSpPr>
                <a:spLocks noChangeShapeType="1"/>
              </p:cNvSpPr>
              <p:nvPr/>
            </p:nvSpPr>
            <p:spPr bwMode="auto">
              <a:xfrm>
                <a:off x="5616" y="2688"/>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1" name="Line 70"/>
              <p:cNvSpPr>
                <a:spLocks noChangeShapeType="1"/>
              </p:cNvSpPr>
              <p:nvPr/>
            </p:nvSpPr>
            <p:spPr bwMode="auto">
              <a:xfrm flipV="1">
                <a:off x="5328" y="244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2" name="Line 71"/>
              <p:cNvSpPr>
                <a:spLocks noChangeShapeType="1"/>
              </p:cNvSpPr>
              <p:nvPr/>
            </p:nvSpPr>
            <p:spPr bwMode="auto">
              <a:xfrm flipV="1">
                <a:off x="5616" y="244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13" name="Line 72"/>
              <p:cNvSpPr>
                <a:spLocks noChangeShapeType="1"/>
              </p:cNvSpPr>
              <p:nvPr/>
            </p:nvSpPr>
            <p:spPr bwMode="auto">
              <a:xfrm>
                <a:off x="4464" y="2688"/>
                <a:ext cx="864"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1392" name="Group 73"/>
            <p:cNvGrpSpPr>
              <a:grpSpLocks/>
            </p:cNvGrpSpPr>
            <p:nvPr/>
          </p:nvGrpSpPr>
          <p:grpSpPr bwMode="auto">
            <a:xfrm>
              <a:off x="4464" y="2880"/>
              <a:ext cx="1296" cy="240"/>
              <a:chOff x="4464" y="2880"/>
              <a:chExt cx="1296" cy="240"/>
            </a:xfrm>
          </p:grpSpPr>
          <p:sp>
            <p:nvSpPr>
              <p:cNvPr id="101406" name="Line 74"/>
              <p:cNvSpPr>
                <a:spLocks noChangeShapeType="1"/>
              </p:cNvSpPr>
              <p:nvPr/>
            </p:nvSpPr>
            <p:spPr bwMode="auto">
              <a:xfrm>
                <a:off x="4464" y="288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7" name="Line 75"/>
              <p:cNvSpPr>
                <a:spLocks noChangeShapeType="1"/>
              </p:cNvSpPr>
              <p:nvPr/>
            </p:nvSpPr>
            <p:spPr bwMode="auto">
              <a:xfrm>
                <a:off x="5616" y="3120"/>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8" name="Line 76"/>
              <p:cNvSpPr>
                <a:spLocks noChangeShapeType="1"/>
              </p:cNvSpPr>
              <p:nvPr/>
            </p:nvSpPr>
            <p:spPr bwMode="auto">
              <a:xfrm flipV="1">
                <a:off x="5616" y="288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1393" name="Group 77"/>
            <p:cNvGrpSpPr>
              <a:grpSpLocks/>
            </p:cNvGrpSpPr>
            <p:nvPr/>
          </p:nvGrpSpPr>
          <p:grpSpPr bwMode="auto">
            <a:xfrm>
              <a:off x="4464" y="1488"/>
              <a:ext cx="1296" cy="240"/>
              <a:chOff x="4464" y="1488"/>
              <a:chExt cx="1296" cy="240"/>
            </a:xfrm>
          </p:grpSpPr>
          <p:grpSp>
            <p:nvGrpSpPr>
              <p:cNvPr id="101394" name="Group 78"/>
              <p:cNvGrpSpPr>
                <a:grpSpLocks/>
              </p:cNvGrpSpPr>
              <p:nvPr/>
            </p:nvGrpSpPr>
            <p:grpSpPr bwMode="auto">
              <a:xfrm>
                <a:off x="4464" y="1488"/>
                <a:ext cx="1152" cy="240"/>
                <a:chOff x="3024" y="1488"/>
                <a:chExt cx="1152" cy="240"/>
              </a:xfrm>
            </p:grpSpPr>
            <p:grpSp>
              <p:nvGrpSpPr>
                <p:cNvPr id="101396" name="Group 79"/>
                <p:cNvGrpSpPr>
                  <a:grpSpLocks/>
                </p:cNvGrpSpPr>
                <p:nvPr/>
              </p:nvGrpSpPr>
              <p:grpSpPr bwMode="auto">
                <a:xfrm>
                  <a:off x="3600" y="1488"/>
                  <a:ext cx="576" cy="240"/>
                  <a:chOff x="3024" y="1440"/>
                  <a:chExt cx="576" cy="288"/>
                </a:xfrm>
              </p:grpSpPr>
              <p:sp>
                <p:nvSpPr>
                  <p:cNvPr id="101402" name="Line 80"/>
                  <p:cNvSpPr>
                    <a:spLocks noChangeShapeType="1"/>
                  </p:cNvSpPr>
                  <p:nvPr/>
                </p:nvSpPr>
                <p:spPr bwMode="auto">
                  <a:xfrm flipV="1">
                    <a:off x="3024"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3" name="Line 81"/>
                  <p:cNvSpPr>
                    <a:spLocks noChangeShapeType="1"/>
                  </p:cNvSpPr>
                  <p:nvPr/>
                </p:nvSpPr>
                <p:spPr bwMode="auto">
                  <a:xfrm>
                    <a:off x="3024" y="14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4" name="Line 82"/>
                  <p:cNvSpPr>
                    <a:spLocks noChangeShapeType="1"/>
                  </p:cNvSpPr>
                  <p:nvPr/>
                </p:nvSpPr>
                <p:spPr bwMode="auto">
                  <a:xfrm flipV="1">
                    <a:off x="3312"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5" name="Line 83"/>
                  <p:cNvSpPr>
                    <a:spLocks noChangeShapeType="1"/>
                  </p:cNvSpPr>
                  <p:nvPr/>
                </p:nvSpPr>
                <p:spPr bwMode="auto">
                  <a:xfrm>
                    <a:off x="3312" y="17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1397" name="Group 84"/>
                <p:cNvGrpSpPr>
                  <a:grpSpLocks/>
                </p:cNvGrpSpPr>
                <p:nvPr/>
              </p:nvGrpSpPr>
              <p:grpSpPr bwMode="auto">
                <a:xfrm>
                  <a:off x="3024" y="1488"/>
                  <a:ext cx="576" cy="240"/>
                  <a:chOff x="3024" y="1440"/>
                  <a:chExt cx="576" cy="288"/>
                </a:xfrm>
              </p:grpSpPr>
              <p:sp>
                <p:nvSpPr>
                  <p:cNvPr id="101398" name="Line 85"/>
                  <p:cNvSpPr>
                    <a:spLocks noChangeShapeType="1"/>
                  </p:cNvSpPr>
                  <p:nvPr/>
                </p:nvSpPr>
                <p:spPr bwMode="auto">
                  <a:xfrm flipV="1">
                    <a:off x="3024"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399" name="Line 86"/>
                  <p:cNvSpPr>
                    <a:spLocks noChangeShapeType="1"/>
                  </p:cNvSpPr>
                  <p:nvPr/>
                </p:nvSpPr>
                <p:spPr bwMode="auto">
                  <a:xfrm>
                    <a:off x="3024" y="14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0" name="Line 87"/>
                  <p:cNvSpPr>
                    <a:spLocks noChangeShapeType="1"/>
                  </p:cNvSpPr>
                  <p:nvPr/>
                </p:nvSpPr>
                <p:spPr bwMode="auto">
                  <a:xfrm flipV="1">
                    <a:off x="3312" y="144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1401" name="Line 88"/>
                  <p:cNvSpPr>
                    <a:spLocks noChangeShapeType="1"/>
                  </p:cNvSpPr>
                  <p:nvPr/>
                </p:nvSpPr>
                <p:spPr bwMode="auto">
                  <a:xfrm>
                    <a:off x="3312" y="17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101395" name="Line 89"/>
              <p:cNvSpPr>
                <a:spLocks noChangeShapeType="1"/>
              </p:cNvSpPr>
              <p:nvPr/>
            </p:nvSpPr>
            <p:spPr bwMode="auto">
              <a:xfrm>
                <a:off x="5616" y="1728"/>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269465" name="Text Box 153"/>
          <p:cNvSpPr txBox="1">
            <a:spLocks noChangeArrowheads="1"/>
          </p:cNvSpPr>
          <p:nvPr/>
        </p:nvSpPr>
        <p:spPr bwMode="auto">
          <a:xfrm>
            <a:off x="5715000" y="5119688"/>
            <a:ext cx="2133600" cy="369332"/>
          </a:xfrm>
          <a:prstGeom prst="rect">
            <a:avLst/>
          </a:prstGeom>
          <a:noFill/>
          <a:ln w="9525">
            <a:noFill/>
            <a:miter lim="800000"/>
            <a:headEnd/>
            <a:tailEnd/>
          </a:ln>
          <a:effectLst/>
        </p:spPr>
        <p:txBody>
          <a:bodyPr>
            <a:spAutoFit/>
          </a:bodyPr>
          <a:lstStyle/>
          <a:p>
            <a:pPr algn="ctr">
              <a:spcBef>
                <a:spcPct val="50000"/>
              </a:spcBef>
              <a:defRPr/>
            </a:pPr>
            <a:r>
              <a:rPr lang="zh-CN" altLang="en-US" b="1">
                <a:solidFill>
                  <a:srgbClr val="000099"/>
                </a:solidFill>
                <a:latin typeface="Times New Roman" panose="02020603050405020304" pitchFamily="18" charset="0"/>
                <a:cs typeface="Times New Roman" panose="02020603050405020304" pitchFamily="18" charset="0"/>
              </a:rPr>
              <a:t>工作波形</a:t>
            </a:r>
          </a:p>
        </p:txBody>
      </p:sp>
      <p:pic>
        <p:nvPicPr>
          <p:cNvPr id="269495" name="Picture 183" descr="图片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100" y="2144713"/>
            <a:ext cx="36322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496" name="Picture 184" descr="图片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4625" y="987425"/>
            <a:ext cx="49085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480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9495"/>
                                        </p:tgtEl>
                                        <p:attrNameLst>
                                          <p:attrName>style.visibility</p:attrName>
                                        </p:attrNameLst>
                                      </p:cBhvr>
                                      <p:to>
                                        <p:strVal val="visible"/>
                                      </p:to>
                                    </p:set>
                                    <p:animEffect transition="in" filter="wipe(up)">
                                      <p:cBhvr>
                                        <p:cTn id="7" dur="500"/>
                                        <p:tgtEl>
                                          <p:spTgt spid="2694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9328"/>
                                        </p:tgtEl>
                                        <p:attrNameLst>
                                          <p:attrName>style.visibility</p:attrName>
                                        </p:attrNameLst>
                                      </p:cBhvr>
                                      <p:to>
                                        <p:strVal val="visible"/>
                                      </p:to>
                                    </p:set>
                                    <p:animEffect transition="in" filter="wipe(left)">
                                      <p:cBhvr>
                                        <p:cTn id="27" dur="500"/>
                                        <p:tgtEl>
                                          <p:spTgt spid="269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9496"/>
                                        </p:tgtEl>
                                        <p:attrNameLst>
                                          <p:attrName>style.visibility</p:attrName>
                                        </p:attrNameLst>
                                      </p:cBhvr>
                                      <p:to>
                                        <p:strVal val="visible"/>
                                      </p:to>
                                    </p:set>
                                    <p:animEffect transition="in" filter="wipe(left)">
                                      <p:cBhvr>
                                        <p:cTn id="32" dur="500"/>
                                        <p:tgtEl>
                                          <p:spTgt spid="2694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9314"/>
                                        </p:tgtEl>
                                        <p:attrNameLst>
                                          <p:attrName>style.visibility</p:attrName>
                                        </p:attrNameLst>
                                      </p:cBhvr>
                                      <p:to>
                                        <p:strVal val="visible"/>
                                      </p:to>
                                    </p:set>
                                    <p:animEffect transition="in" filter="wipe(up)">
                                      <p:cBhvr>
                                        <p:cTn id="47" dur="500"/>
                                        <p:tgtEl>
                                          <p:spTgt spid="26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9465"/>
                                        </p:tgtEl>
                                        <p:attrNameLst>
                                          <p:attrName>style.visibility</p:attrName>
                                        </p:attrNameLst>
                                      </p:cBhvr>
                                      <p:to>
                                        <p:strVal val="visible"/>
                                      </p:to>
                                    </p:set>
                                    <p:animEffect transition="in" filter="wipe(left)">
                                      <p:cBhvr>
                                        <p:cTn id="62" dur="500"/>
                                        <p:tgtEl>
                                          <p:spTgt spid="26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animBg="1"/>
      <p:bldP spid="269328" grpId="0" autoUpdateAnimBg="0"/>
      <p:bldP spid="269465"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609600" y="700088"/>
            <a:ext cx="2286000" cy="1295400"/>
            <a:chOff x="912" y="336"/>
            <a:chExt cx="1440" cy="816"/>
          </a:xfrm>
        </p:grpSpPr>
        <p:sp>
          <p:nvSpPr>
            <p:cNvPr id="102458" name="Line 25"/>
            <p:cNvSpPr>
              <a:spLocks noChangeShapeType="1"/>
            </p:cNvSpPr>
            <p:nvPr/>
          </p:nvSpPr>
          <p:spPr bwMode="auto">
            <a:xfrm>
              <a:off x="1221" y="864"/>
              <a:ext cx="0" cy="288"/>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59" name="Line 26"/>
            <p:cNvSpPr>
              <a:spLocks noChangeShapeType="1"/>
            </p:cNvSpPr>
            <p:nvPr/>
          </p:nvSpPr>
          <p:spPr bwMode="auto">
            <a:xfrm>
              <a:off x="1683" y="864"/>
              <a:ext cx="0" cy="288"/>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60" name="Line 27"/>
            <p:cNvSpPr>
              <a:spLocks noChangeShapeType="1"/>
            </p:cNvSpPr>
            <p:nvPr/>
          </p:nvSpPr>
          <p:spPr bwMode="auto">
            <a:xfrm>
              <a:off x="2095" y="864"/>
              <a:ext cx="0" cy="288"/>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61" name="AutoShape 28"/>
            <p:cNvSpPr>
              <a:spLocks/>
            </p:cNvSpPr>
            <p:nvPr/>
          </p:nvSpPr>
          <p:spPr bwMode="auto">
            <a:xfrm rot="5377612">
              <a:off x="1610" y="331"/>
              <a:ext cx="96" cy="874"/>
            </a:xfrm>
            <a:prstGeom prst="leftBrace">
              <a:avLst>
                <a:gd name="adj1" fmla="val 75868"/>
                <a:gd name="adj2" fmla="val 50000"/>
              </a:avLst>
            </a:prstGeom>
            <a:noFill/>
            <a:ln w="3810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62" name="Text Box 29"/>
            <p:cNvSpPr txBox="1">
              <a:spLocks noChangeArrowheads="1"/>
            </p:cNvSpPr>
            <p:nvPr/>
          </p:nvSpPr>
          <p:spPr bwMode="auto">
            <a:xfrm>
              <a:off x="912" y="336"/>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五进制输出</a:t>
              </a:r>
            </a:p>
          </p:txBody>
        </p:sp>
      </p:grpSp>
      <p:grpSp>
        <p:nvGrpSpPr>
          <p:cNvPr id="3" name="Group 30"/>
          <p:cNvGrpSpPr>
            <a:grpSpLocks/>
          </p:cNvGrpSpPr>
          <p:nvPr/>
        </p:nvGrpSpPr>
        <p:grpSpPr bwMode="auto">
          <a:xfrm>
            <a:off x="914400" y="3748088"/>
            <a:ext cx="1752600" cy="1555750"/>
            <a:chOff x="1056" y="2400"/>
            <a:chExt cx="1104" cy="980"/>
          </a:xfrm>
        </p:grpSpPr>
        <p:sp>
          <p:nvSpPr>
            <p:cNvPr id="102456" name="Line 31"/>
            <p:cNvSpPr>
              <a:spLocks noChangeShapeType="1"/>
            </p:cNvSpPr>
            <p:nvPr/>
          </p:nvSpPr>
          <p:spPr bwMode="auto">
            <a:xfrm>
              <a:off x="1584" y="2400"/>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57" name="Text Box 32"/>
            <p:cNvSpPr txBox="1">
              <a:spLocks noChangeArrowheads="1"/>
            </p:cNvSpPr>
            <p:nvPr/>
          </p:nvSpPr>
          <p:spPr bwMode="auto">
            <a:xfrm>
              <a:off x="1056" y="2784"/>
              <a:ext cx="110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rPr>
                <a:t>计数脉冲输入</a:t>
              </a:r>
              <a:endParaRPr lang="zh-CN" altLang="en-US" sz="2800">
                <a:solidFill>
                  <a:srgbClr val="3333CC"/>
                </a:solidFill>
              </a:endParaRPr>
            </a:p>
          </p:txBody>
        </p:sp>
      </p:grpSp>
      <p:sp>
        <p:nvSpPr>
          <p:cNvPr id="271393" name="Text Box 33"/>
          <p:cNvSpPr txBox="1">
            <a:spLocks noChangeArrowheads="1"/>
          </p:cNvSpPr>
          <p:nvPr/>
        </p:nvSpPr>
        <p:spPr bwMode="auto">
          <a:xfrm>
            <a:off x="152400" y="5348288"/>
            <a:ext cx="38862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6600"/>
                </a:solidFill>
              </a:rPr>
              <a:t>异步五进制计数器</a:t>
            </a:r>
          </a:p>
        </p:txBody>
      </p:sp>
      <p:grpSp>
        <p:nvGrpSpPr>
          <p:cNvPr id="4" name="Group 68"/>
          <p:cNvGrpSpPr>
            <a:grpSpLocks/>
          </p:cNvGrpSpPr>
          <p:nvPr/>
        </p:nvGrpSpPr>
        <p:grpSpPr bwMode="auto">
          <a:xfrm>
            <a:off x="3962400" y="2986088"/>
            <a:ext cx="1447800" cy="2271712"/>
            <a:chOff x="2592" y="1776"/>
            <a:chExt cx="912" cy="1431"/>
          </a:xfrm>
        </p:grpSpPr>
        <p:sp>
          <p:nvSpPr>
            <p:cNvPr id="102450" name="Text Box 69"/>
            <p:cNvSpPr txBox="1">
              <a:spLocks noChangeArrowheads="1"/>
            </p:cNvSpPr>
            <p:nvPr/>
          </p:nvSpPr>
          <p:spPr bwMode="auto">
            <a:xfrm>
              <a:off x="2592" y="177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1</a:t>
              </a:r>
              <a:endParaRPr lang="en-US" altLang="zh-CN" sz="2800"/>
            </a:p>
          </p:txBody>
        </p:sp>
        <p:sp>
          <p:nvSpPr>
            <p:cNvPr id="102451" name="Rectangle 70"/>
            <p:cNvSpPr>
              <a:spLocks noChangeArrowheads="1"/>
            </p:cNvSpPr>
            <p:nvPr/>
          </p:nvSpPr>
          <p:spPr bwMode="auto">
            <a:xfrm>
              <a:off x="2592" y="230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2</a:t>
              </a:r>
            </a:p>
          </p:txBody>
        </p:sp>
        <p:sp>
          <p:nvSpPr>
            <p:cNvPr id="102452" name="Rectangle 71"/>
            <p:cNvSpPr>
              <a:spLocks noChangeArrowheads="1"/>
            </p:cNvSpPr>
            <p:nvPr/>
          </p:nvSpPr>
          <p:spPr bwMode="auto">
            <a:xfrm>
              <a:off x="2688" y="2880"/>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t>Q</a:t>
              </a:r>
              <a:r>
                <a:rPr lang="en-US" altLang="zh-CN" sz="2800" baseline="-25000"/>
                <a:t>3</a:t>
              </a:r>
            </a:p>
          </p:txBody>
        </p:sp>
        <p:sp>
          <p:nvSpPr>
            <p:cNvPr id="102453" name="Line 72"/>
            <p:cNvSpPr>
              <a:spLocks noChangeShapeType="1"/>
            </p:cNvSpPr>
            <p:nvPr/>
          </p:nvSpPr>
          <p:spPr bwMode="auto">
            <a:xfrm>
              <a:off x="3024" y="2496"/>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54" name="Line 73"/>
            <p:cNvSpPr>
              <a:spLocks noChangeShapeType="1"/>
            </p:cNvSpPr>
            <p:nvPr/>
          </p:nvSpPr>
          <p:spPr bwMode="auto">
            <a:xfrm>
              <a:off x="3024" y="3072"/>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55" name="Line 74"/>
            <p:cNvSpPr>
              <a:spLocks noChangeShapeType="1"/>
            </p:cNvSpPr>
            <p:nvPr/>
          </p:nvSpPr>
          <p:spPr bwMode="auto">
            <a:xfrm>
              <a:off x="3024" y="2016"/>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5" name="Group 75"/>
          <p:cNvGrpSpPr>
            <a:grpSpLocks/>
          </p:cNvGrpSpPr>
          <p:nvPr/>
        </p:nvGrpSpPr>
        <p:grpSpPr bwMode="auto">
          <a:xfrm>
            <a:off x="5410200" y="2452688"/>
            <a:ext cx="3048000" cy="914400"/>
            <a:chOff x="3504" y="912"/>
            <a:chExt cx="1920" cy="576"/>
          </a:xfrm>
        </p:grpSpPr>
        <p:sp>
          <p:nvSpPr>
            <p:cNvPr id="102445" name="Line 76"/>
            <p:cNvSpPr>
              <a:spLocks noChangeShapeType="1"/>
            </p:cNvSpPr>
            <p:nvPr/>
          </p:nvSpPr>
          <p:spPr bwMode="auto">
            <a:xfrm>
              <a:off x="350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6" name="Line 77"/>
            <p:cNvSpPr>
              <a:spLocks noChangeShapeType="1"/>
            </p:cNvSpPr>
            <p:nvPr/>
          </p:nvSpPr>
          <p:spPr bwMode="auto">
            <a:xfrm>
              <a:off x="398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7" name="Line 78"/>
            <p:cNvSpPr>
              <a:spLocks noChangeShapeType="1"/>
            </p:cNvSpPr>
            <p:nvPr/>
          </p:nvSpPr>
          <p:spPr bwMode="auto">
            <a:xfrm>
              <a:off x="446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8" name="Line 79"/>
            <p:cNvSpPr>
              <a:spLocks noChangeShapeType="1"/>
            </p:cNvSpPr>
            <p:nvPr/>
          </p:nvSpPr>
          <p:spPr bwMode="auto">
            <a:xfrm>
              <a:off x="494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9" name="Line 80"/>
            <p:cNvSpPr>
              <a:spLocks noChangeShapeType="1"/>
            </p:cNvSpPr>
            <p:nvPr/>
          </p:nvSpPr>
          <p:spPr bwMode="auto">
            <a:xfrm>
              <a:off x="542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6" name="Group 81"/>
          <p:cNvGrpSpPr>
            <a:grpSpLocks/>
          </p:cNvGrpSpPr>
          <p:nvPr/>
        </p:nvGrpSpPr>
        <p:grpSpPr bwMode="auto">
          <a:xfrm>
            <a:off x="6172200" y="3367088"/>
            <a:ext cx="1524000" cy="685800"/>
            <a:chOff x="3984" y="2016"/>
            <a:chExt cx="960" cy="432"/>
          </a:xfrm>
        </p:grpSpPr>
        <p:sp>
          <p:nvSpPr>
            <p:cNvPr id="102443" name="Line 82"/>
            <p:cNvSpPr>
              <a:spLocks noChangeShapeType="1"/>
            </p:cNvSpPr>
            <p:nvPr/>
          </p:nvSpPr>
          <p:spPr bwMode="auto">
            <a:xfrm>
              <a:off x="3984" y="2016"/>
              <a:ext cx="0" cy="432"/>
            </a:xfrm>
            <a:prstGeom prst="line">
              <a:avLst/>
            </a:prstGeom>
            <a:noFill/>
            <a:ln w="38100">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4" name="Line 83"/>
            <p:cNvSpPr>
              <a:spLocks noChangeShapeType="1"/>
            </p:cNvSpPr>
            <p:nvPr/>
          </p:nvSpPr>
          <p:spPr bwMode="auto">
            <a:xfrm>
              <a:off x="4944" y="2016"/>
              <a:ext cx="0" cy="432"/>
            </a:xfrm>
            <a:prstGeom prst="line">
              <a:avLst/>
            </a:prstGeom>
            <a:noFill/>
            <a:ln w="38100">
              <a:solidFill>
                <a:srgbClr val="0099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7" name="Group 84"/>
          <p:cNvGrpSpPr>
            <a:grpSpLocks/>
          </p:cNvGrpSpPr>
          <p:nvPr/>
        </p:nvGrpSpPr>
        <p:grpSpPr bwMode="auto">
          <a:xfrm>
            <a:off x="5410200" y="2452688"/>
            <a:ext cx="3048000" cy="2667000"/>
            <a:chOff x="3504" y="912"/>
            <a:chExt cx="1920" cy="576"/>
          </a:xfrm>
        </p:grpSpPr>
        <p:sp>
          <p:nvSpPr>
            <p:cNvPr id="102438" name="Line 85"/>
            <p:cNvSpPr>
              <a:spLocks noChangeShapeType="1"/>
            </p:cNvSpPr>
            <p:nvPr/>
          </p:nvSpPr>
          <p:spPr bwMode="auto">
            <a:xfrm>
              <a:off x="350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9" name="Line 86"/>
            <p:cNvSpPr>
              <a:spLocks noChangeShapeType="1"/>
            </p:cNvSpPr>
            <p:nvPr/>
          </p:nvSpPr>
          <p:spPr bwMode="auto">
            <a:xfrm>
              <a:off x="398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0" name="Line 87"/>
            <p:cNvSpPr>
              <a:spLocks noChangeShapeType="1"/>
            </p:cNvSpPr>
            <p:nvPr/>
          </p:nvSpPr>
          <p:spPr bwMode="auto">
            <a:xfrm>
              <a:off x="446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1" name="Line 88"/>
            <p:cNvSpPr>
              <a:spLocks noChangeShapeType="1"/>
            </p:cNvSpPr>
            <p:nvPr/>
          </p:nvSpPr>
          <p:spPr bwMode="auto">
            <a:xfrm>
              <a:off x="494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42" name="Line 89"/>
            <p:cNvSpPr>
              <a:spLocks noChangeShapeType="1"/>
            </p:cNvSpPr>
            <p:nvPr/>
          </p:nvSpPr>
          <p:spPr bwMode="auto">
            <a:xfrm>
              <a:off x="5424" y="912"/>
              <a:ext cx="0" cy="57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8" name="Group 90"/>
          <p:cNvGrpSpPr>
            <a:grpSpLocks/>
          </p:cNvGrpSpPr>
          <p:nvPr/>
        </p:nvGrpSpPr>
        <p:grpSpPr bwMode="auto">
          <a:xfrm>
            <a:off x="5410200" y="2909888"/>
            <a:ext cx="3048000" cy="457200"/>
            <a:chOff x="3504" y="1728"/>
            <a:chExt cx="1920" cy="288"/>
          </a:xfrm>
        </p:grpSpPr>
        <p:grpSp>
          <p:nvGrpSpPr>
            <p:cNvPr id="102428" name="Group 91"/>
            <p:cNvGrpSpPr>
              <a:grpSpLocks/>
            </p:cNvGrpSpPr>
            <p:nvPr/>
          </p:nvGrpSpPr>
          <p:grpSpPr bwMode="auto">
            <a:xfrm>
              <a:off x="3504" y="1728"/>
              <a:ext cx="960" cy="288"/>
              <a:chOff x="3504" y="1200"/>
              <a:chExt cx="960" cy="288"/>
            </a:xfrm>
          </p:grpSpPr>
          <p:sp>
            <p:nvSpPr>
              <p:cNvPr id="102434" name="Line 92"/>
              <p:cNvSpPr>
                <a:spLocks noChangeShapeType="1"/>
              </p:cNvSpPr>
              <p:nvPr/>
            </p:nvSpPr>
            <p:spPr bwMode="auto">
              <a:xfrm>
                <a:off x="3504" y="120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5" name="Line 93"/>
              <p:cNvSpPr>
                <a:spLocks noChangeShapeType="1"/>
              </p:cNvSpPr>
              <p:nvPr/>
            </p:nvSpPr>
            <p:spPr bwMode="auto">
              <a:xfrm flipV="1">
                <a:off x="350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6" name="Line 94"/>
              <p:cNvSpPr>
                <a:spLocks noChangeShapeType="1"/>
              </p:cNvSpPr>
              <p:nvPr/>
            </p:nvSpPr>
            <p:spPr bwMode="auto">
              <a:xfrm flipV="1">
                <a:off x="398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7" name="Line 95"/>
              <p:cNvSpPr>
                <a:spLocks noChangeShapeType="1"/>
              </p:cNvSpPr>
              <p:nvPr/>
            </p:nvSpPr>
            <p:spPr bwMode="auto">
              <a:xfrm>
                <a:off x="3984" y="148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02429" name="Group 96"/>
            <p:cNvGrpSpPr>
              <a:grpSpLocks/>
            </p:cNvGrpSpPr>
            <p:nvPr/>
          </p:nvGrpSpPr>
          <p:grpSpPr bwMode="auto">
            <a:xfrm>
              <a:off x="4464" y="1728"/>
              <a:ext cx="960" cy="288"/>
              <a:chOff x="3504" y="1200"/>
              <a:chExt cx="960" cy="288"/>
            </a:xfrm>
          </p:grpSpPr>
          <p:sp>
            <p:nvSpPr>
              <p:cNvPr id="102430" name="Line 97"/>
              <p:cNvSpPr>
                <a:spLocks noChangeShapeType="1"/>
              </p:cNvSpPr>
              <p:nvPr/>
            </p:nvSpPr>
            <p:spPr bwMode="auto">
              <a:xfrm>
                <a:off x="3504" y="120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1" name="Line 98"/>
              <p:cNvSpPr>
                <a:spLocks noChangeShapeType="1"/>
              </p:cNvSpPr>
              <p:nvPr/>
            </p:nvSpPr>
            <p:spPr bwMode="auto">
              <a:xfrm flipV="1">
                <a:off x="350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2" name="Line 99"/>
              <p:cNvSpPr>
                <a:spLocks noChangeShapeType="1"/>
              </p:cNvSpPr>
              <p:nvPr/>
            </p:nvSpPr>
            <p:spPr bwMode="auto">
              <a:xfrm flipV="1">
                <a:off x="3984" y="1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33" name="Line 100"/>
              <p:cNvSpPr>
                <a:spLocks noChangeShapeType="1"/>
              </p:cNvSpPr>
              <p:nvPr/>
            </p:nvSpPr>
            <p:spPr bwMode="auto">
              <a:xfrm>
                <a:off x="3984" y="148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grpSp>
        <p:nvGrpSpPr>
          <p:cNvPr id="11" name="Group 101"/>
          <p:cNvGrpSpPr>
            <a:grpSpLocks/>
          </p:cNvGrpSpPr>
          <p:nvPr/>
        </p:nvGrpSpPr>
        <p:grpSpPr bwMode="auto">
          <a:xfrm>
            <a:off x="5410200" y="3671888"/>
            <a:ext cx="3048000" cy="457200"/>
            <a:chOff x="3504" y="1680"/>
            <a:chExt cx="1920" cy="288"/>
          </a:xfrm>
        </p:grpSpPr>
        <p:sp>
          <p:nvSpPr>
            <p:cNvPr id="102423" name="Line 102"/>
            <p:cNvSpPr>
              <a:spLocks noChangeShapeType="1"/>
            </p:cNvSpPr>
            <p:nvPr/>
          </p:nvSpPr>
          <p:spPr bwMode="auto">
            <a:xfrm>
              <a:off x="3984" y="1680"/>
              <a:ext cx="96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4" name="Line 103"/>
            <p:cNvSpPr>
              <a:spLocks noChangeShapeType="1"/>
            </p:cNvSpPr>
            <p:nvPr/>
          </p:nvSpPr>
          <p:spPr bwMode="auto">
            <a:xfrm>
              <a:off x="4944" y="196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5" name="Line 104"/>
            <p:cNvSpPr>
              <a:spLocks noChangeShapeType="1"/>
            </p:cNvSpPr>
            <p:nvPr/>
          </p:nvSpPr>
          <p:spPr bwMode="auto">
            <a:xfrm>
              <a:off x="3984" y="168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6" name="Line 105"/>
            <p:cNvSpPr>
              <a:spLocks noChangeShapeType="1"/>
            </p:cNvSpPr>
            <p:nvPr/>
          </p:nvSpPr>
          <p:spPr bwMode="auto">
            <a:xfrm>
              <a:off x="4944" y="168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7" name="Line 106"/>
            <p:cNvSpPr>
              <a:spLocks noChangeShapeType="1"/>
            </p:cNvSpPr>
            <p:nvPr/>
          </p:nvSpPr>
          <p:spPr bwMode="auto">
            <a:xfrm>
              <a:off x="3504" y="1968"/>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271467" name="Line 107"/>
          <p:cNvSpPr>
            <a:spLocks noChangeShapeType="1"/>
          </p:cNvSpPr>
          <p:nvPr/>
        </p:nvSpPr>
        <p:spPr bwMode="auto">
          <a:xfrm>
            <a:off x="5410200" y="5043488"/>
            <a:ext cx="228600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2" name="Group 108"/>
          <p:cNvGrpSpPr>
            <a:grpSpLocks/>
          </p:cNvGrpSpPr>
          <p:nvPr/>
        </p:nvGrpSpPr>
        <p:grpSpPr bwMode="auto">
          <a:xfrm>
            <a:off x="7696200" y="4586288"/>
            <a:ext cx="762000" cy="457200"/>
            <a:chOff x="4944" y="2784"/>
            <a:chExt cx="480" cy="288"/>
          </a:xfrm>
        </p:grpSpPr>
        <p:sp>
          <p:nvSpPr>
            <p:cNvPr id="102421" name="Line 109"/>
            <p:cNvSpPr>
              <a:spLocks noChangeShapeType="1"/>
            </p:cNvSpPr>
            <p:nvPr/>
          </p:nvSpPr>
          <p:spPr bwMode="auto">
            <a:xfrm flipV="1">
              <a:off x="4944" y="278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2" name="Line 110"/>
            <p:cNvSpPr>
              <a:spLocks noChangeShapeType="1"/>
            </p:cNvSpPr>
            <p:nvPr/>
          </p:nvSpPr>
          <p:spPr bwMode="auto">
            <a:xfrm>
              <a:off x="4944" y="2784"/>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nvGrpSpPr>
          <p:cNvPr id="13" name="Group 111"/>
          <p:cNvGrpSpPr>
            <a:grpSpLocks/>
          </p:cNvGrpSpPr>
          <p:nvPr/>
        </p:nvGrpSpPr>
        <p:grpSpPr bwMode="auto">
          <a:xfrm>
            <a:off x="8458200" y="3367088"/>
            <a:ext cx="381000" cy="1676400"/>
            <a:chOff x="5424" y="2016"/>
            <a:chExt cx="240" cy="1056"/>
          </a:xfrm>
        </p:grpSpPr>
        <p:sp>
          <p:nvSpPr>
            <p:cNvPr id="102417" name="Line 112"/>
            <p:cNvSpPr>
              <a:spLocks noChangeShapeType="1"/>
            </p:cNvSpPr>
            <p:nvPr/>
          </p:nvSpPr>
          <p:spPr bwMode="auto">
            <a:xfrm>
              <a:off x="5424" y="201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18" name="Line 113"/>
            <p:cNvSpPr>
              <a:spLocks noChangeShapeType="1"/>
            </p:cNvSpPr>
            <p:nvPr/>
          </p:nvSpPr>
          <p:spPr bwMode="auto">
            <a:xfrm>
              <a:off x="5424"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19" name="Line 114"/>
            <p:cNvSpPr>
              <a:spLocks noChangeShapeType="1"/>
            </p:cNvSpPr>
            <p:nvPr/>
          </p:nvSpPr>
          <p:spPr bwMode="auto">
            <a:xfrm>
              <a:off x="5424" y="278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02420" name="Line 115"/>
            <p:cNvSpPr>
              <a:spLocks noChangeShapeType="1"/>
            </p:cNvSpPr>
            <p:nvPr/>
          </p:nvSpPr>
          <p:spPr bwMode="auto">
            <a:xfrm>
              <a:off x="5424"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271476" name="Text Box 116"/>
          <p:cNvSpPr txBox="1">
            <a:spLocks noChangeArrowheads="1"/>
          </p:cNvSpPr>
          <p:nvPr/>
        </p:nvSpPr>
        <p:spPr bwMode="auto">
          <a:xfrm>
            <a:off x="5410200" y="527208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99"/>
                </a:solidFill>
              </a:rPr>
              <a:t>工作波形</a:t>
            </a:r>
          </a:p>
        </p:txBody>
      </p:sp>
      <p:pic>
        <p:nvPicPr>
          <p:cNvPr id="102415" name="Picture 117" descr="图片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8" y="1916113"/>
            <a:ext cx="36322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478" name="Picture 118" descr="图片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0825" y="1557338"/>
            <a:ext cx="483235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8015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1393"/>
                                        </p:tgtEl>
                                        <p:attrNameLst>
                                          <p:attrName>style.visibility</p:attrName>
                                        </p:attrNameLst>
                                      </p:cBhvr>
                                      <p:to>
                                        <p:strVal val="visible"/>
                                      </p:to>
                                    </p:set>
                                    <p:animEffect transition="in" filter="blinds(horizontal)">
                                      <p:cBhvr>
                                        <p:cTn id="17" dur="500"/>
                                        <p:tgtEl>
                                          <p:spTgt spid="2713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1478"/>
                                        </p:tgtEl>
                                        <p:attrNameLst>
                                          <p:attrName>style.visibility</p:attrName>
                                        </p:attrNameLst>
                                      </p:cBhvr>
                                      <p:to>
                                        <p:strVal val="visible"/>
                                      </p:to>
                                    </p:set>
                                    <p:animEffect transition="in" filter="wipe(left)">
                                      <p:cBhvr>
                                        <p:cTn id="22" dur="500"/>
                                        <p:tgtEl>
                                          <p:spTgt spid="2714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1467"/>
                                        </p:tgtEl>
                                        <p:attrNameLst>
                                          <p:attrName>style.visibility</p:attrName>
                                        </p:attrNameLst>
                                      </p:cBhvr>
                                      <p:to>
                                        <p:strVal val="visible"/>
                                      </p:to>
                                    </p:set>
                                    <p:animEffect transition="in" filter="wipe(left)">
                                      <p:cBhvr>
                                        <p:cTn id="57" dur="500"/>
                                        <p:tgtEl>
                                          <p:spTgt spid="271467"/>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childTnLst>
                          </p:cTn>
                        </p:par>
                        <p:par>
                          <p:cTn id="67" fill="hold" nodeType="afterGroup">
                            <p:stCondLst>
                              <p:cond delay="500"/>
                            </p:stCondLst>
                            <p:childTnLst>
                              <p:par>
                                <p:cTn id="68" presetID="3" presetClass="entr" presetSubtype="5" fill="hold" grpId="0" nodeType="afterEffect">
                                  <p:stCondLst>
                                    <p:cond delay="0"/>
                                  </p:stCondLst>
                                  <p:childTnLst>
                                    <p:set>
                                      <p:cBhvr>
                                        <p:cTn id="69" dur="1" fill="hold">
                                          <p:stCondLst>
                                            <p:cond delay="0"/>
                                          </p:stCondLst>
                                        </p:cTn>
                                        <p:tgtEl>
                                          <p:spTgt spid="271476"/>
                                        </p:tgtEl>
                                        <p:attrNameLst>
                                          <p:attrName>style.visibility</p:attrName>
                                        </p:attrNameLst>
                                      </p:cBhvr>
                                      <p:to>
                                        <p:strVal val="visible"/>
                                      </p:to>
                                    </p:set>
                                    <p:animEffect transition="in" filter="blinds(vertical)">
                                      <p:cBhvr>
                                        <p:cTn id="70" dur="500"/>
                                        <p:tgtEl>
                                          <p:spTgt spid="27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93" grpId="0" autoUpdateAnimBg="0"/>
      <p:bldP spid="271467" grpId="0" animBg="1"/>
      <p:bldP spid="27147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p:cNvSpPr txBox="1">
            <a:spLocks noChangeArrowheads="1"/>
          </p:cNvSpPr>
          <p:nvPr/>
        </p:nvSpPr>
        <p:spPr bwMode="auto">
          <a:xfrm>
            <a:off x="250825" y="749300"/>
            <a:ext cx="41910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00000"/>
                </a:solidFill>
                <a:latin typeface="Times New Roman" panose="02020603050405020304" pitchFamily="18" charset="0"/>
                <a:cs typeface="Times New Roman" panose="02020603050405020304" pitchFamily="18" charset="0"/>
              </a:rPr>
              <a:t>如何构成 </a:t>
            </a:r>
            <a:r>
              <a:rPr lang="en-US" altLang="zh-CN" sz="2800" b="1">
                <a:solidFill>
                  <a:srgbClr val="C00000"/>
                </a:solidFill>
                <a:latin typeface="Times New Roman" panose="02020603050405020304" pitchFamily="18" charset="0"/>
                <a:cs typeface="Times New Roman" panose="02020603050405020304" pitchFamily="18" charset="0"/>
              </a:rPr>
              <a:t>N</a:t>
            </a:r>
            <a:r>
              <a:rPr lang="zh-CN" altLang="en-US" sz="2800" b="1">
                <a:solidFill>
                  <a:srgbClr val="C00000"/>
                </a:solidFill>
                <a:latin typeface="Times New Roman" panose="02020603050405020304" pitchFamily="18" charset="0"/>
                <a:cs typeface="Times New Roman" panose="02020603050405020304" pitchFamily="18" charset="0"/>
              </a:rPr>
              <a:t>进制计数器</a:t>
            </a:r>
          </a:p>
        </p:txBody>
      </p:sp>
      <p:sp>
        <p:nvSpPr>
          <p:cNvPr id="273411" name="Text Box 3" descr="40%"/>
          <p:cNvSpPr txBox="1">
            <a:spLocks noChangeArrowheads="1"/>
          </p:cNvSpPr>
          <p:nvPr/>
        </p:nvSpPr>
        <p:spPr bwMode="auto">
          <a:xfrm>
            <a:off x="304800" y="1333500"/>
            <a:ext cx="8458200" cy="3467100"/>
          </a:xfrm>
          <a:prstGeom prst="rect">
            <a:avLst/>
          </a:prstGeom>
          <a:noFill/>
          <a:ln w="38100">
            <a:noFill/>
            <a:miter lim="800000"/>
            <a:headEnd/>
            <a:tailEnd/>
          </a:ln>
          <a:effectLst/>
        </p:spPr>
        <p:txBody>
          <a:bodyPr>
            <a:spAutoFit/>
          </a:bodyPr>
          <a:lstStyle/>
          <a:p>
            <a:pPr>
              <a:lnSpc>
                <a:spcPct val="110000"/>
              </a:lnSpc>
              <a:spcBef>
                <a:spcPct val="10000"/>
              </a:spcBef>
              <a:defRPr/>
            </a:pPr>
            <a:r>
              <a:rPr lang="en-US" altLang="zh-CN" sz="2800" b="1">
                <a:solidFill>
                  <a:srgbClr val="3333CC"/>
                </a:solidFill>
                <a:latin typeface="Times New Roman" panose="02020603050405020304" pitchFamily="18" charset="0"/>
                <a:cs typeface="Times New Roman" panose="02020603050405020304" pitchFamily="18" charset="0"/>
              </a:rPr>
              <a:t>        </a:t>
            </a:r>
            <a:r>
              <a:rPr lang="zh-CN" altLang="en-US" sz="2800" b="1">
                <a:solidFill>
                  <a:srgbClr val="3333CC"/>
                </a:solidFill>
                <a:latin typeface="Times New Roman" panose="02020603050405020304" pitchFamily="18" charset="0"/>
                <a:cs typeface="Times New Roman" panose="02020603050405020304" pitchFamily="18" charset="0"/>
              </a:rPr>
              <a:t>反馈置“</a:t>
            </a:r>
            <a:r>
              <a:rPr lang="en-US" altLang="zh-CN" sz="2800" b="1">
                <a:solidFill>
                  <a:srgbClr val="3333CC"/>
                </a:solidFill>
                <a:latin typeface="Times New Roman" panose="02020603050405020304" pitchFamily="18" charset="0"/>
                <a:cs typeface="Times New Roman" panose="02020603050405020304" pitchFamily="18" charset="0"/>
              </a:rPr>
              <a:t>0”</a:t>
            </a:r>
            <a:r>
              <a:rPr lang="zh-CN" altLang="en-US" sz="2800" b="1">
                <a:solidFill>
                  <a:srgbClr val="3333CC"/>
                </a:solidFill>
                <a:latin typeface="Times New Roman" panose="02020603050405020304" pitchFamily="18" charset="0"/>
                <a:cs typeface="Times New Roman" panose="02020603050405020304" pitchFamily="18" charset="0"/>
              </a:rPr>
              <a:t>法：</a:t>
            </a:r>
            <a:r>
              <a:rPr lang="zh-CN" altLang="en-US" sz="2800" b="1">
                <a:latin typeface="Times New Roman" panose="02020603050405020304" pitchFamily="18" charset="0"/>
                <a:cs typeface="Times New Roman" panose="02020603050405020304" pitchFamily="18" charset="0"/>
              </a:rPr>
              <a:t>当满足一定的条件时，利用计数器的复位端强迫计数器清零</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重新开始新一轮计数。</a:t>
            </a:r>
            <a:endParaRPr lang="zh-CN" altLang="en-US" sz="2800" b="1">
              <a:solidFill>
                <a:srgbClr val="FF3300"/>
              </a:solidFill>
              <a:latin typeface="Times New Roman" panose="02020603050405020304" pitchFamily="18" charset="0"/>
              <a:cs typeface="Times New Roman" panose="02020603050405020304" pitchFamily="18" charset="0"/>
            </a:endParaRPr>
          </a:p>
          <a:p>
            <a:pPr>
              <a:lnSpc>
                <a:spcPct val="110000"/>
              </a:lnSpc>
              <a:spcBef>
                <a:spcPct val="10000"/>
              </a:spcBef>
              <a:defRPr/>
            </a:pPr>
            <a:r>
              <a:rPr lang="zh-CN" altLang="en-US"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利用反馈置“</a:t>
            </a:r>
            <a:r>
              <a:rPr lang="en-US" altLang="zh-CN" sz="2800" b="1">
                <a:solidFill>
                  <a:srgbClr val="006600"/>
                </a:solidFill>
                <a:latin typeface="Times New Roman" panose="02020603050405020304" pitchFamily="18" charset="0"/>
                <a:cs typeface="Times New Roman" panose="02020603050405020304" pitchFamily="18" charset="0"/>
              </a:rPr>
              <a:t>0”</a:t>
            </a:r>
            <a:r>
              <a:rPr lang="zh-CN" altLang="en-US" sz="2800" b="1">
                <a:solidFill>
                  <a:srgbClr val="006600"/>
                </a:solidFill>
                <a:latin typeface="Times New Roman" panose="02020603050405020304" pitchFamily="18" charset="0"/>
                <a:cs typeface="Times New Roman" panose="02020603050405020304" pitchFamily="18" charset="0"/>
              </a:rPr>
              <a:t>法可用已有的计数器得出小于原进制的计数器。</a:t>
            </a:r>
          </a:p>
          <a:p>
            <a:pPr>
              <a:lnSpc>
                <a:spcPct val="110000"/>
              </a:lnSpc>
              <a:spcBef>
                <a:spcPct val="10000"/>
              </a:spcBef>
              <a:defRPr/>
            </a:pPr>
            <a:r>
              <a:rPr lang="zh-CN" altLang="en-US" sz="2800" b="1">
                <a:solidFill>
                  <a:srgbClr val="FF33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例：用一片</a:t>
            </a:r>
            <a:r>
              <a:rPr lang="en-US" altLang="zh-CN" sz="2800" b="1">
                <a:latin typeface="Times New Roman" panose="02020603050405020304" pitchFamily="18" charset="0"/>
                <a:cs typeface="Times New Roman" panose="02020603050405020304" pitchFamily="18" charset="0"/>
              </a:rPr>
              <a:t>74LS290</a:t>
            </a:r>
            <a:r>
              <a:rPr lang="zh-CN" altLang="en-US" sz="2800" b="1">
                <a:latin typeface="Times New Roman" panose="02020603050405020304" pitchFamily="18" charset="0"/>
                <a:cs typeface="Times New Roman" panose="02020603050405020304" pitchFamily="18" charset="0"/>
              </a:rPr>
              <a:t>可构成十进制计数器，再将十进制计数器适当改接</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利用其清零端进行反馈清零，则可得出十以内的任意进制计数器。</a:t>
            </a:r>
          </a:p>
        </p:txBody>
      </p:sp>
      <p:graphicFrame>
        <p:nvGraphicFramePr>
          <p:cNvPr id="15362" name="Object 4"/>
          <p:cNvGraphicFramePr>
            <a:graphicFrameLocks noChangeAspect="1"/>
          </p:cNvGraphicFramePr>
          <p:nvPr>
            <p:extLst/>
          </p:nvPr>
        </p:nvGraphicFramePr>
        <p:xfrm>
          <a:off x="6477000" y="4953000"/>
          <a:ext cx="1600200" cy="1149350"/>
        </p:xfrm>
        <a:graphic>
          <a:graphicData uri="http://schemas.openxmlformats.org/presentationml/2006/ole">
            <mc:AlternateContent xmlns:mc="http://schemas.openxmlformats.org/markup-compatibility/2006">
              <mc:Choice xmlns:v="urn:schemas-microsoft-com:vml" Requires="v">
                <p:oleObj spid="_x0000_s14339" name="剪辑" r:id="rId4" imgW="2286000" imgH="1956240" progId="MS_ClipArt_Gallery.2">
                  <p:embed/>
                </p:oleObj>
              </mc:Choice>
              <mc:Fallback>
                <p:oleObj name="剪辑" r:id="rId4" imgW="2286000" imgH="195624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953000"/>
                        <a:ext cx="1600200"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20799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1"/>
                                        </p:tgtEl>
                                        <p:attrNameLst>
                                          <p:attrName>style.visibility</p:attrName>
                                        </p:attrNameLst>
                                      </p:cBhvr>
                                      <p:to>
                                        <p:strVal val="visible"/>
                                      </p:to>
                                    </p:set>
                                    <p:animEffect transition="in" filter="wipe(left)">
                                      <p:cBhvr>
                                        <p:cTn id="7" dur="500"/>
                                        <p:tgtEl>
                                          <p:spTgt spid="273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p:cNvSpPr txBox="1">
            <a:spLocks noChangeArrowheads="1"/>
          </p:cNvSpPr>
          <p:nvPr/>
        </p:nvSpPr>
        <p:spPr bwMode="auto">
          <a:xfrm>
            <a:off x="219075" y="457200"/>
            <a:ext cx="83820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用一片</a:t>
            </a:r>
            <a:r>
              <a:rPr lang="en-US" altLang="zh-CN" sz="2800" b="1">
                <a:solidFill>
                  <a:srgbClr val="FF3300"/>
                </a:solidFill>
                <a:latin typeface="Times New Roman" panose="02020603050405020304" pitchFamily="18" charset="0"/>
                <a:cs typeface="Times New Roman" panose="02020603050405020304" pitchFamily="18" charset="0"/>
              </a:rPr>
              <a:t>74LS290</a:t>
            </a:r>
            <a:r>
              <a:rPr lang="zh-CN" altLang="en-US" sz="2800" b="1">
                <a:solidFill>
                  <a:srgbClr val="FF3300"/>
                </a:solidFill>
                <a:latin typeface="Times New Roman" panose="02020603050405020304" pitchFamily="18" charset="0"/>
                <a:cs typeface="Times New Roman" panose="02020603050405020304" pitchFamily="18" charset="0"/>
              </a:rPr>
              <a:t>构成十以内的任意进制计数器</a:t>
            </a:r>
          </a:p>
        </p:txBody>
      </p:sp>
      <p:sp>
        <p:nvSpPr>
          <p:cNvPr id="275459" name="Rectangle 3"/>
          <p:cNvSpPr>
            <a:spLocks noChangeArrowheads="1"/>
          </p:cNvSpPr>
          <p:nvPr/>
        </p:nvSpPr>
        <p:spPr bwMode="auto">
          <a:xfrm>
            <a:off x="447675" y="889000"/>
            <a:ext cx="3886200" cy="519113"/>
          </a:xfrm>
          <a:prstGeom prst="rect">
            <a:avLst/>
          </a:prstGeom>
          <a:noFill/>
          <a:ln w="38100">
            <a:noFill/>
            <a:miter lim="800000"/>
            <a:headEnd/>
            <a:tailEnd/>
          </a:ln>
          <a:effectLst/>
        </p:spPr>
        <p:txBody>
          <a:bodyPr anchor="ctr">
            <a:spAutoFit/>
          </a:bodyPr>
          <a:lstStyle/>
          <a:p>
            <a:pPr>
              <a:spcBef>
                <a:spcPct val="20000"/>
              </a:spcBef>
              <a:defRPr/>
            </a:pPr>
            <a:r>
              <a:rPr lang="zh-CN" altLang="en-US" sz="2800" b="1">
                <a:solidFill>
                  <a:schemeClr val="accent2"/>
                </a:solidFill>
                <a:latin typeface="Times New Roman" panose="02020603050405020304" pitchFamily="18" charset="0"/>
                <a:cs typeface="Times New Roman" panose="02020603050405020304" pitchFamily="18" charset="0"/>
              </a:rPr>
              <a:t>例：六进制计数器</a:t>
            </a:r>
          </a:p>
        </p:txBody>
      </p:sp>
      <p:sp>
        <p:nvSpPr>
          <p:cNvPr id="275460" name="Rectangle 4" descr="70%"/>
          <p:cNvSpPr>
            <a:spLocks noChangeArrowheads="1"/>
          </p:cNvSpPr>
          <p:nvPr/>
        </p:nvSpPr>
        <p:spPr bwMode="auto">
          <a:xfrm>
            <a:off x="1133475" y="2347913"/>
            <a:ext cx="6629400" cy="2209800"/>
          </a:xfrm>
          <a:prstGeom prst="rect">
            <a:avLst/>
          </a:prstGeom>
          <a:pattFill prst="pct70">
            <a:fgClr>
              <a:srgbClr val="00FF00"/>
            </a:fgClr>
            <a:bgClr>
              <a:srgbClr val="FFFFFF"/>
            </a:bgClr>
          </a:pattFill>
          <a:ln w="28575">
            <a:solidFill>
              <a:srgbClr val="FF33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2" name="Group 5"/>
          <p:cNvGrpSpPr>
            <a:grpSpLocks/>
          </p:cNvGrpSpPr>
          <p:nvPr/>
        </p:nvGrpSpPr>
        <p:grpSpPr bwMode="auto">
          <a:xfrm>
            <a:off x="7839075" y="2347913"/>
            <a:ext cx="771525" cy="2133600"/>
            <a:chOff x="4896" y="1344"/>
            <a:chExt cx="486" cy="1344"/>
          </a:xfrm>
        </p:grpSpPr>
        <p:sp>
          <p:nvSpPr>
            <p:cNvPr id="103487" name="AutoShape 6"/>
            <p:cNvSpPr>
              <a:spLocks/>
            </p:cNvSpPr>
            <p:nvPr/>
          </p:nvSpPr>
          <p:spPr bwMode="auto">
            <a:xfrm>
              <a:off x="4896" y="1344"/>
              <a:ext cx="144" cy="1344"/>
            </a:xfrm>
            <a:prstGeom prst="rightBrace">
              <a:avLst>
                <a:gd name="adj1" fmla="val 7777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75463" name="Rectangle 7"/>
            <p:cNvSpPr>
              <a:spLocks noChangeArrowheads="1"/>
            </p:cNvSpPr>
            <p:nvPr/>
          </p:nvSpPr>
          <p:spPr bwMode="auto">
            <a:xfrm>
              <a:off x="5040" y="1440"/>
              <a:ext cx="342" cy="1134"/>
            </a:xfrm>
            <a:prstGeom prst="rect">
              <a:avLst/>
            </a:prstGeom>
            <a:noFill/>
            <a:ln w="38100">
              <a:noFill/>
              <a:miter lim="800000"/>
              <a:headEnd/>
              <a:tailEnd/>
            </a:ln>
            <a:effectLst/>
          </p:spPr>
          <p:txBody>
            <a:bodyPr anchor="ct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六种状态</a:t>
              </a:r>
            </a:p>
          </p:txBody>
        </p:sp>
      </p:grpSp>
      <p:grpSp>
        <p:nvGrpSpPr>
          <p:cNvPr id="3" name="Group 8"/>
          <p:cNvGrpSpPr>
            <a:grpSpLocks/>
          </p:cNvGrpSpPr>
          <p:nvPr/>
        </p:nvGrpSpPr>
        <p:grpSpPr bwMode="auto">
          <a:xfrm>
            <a:off x="889000" y="1430338"/>
            <a:ext cx="7315200" cy="5033962"/>
            <a:chOff x="560" y="901"/>
            <a:chExt cx="4608" cy="3171"/>
          </a:xfrm>
        </p:grpSpPr>
        <p:grpSp>
          <p:nvGrpSpPr>
            <p:cNvPr id="103433" name="Group 9"/>
            <p:cNvGrpSpPr>
              <a:grpSpLocks/>
            </p:cNvGrpSpPr>
            <p:nvPr/>
          </p:nvGrpSpPr>
          <p:grpSpPr bwMode="auto">
            <a:xfrm>
              <a:off x="618" y="901"/>
              <a:ext cx="4526" cy="3170"/>
              <a:chOff x="240" y="87"/>
              <a:chExt cx="4371" cy="3369"/>
            </a:xfrm>
          </p:grpSpPr>
          <p:grpSp>
            <p:nvGrpSpPr>
              <p:cNvPr id="103435" name="Group 10"/>
              <p:cNvGrpSpPr>
                <a:grpSpLocks/>
              </p:cNvGrpSpPr>
              <p:nvPr/>
            </p:nvGrpSpPr>
            <p:grpSpPr bwMode="auto">
              <a:xfrm>
                <a:off x="240" y="144"/>
                <a:ext cx="4368" cy="3312"/>
                <a:chOff x="240" y="144"/>
                <a:chExt cx="4368" cy="3312"/>
              </a:xfrm>
            </p:grpSpPr>
            <p:sp>
              <p:nvSpPr>
                <p:cNvPr id="103482" name="Line 11"/>
                <p:cNvSpPr>
                  <a:spLocks noChangeShapeType="1"/>
                </p:cNvSpPr>
                <p:nvPr/>
              </p:nvSpPr>
              <p:spPr bwMode="auto">
                <a:xfrm>
                  <a:off x="240" y="144"/>
                  <a:ext cx="43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483" name="Line 12"/>
                <p:cNvSpPr>
                  <a:spLocks noChangeShapeType="1"/>
                </p:cNvSpPr>
                <p:nvPr/>
              </p:nvSpPr>
              <p:spPr bwMode="auto">
                <a:xfrm>
                  <a:off x="1152" y="144"/>
                  <a:ext cx="0" cy="33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484" name="Line 13"/>
                <p:cNvSpPr>
                  <a:spLocks noChangeShapeType="1"/>
                </p:cNvSpPr>
                <p:nvPr/>
              </p:nvSpPr>
              <p:spPr bwMode="auto">
                <a:xfrm>
                  <a:off x="3600" y="144"/>
                  <a:ext cx="0" cy="33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485" name="Line 14"/>
                <p:cNvSpPr>
                  <a:spLocks noChangeShapeType="1"/>
                </p:cNvSpPr>
                <p:nvPr/>
              </p:nvSpPr>
              <p:spPr bwMode="auto">
                <a:xfrm>
                  <a:off x="288" y="672"/>
                  <a:ext cx="43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3486" name="Line 15"/>
                <p:cNvSpPr>
                  <a:spLocks noChangeShapeType="1"/>
                </p:cNvSpPr>
                <p:nvPr/>
              </p:nvSpPr>
              <p:spPr bwMode="auto">
                <a:xfrm>
                  <a:off x="1152" y="384"/>
                  <a:ext cx="24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3436" name="Group 16"/>
              <p:cNvGrpSpPr>
                <a:grpSpLocks/>
              </p:cNvGrpSpPr>
              <p:nvPr/>
            </p:nvGrpSpPr>
            <p:grpSpPr bwMode="auto">
              <a:xfrm>
                <a:off x="300" y="87"/>
                <a:ext cx="4311" cy="638"/>
                <a:chOff x="300" y="87"/>
                <a:chExt cx="4311" cy="638"/>
              </a:xfrm>
            </p:grpSpPr>
            <p:sp>
              <p:nvSpPr>
                <p:cNvPr id="275473" name="Text Box 17"/>
                <p:cNvSpPr txBox="1">
                  <a:spLocks noChangeArrowheads="1"/>
                </p:cNvSpPr>
                <p:nvPr/>
              </p:nvSpPr>
              <p:spPr bwMode="auto">
                <a:xfrm>
                  <a:off x="1739" y="87"/>
                  <a:ext cx="981" cy="348"/>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二进制数</a:t>
                  </a:r>
                  <a:endParaRPr lang="zh-CN" altLang="en-US" sz="3200" b="1">
                    <a:solidFill>
                      <a:srgbClr val="CC0000"/>
                    </a:solidFill>
                    <a:latin typeface="Times New Roman" panose="02020603050405020304" pitchFamily="18" charset="0"/>
                    <a:cs typeface="Times New Roman" panose="02020603050405020304" pitchFamily="18" charset="0"/>
                  </a:endParaRPr>
                </a:p>
              </p:txBody>
            </p:sp>
            <p:sp>
              <p:nvSpPr>
                <p:cNvPr id="103475" name="Text Box 18"/>
                <p:cNvSpPr txBox="1">
                  <a:spLocks noChangeArrowheads="1"/>
                </p:cNvSpPr>
                <p:nvPr/>
              </p:nvSpPr>
              <p:spPr bwMode="auto">
                <a:xfrm>
                  <a:off x="1248" y="324"/>
                  <a:ext cx="53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3</a:t>
                  </a:r>
                  <a:endParaRPr lang="en-US" altLang="zh-CN" sz="3200">
                    <a:cs typeface="Times New Roman" panose="02020603050405020304" pitchFamily="18" charset="0"/>
                  </a:endParaRPr>
                </a:p>
              </p:txBody>
            </p:sp>
            <p:sp>
              <p:nvSpPr>
                <p:cNvPr id="103476" name="Rectangle 19"/>
                <p:cNvSpPr>
                  <a:spLocks noChangeArrowheads="1"/>
                </p:cNvSpPr>
                <p:nvPr/>
              </p:nvSpPr>
              <p:spPr bwMode="auto">
                <a:xfrm>
                  <a:off x="1933" y="324"/>
                  <a:ext cx="34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2</a:t>
                  </a:r>
                </a:p>
              </p:txBody>
            </p:sp>
            <p:sp>
              <p:nvSpPr>
                <p:cNvPr id="103477" name="Rectangle 20"/>
                <p:cNvSpPr>
                  <a:spLocks noChangeArrowheads="1"/>
                </p:cNvSpPr>
                <p:nvPr/>
              </p:nvSpPr>
              <p:spPr bwMode="auto">
                <a:xfrm>
                  <a:off x="2545" y="324"/>
                  <a:ext cx="366"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1</a:t>
                  </a:r>
                </a:p>
              </p:txBody>
            </p:sp>
            <p:sp>
              <p:nvSpPr>
                <p:cNvPr id="103478" name="Rectangle 21"/>
                <p:cNvSpPr>
                  <a:spLocks noChangeArrowheads="1"/>
                </p:cNvSpPr>
                <p:nvPr/>
              </p:nvSpPr>
              <p:spPr bwMode="auto">
                <a:xfrm>
                  <a:off x="3182" y="324"/>
                  <a:ext cx="34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0</a:t>
                  </a:r>
                </a:p>
              </p:txBody>
            </p:sp>
            <p:sp>
              <p:nvSpPr>
                <p:cNvPr id="275478" name="Text Box 22"/>
                <p:cNvSpPr txBox="1">
                  <a:spLocks noChangeArrowheads="1"/>
                </p:cNvSpPr>
                <p:nvPr/>
              </p:nvSpPr>
              <p:spPr bwMode="auto">
                <a:xfrm>
                  <a:off x="300" y="152"/>
                  <a:ext cx="768" cy="350"/>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脉冲数</a:t>
                  </a:r>
                  <a:endParaRPr lang="zh-CN" altLang="en-US" sz="3200" b="1">
                    <a:solidFill>
                      <a:srgbClr val="CC0000"/>
                    </a:solidFill>
                    <a:latin typeface="Times New Roman" panose="02020603050405020304" pitchFamily="18" charset="0"/>
                    <a:cs typeface="Times New Roman" panose="02020603050405020304" pitchFamily="18" charset="0"/>
                  </a:endParaRPr>
                </a:p>
              </p:txBody>
            </p:sp>
            <p:sp>
              <p:nvSpPr>
                <p:cNvPr id="275479" name="Text Box 23"/>
                <p:cNvSpPr txBox="1">
                  <a:spLocks noChangeArrowheads="1"/>
                </p:cNvSpPr>
                <p:nvPr/>
              </p:nvSpPr>
              <p:spPr bwMode="auto">
                <a:xfrm>
                  <a:off x="439" y="375"/>
                  <a:ext cx="550" cy="350"/>
                </a:xfrm>
                <a:prstGeom prst="rect">
                  <a:avLst/>
                </a:prstGeom>
                <a:noFill/>
                <a:ln w="38100">
                  <a:noFill/>
                  <a:miter lim="800000"/>
                  <a:headEnd/>
                  <a:tailEnd/>
                </a:ln>
                <a:effectLst/>
              </p:spPr>
              <p:txBody>
                <a:bodyPr wrap="none" anchor="ctr">
                  <a:spAutoFit/>
                </a:bodyPr>
                <a:lstStyle/>
                <a:p>
                  <a:pPr algn="ct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(CP)</a:t>
                  </a:r>
                  <a:endParaRPr lang="en-US" altLang="zh-CN" sz="3200" b="1">
                    <a:solidFill>
                      <a:srgbClr val="CC0000"/>
                    </a:solidFill>
                    <a:latin typeface="Times New Roman" panose="02020603050405020304" pitchFamily="18" charset="0"/>
                    <a:cs typeface="Times New Roman" panose="02020603050405020304" pitchFamily="18" charset="0"/>
                  </a:endParaRPr>
                </a:p>
              </p:txBody>
            </p:sp>
            <p:sp>
              <p:nvSpPr>
                <p:cNvPr id="275480" name="Text Box 24"/>
                <p:cNvSpPr txBox="1">
                  <a:spLocks noChangeArrowheads="1"/>
                </p:cNvSpPr>
                <p:nvPr/>
              </p:nvSpPr>
              <p:spPr bwMode="auto">
                <a:xfrm>
                  <a:off x="3630" y="200"/>
                  <a:ext cx="981" cy="348"/>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十进制数</a:t>
                  </a:r>
                  <a:endParaRPr lang="zh-CN" altLang="en-US" sz="3200" b="1">
                    <a:solidFill>
                      <a:srgbClr val="CC0000"/>
                    </a:solidFill>
                    <a:latin typeface="Times New Roman" panose="02020603050405020304" pitchFamily="18" charset="0"/>
                    <a:cs typeface="Times New Roman" panose="02020603050405020304" pitchFamily="18" charset="0"/>
                  </a:endParaRPr>
                </a:p>
              </p:txBody>
            </p:sp>
          </p:grpSp>
          <p:grpSp>
            <p:nvGrpSpPr>
              <p:cNvPr id="103437" name="Group 25"/>
              <p:cNvGrpSpPr>
                <a:grpSpLocks/>
              </p:cNvGrpSpPr>
              <p:nvPr/>
            </p:nvGrpSpPr>
            <p:grpSpPr bwMode="auto">
              <a:xfrm>
                <a:off x="437" y="664"/>
                <a:ext cx="328" cy="2745"/>
                <a:chOff x="437" y="664"/>
                <a:chExt cx="328" cy="2745"/>
              </a:xfrm>
            </p:grpSpPr>
            <p:grpSp>
              <p:nvGrpSpPr>
                <p:cNvPr id="103462" name="Group 26"/>
                <p:cNvGrpSpPr>
                  <a:grpSpLocks/>
                </p:cNvGrpSpPr>
                <p:nvPr/>
              </p:nvGrpSpPr>
              <p:grpSpPr bwMode="auto">
                <a:xfrm>
                  <a:off x="486" y="664"/>
                  <a:ext cx="240" cy="2506"/>
                  <a:chOff x="486" y="664"/>
                  <a:chExt cx="240" cy="2506"/>
                </a:xfrm>
              </p:grpSpPr>
              <p:sp>
                <p:nvSpPr>
                  <p:cNvPr id="103464" name="Rectangle 27"/>
                  <p:cNvSpPr>
                    <a:spLocks noChangeArrowheads="1"/>
                  </p:cNvSpPr>
                  <p:nvPr/>
                </p:nvSpPr>
                <p:spPr bwMode="auto">
                  <a:xfrm>
                    <a:off x="506" y="66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103465" name="Rectangle 28"/>
                  <p:cNvSpPr>
                    <a:spLocks noChangeArrowheads="1"/>
                  </p:cNvSpPr>
                  <p:nvPr/>
                </p:nvSpPr>
                <p:spPr bwMode="auto">
                  <a:xfrm>
                    <a:off x="486" y="9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103466" name="Rectangle 29"/>
                  <p:cNvSpPr>
                    <a:spLocks noChangeArrowheads="1"/>
                  </p:cNvSpPr>
                  <p:nvPr/>
                </p:nvSpPr>
                <p:spPr bwMode="auto">
                  <a:xfrm>
                    <a:off x="486" y="114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2</a:t>
                    </a:r>
                  </a:p>
                </p:txBody>
              </p:sp>
              <p:sp>
                <p:nvSpPr>
                  <p:cNvPr id="103467" name="Rectangle 30"/>
                  <p:cNvSpPr>
                    <a:spLocks noChangeArrowheads="1"/>
                  </p:cNvSpPr>
                  <p:nvPr/>
                </p:nvSpPr>
                <p:spPr bwMode="auto">
                  <a:xfrm>
                    <a:off x="486" y="138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3</a:t>
                    </a:r>
                  </a:p>
                </p:txBody>
              </p:sp>
              <p:sp>
                <p:nvSpPr>
                  <p:cNvPr id="103468" name="Rectangle 31"/>
                  <p:cNvSpPr>
                    <a:spLocks noChangeArrowheads="1"/>
                  </p:cNvSpPr>
                  <p:nvPr/>
                </p:nvSpPr>
                <p:spPr bwMode="auto">
                  <a:xfrm>
                    <a:off x="486" y="162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4</a:t>
                    </a:r>
                  </a:p>
                </p:txBody>
              </p:sp>
              <p:sp>
                <p:nvSpPr>
                  <p:cNvPr id="103469" name="Rectangle 32"/>
                  <p:cNvSpPr>
                    <a:spLocks noChangeArrowheads="1"/>
                  </p:cNvSpPr>
                  <p:nvPr/>
                </p:nvSpPr>
                <p:spPr bwMode="auto">
                  <a:xfrm>
                    <a:off x="486" y="1861"/>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5</a:t>
                    </a:r>
                  </a:p>
                </p:txBody>
              </p:sp>
              <p:sp>
                <p:nvSpPr>
                  <p:cNvPr id="103470" name="Rectangle 33"/>
                  <p:cNvSpPr>
                    <a:spLocks noChangeArrowheads="1"/>
                  </p:cNvSpPr>
                  <p:nvPr/>
                </p:nvSpPr>
                <p:spPr bwMode="auto">
                  <a:xfrm>
                    <a:off x="486" y="21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6</a:t>
                    </a:r>
                  </a:p>
                </p:txBody>
              </p:sp>
              <p:sp>
                <p:nvSpPr>
                  <p:cNvPr id="103471" name="Rectangle 34"/>
                  <p:cNvSpPr>
                    <a:spLocks noChangeArrowheads="1"/>
                  </p:cNvSpPr>
                  <p:nvPr/>
                </p:nvSpPr>
                <p:spPr bwMode="auto">
                  <a:xfrm>
                    <a:off x="486" y="234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7</a:t>
                    </a:r>
                  </a:p>
                </p:txBody>
              </p:sp>
              <p:sp>
                <p:nvSpPr>
                  <p:cNvPr id="103472" name="Rectangle 35"/>
                  <p:cNvSpPr>
                    <a:spLocks noChangeArrowheads="1"/>
                  </p:cNvSpPr>
                  <p:nvPr/>
                </p:nvSpPr>
                <p:spPr bwMode="auto">
                  <a:xfrm>
                    <a:off x="486" y="2578"/>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8</a:t>
                    </a:r>
                  </a:p>
                </p:txBody>
              </p:sp>
              <p:sp>
                <p:nvSpPr>
                  <p:cNvPr id="103473" name="Rectangle 36"/>
                  <p:cNvSpPr>
                    <a:spLocks noChangeArrowheads="1"/>
                  </p:cNvSpPr>
                  <p:nvPr/>
                </p:nvSpPr>
                <p:spPr bwMode="auto">
                  <a:xfrm>
                    <a:off x="486" y="2823"/>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9</a:t>
                    </a:r>
                  </a:p>
                </p:txBody>
              </p:sp>
            </p:grpSp>
            <p:sp>
              <p:nvSpPr>
                <p:cNvPr id="103463" name="Rectangle 37"/>
                <p:cNvSpPr>
                  <a:spLocks noChangeArrowheads="1"/>
                </p:cNvSpPr>
                <p:nvPr/>
              </p:nvSpPr>
              <p:spPr bwMode="auto">
                <a:xfrm>
                  <a:off x="437" y="3062"/>
                  <a:ext cx="32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10</a:t>
                  </a:r>
                </a:p>
              </p:txBody>
            </p:sp>
          </p:grpSp>
          <p:grpSp>
            <p:nvGrpSpPr>
              <p:cNvPr id="103438" name="Group 38"/>
              <p:cNvGrpSpPr>
                <a:grpSpLocks/>
              </p:cNvGrpSpPr>
              <p:nvPr/>
            </p:nvGrpSpPr>
            <p:grpSpPr bwMode="auto">
              <a:xfrm>
                <a:off x="1419" y="664"/>
                <a:ext cx="2013" cy="2745"/>
                <a:chOff x="1419" y="664"/>
                <a:chExt cx="2013" cy="2745"/>
              </a:xfrm>
            </p:grpSpPr>
            <p:sp>
              <p:nvSpPr>
                <p:cNvPr id="103451" name="Text Box 39"/>
                <p:cNvSpPr txBox="1">
                  <a:spLocks noChangeArrowheads="1"/>
                </p:cNvSpPr>
                <p:nvPr/>
              </p:nvSpPr>
              <p:spPr bwMode="auto">
                <a:xfrm>
                  <a:off x="1419" y="664"/>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0         0         0         0</a:t>
                  </a:r>
                  <a:endParaRPr lang="en-US" altLang="zh-CN" sz="3200">
                    <a:cs typeface="Times New Roman" panose="02020603050405020304" pitchFamily="18" charset="0"/>
                  </a:endParaRPr>
                </a:p>
              </p:txBody>
            </p:sp>
            <p:sp>
              <p:nvSpPr>
                <p:cNvPr id="103452" name="Rectangle 40"/>
                <p:cNvSpPr>
                  <a:spLocks noChangeArrowheads="1"/>
                </p:cNvSpPr>
                <p:nvPr/>
              </p:nvSpPr>
              <p:spPr bwMode="auto">
                <a:xfrm>
                  <a:off x="1427" y="90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0         0         0         1</a:t>
                  </a:r>
                </a:p>
              </p:txBody>
            </p:sp>
            <p:sp>
              <p:nvSpPr>
                <p:cNvPr id="103453" name="Rectangle 41"/>
                <p:cNvSpPr>
                  <a:spLocks noChangeArrowheads="1"/>
                </p:cNvSpPr>
                <p:nvPr/>
              </p:nvSpPr>
              <p:spPr bwMode="auto">
                <a:xfrm>
                  <a:off x="1427" y="1144"/>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0         0         1         0</a:t>
                  </a:r>
                </a:p>
              </p:txBody>
            </p:sp>
            <p:sp>
              <p:nvSpPr>
                <p:cNvPr id="103454" name="Rectangle 42"/>
                <p:cNvSpPr>
                  <a:spLocks noChangeArrowheads="1"/>
                </p:cNvSpPr>
                <p:nvPr/>
              </p:nvSpPr>
              <p:spPr bwMode="auto">
                <a:xfrm>
                  <a:off x="1427" y="1384"/>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0         0         1         1</a:t>
                  </a:r>
                </a:p>
              </p:txBody>
            </p:sp>
            <p:sp>
              <p:nvSpPr>
                <p:cNvPr id="103455" name="Rectangle 43"/>
                <p:cNvSpPr>
                  <a:spLocks noChangeArrowheads="1"/>
                </p:cNvSpPr>
                <p:nvPr/>
              </p:nvSpPr>
              <p:spPr bwMode="auto">
                <a:xfrm>
                  <a:off x="1427" y="1624"/>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0         1         0         0</a:t>
                  </a:r>
                </a:p>
              </p:txBody>
            </p:sp>
            <p:sp>
              <p:nvSpPr>
                <p:cNvPr id="103456" name="Rectangle 44"/>
                <p:cNvSpPr>
                  <a:spLocks noChangeArrowheads="1"/>
                </p:cNvSpPr>
                <p:nvPr/>
              </p:nvSpPr>
              <p:spPr bwMode="auto">
                <a:xfrm>
                  <a:off x="1427" y="1861"/>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0         1         0         1</a:t>
                  </a:r>
                </a:p>
              </p:txBody>
            </p:sp>
            <p:sp>
              <p:nvSpPr>
                <p:cNvPr id="103457" name="Rectangle 45"/>
                <p:cNvSpPr>
                  <a:spLocks noChangeArrowheads="1"/>
                </p:cNvSpPr>
                <p:nvPr/>
              </p:nvSpPr>
              <p:spPr bwMode="auto">
                <a:xfrm>
                  <a:off x="1427" y="210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0         1         1         0</a:t>
                  </a:r>
                </a:p>
              </p:txBody>
            </p:sp>
            <p:sp>
              <p:nvSpPr>
                <p:cNvPr id="103458" name="Rectangle 46"/>
                <p:cNvSpPr>
                  <a:spLocks noChangeArrowheads="1"/>
                </p:cNvSpPr>
                <p:nvPr/>
              </p:nvSpPr>
              <p:spPr bwMode="auto">
                <a:xfrm>
                  <a:off x="1427" y="234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0         1         1         1</a:t>
                  </a:r>
                </a:p>
              </p:txBody>
            </p:sp>
            <p:sp>
              <p:nvSpPr>
                <p:cNvPr id="103459" name="Rectangle 47"/>
                <p:cNvSpPr>
                  <a:spLocks noChangeArrowheads="1"/>
                </p:cNvSpPr>
                <p:nvPr/>
              </p:nvSpPr>
              <p:spPr bwMode="auto">
                <a:xfrm>
                  <a:off x="1427" y="258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1         0         0         0</a:t>
                  </a:r>
                </a:p>
              </p:txBody>
            </p:sp>
            <p:sp>
              <p:nvSpPr>
                <p:cNvPr id="103460" name="Rectangle 48"/>
                <p:cNvSpPr>
                  <a:spLocks noChangeArrowheads="1"/>
                </p:cNvSpPr>
                <p:nvPr/>
              </p:nvSpPr>
              <p:spPr bwMode="auto">
                <a:xfrm>
                  <a:off x="1427" y="2823"/>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1         0         0         1</a:t>
                  </a:r>
                </a:p>
              </p:txBody>
            </p:sp>
            <p:sp>
              <p:nvSpPr>
                <p:cNvPr id="103461" name="Rectangle 49"/>
                <p:cNvSpPr>
                  <a:spLocks noChangeArrowheads="1"/>
                </p:cNvSpPr>
                <p:nvPr/>
              </p:nvSpPr>
              <p:spPr bwMode="auto">
                <a:xfrm>
                  <a:off x="1427" y="3062"/>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0         0         0         0</a:t>
                  </a:r>
                </a:p>
              </p:txBody>
            </p:sp>
          </p:grpSp>
          <p:grpSp>
            <p:nvGrpSpPr>
              <p:cNvPr id="103439" name="Group 50"/>
              <p:cNvGrpSpPr>
                <a:grpSpLocks/>
              </p:cNvGrpSpPr>
              <p:nvPr/>
            </p:nvGrpSpPr>
            <p:grpSpPr bwMode="auto">
              <a:xfrm>
                <a:off x="3988" y="664"/>
                <a:ext cx="237" cy="2506"/>
                <a:chOff x="484" y="664"/>
                <a:chExt cx="237" cy="2506"/>
              </a:xfrm>
            </p:grpSpPr>
            <p:sp>
              <p:nvSpPr>
                <p:cNvPr id="103441" name="Rectangle 51"/>
                <p:cNvSpPr>
                  <a:spLocks noChangeArrowheads="1"/>
                </p:cNvSpPr>
                <p:nvPr/>
              </p:nvSpPr>
              <p:spPr bwMode="auto">
                <a:xfrm>
                  <a:off x="500" y="664"/>
                  <a:ext cx="22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103442" name="Rectangle 52"/>
                <p:cNvSpPr>
                  <a:spLocks noChangeArrowheads="1"/>
                </p:cNvSpPr>
                <p:nvPr/>
              </p:nvSpPr>
              <p:spPr bwMode="auto">
                <a:xfrm>
                  <a:off x="484" y="9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103443" name="Rectangle 53"/>
                <p:cNvSpPr>
                  <a:spLocks noChangeArrowheads="1"/>
                </p:cNvSpPr>
                <p:nvPr/>
              </p:nvSpPr>
              <p:spPr bwMode="auto">
                <a:xfrm>
                  <a:off x="484" y="114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2</a:t>
                  </a:r>
                </a:p>
              </p:txBody>
            </p:sp>
            <p:sp>
              <p:nvSpPr>
                <p:cNvPr id="103444" name="Rectangle 54"/>
                <p:cNvSpPr>
                  <a:spLocks noChangeArrowheads="1"/>
                </p:cNvSpPr>
                <p:nvPr/>
              </p:nvSpPr>
              <p:spPr bwMode="auto">
                <a:xfrm>
                  <a:off x="484" y="138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3</a:t>
                  </a:r>
                </a:p>
              </p:txBody>
            </p:sp>
            <p:sp>
              <p:nvSpPr>
                <p:cNvPr id="103445" name="Rectangle 55"/>
                <p:cNvSpPr>
                  <a:spLocks noChangeArrowheads="1"/>
                </p:cNvSpPr>
                <p:nvPr/>
              </p:nvSpPr>
              <p:spPr bwMode="auto">
                <a:xfrm>
                  <a:off x="484" y="162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4</a:t>
                  </a:r>
                </a:p>
              </p:txBody>
            </p:sp>
            <p:sp>
              <p:nvSpPr>
                <p:cNvPr id="103446" name="Rectangle 56"/>
                <p:cNvSpPr>
                  <a:spLocks noChangeArrowheads="1"/>
                </p:cNvSpPr>
                <p:nvPr/>
              </p:nvSpPr>
              <p:spPr bwMode="auto">
                <a:xfrm>
                  <a:off x="484" y="1861"/>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5</a:t>
                  </a:r>
                </a:p>
              </p:txBody>
            </p:sp>
            <p:sp>
              <p:nvSpPr>
                <p:cNvPr id="103447" name="Rectangle 57"/>
                <p:cNvSpPr>
                  <a:spLocks noChangeArrowheads="1"/>
                </p:cNvSpPr>
                <p:nvPr/>
              </p:nvSpPr>
              <p:spPr bwMode="auto">
                <a:xfrm>
                  <a:off x="484" y="21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6</a:t>
                  </a:r>
                </a:p>
              </p:txBody>
            </p:sp>
            <p:sp>
              <p:nvSpPr>
                <p:cNvPr id="103448" name="Rectangle 58"/>
                <p:cNvSpPr>
                  <a:spLocks noChangeArrowheads="1"/>
                </p:cNvSpPr>
                <p:nvPr/>
              </p:nvSpPr>
              <p:spPr bwMode="auto">
                <a:xfrm>
                  <a:off x="484" y="234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7</a:t>
                  </a:r>
                </a:p>
              </p:txBody>
            </p:sp>
            <p:sp>
              <p:nvSpPr>
                <p:cNvPr id="103449" name="Rectangle 59"/>
                <p:cNvSpPr>
                  <a:spLocks noChangeArrowheads="1"/>
                </p:cNvSpPr>
                <p:nvPr/>
              </p:nvSpPr>
              <p:spPr bwMode="auto">
                <a:xfrm>
                  <a:off x="484" y="2578"/>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8</a:t>
                  </a:r>
                </a:p>
              </p:txBody>
            </p:sp>
            <p:sp>
              <p:nvSpPr>
                <p:cNvPr id="103450" name="Rectangle 60"/>
                <p:cNvSpPr>
                  <a:spLocks noChangeArrowheads="1"/>
                </p:cNvSpPr>
                <p:nvPr/>
              </p:nvSpPr>
              <p:spPr bwMode="auto">
                <a:xfrm>
                  <a:off x="484" y="2823"/>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9</a:t>
                  </a:r>
                </a:p>
              </p:txBody>
            </p:sp>
          </p:grpSp>
          <p:sp>
            <p:nvSpPr>
              <p:cNvPr id="103440" name="Text Box 61"/>
              <p:cNvSpPr txBox="1">
                <a:spLocks noChangeArrowheads="1"/>
              </p:cNvSpPr>
              <p:nvPr/>
            </p:nvSpPr>
            <p:spPr bwMode="auto">
              <a:xfrm>
                <a:off x="3988" y="3062"/>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endParaRPr lang="en-US" altLang="zh-CN" sz="2800">
                  <a:solidFill>
                    <a:srgbClr val="3333CC"/>
                  </a:solidFill>
                  <a:cs typeface="Times New Roman" panose="02020603050405020304" pitchFamily="18" charset="0"/>
                </a:endParaRPr>
              </a:p>
            </p:txBody>
          </p:sp>
        </p:grpSp>
        <p:sp>
          <p:nvSpPr>
            <p:cNvPr id="103434" name="Line 62"/>
            <p:cNvSpPr>
              <a:spLocks noChangeShapeType="1"/>
            </p:cNvSpPr>
            <p:nvPr/>
          </p:nvSpPr>
          <p:spPr bwMode="auto">
            <a:xfrm>
              <a:off x="560" y="4072"/>
              <a:ext cx="460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sp>
        <p:nvSpPr>
          <p:cNvPr id="275519" name="Text Box 63"/>
          <p:cNvSpPr txBox="1">
            <a:spLocks noChangeArrowheads="1"/>
          </p:cNvSpPr>
          <p:nvPr/>
        </p:nvSpPr>
        <p:spPr bwMode="auto">
          <a:xfrm>
            <a:off x="838200" y="5181600"/>
            <a:ext cx="7327900" cy="519113"/>
          </a:xfrm>
          <a:prstGeom prst="rect">
            <a:avLst/>
          </a:prstGeom>
          <a:gradFill rotWithShape="0">
            <a:gsLst>
              <a:gs pos="0">
                <a:schemeClr val="hlink"/>
              </a:gs>
              <a:gs pos="50000">
                <a:schemeClr val="bg1"/>
              </a:gs>
              <a:gs pos="100000">
                <a:schemeClr val="hlink"/>
              </a:gs>
            </a:gsLst>
            <a:lin ang="5400000" scaled="1"/>
          </a:gradFill>
          <a:ln w="9525">
            <a:noFill/>
            <a:miter lim="800000"/>
            <a:headEnd/>
            <a:tailEnd/>
          </a:ln>
          <a:effectLst/>
        </p:spPr>
        <p:txBody>
          <a:bodyPr wrap="none" anchor="ct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一般计数器有几种状态就称为几进制计数器。</a:t>
            </a:r>
          </a:p>
        </p:txBody>
      </p:sp>
      <p:sp>
        <p:nvSpPr>
          <p:cNvPr id="275520" name="Rectangle 64"/>
          <p:cNvSpPr>
            <a:spLocks noChangeArrowheads="1"/>
          </p:cNvSpPr>
          <p:nvPr/>
        </p:nvSpPr>
        <p:spPr bwMode="auto">
          <a:xfrm>
            <a:off x="3657600" y="903288"/>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a:solidFill>
                  <a:schemeClr val="tx2"/>
                </a:solidFill>
                <a:cs typeface="Times New Roman" panose="02020603050405020304" pitchFamily="18" charset="0"/>
              </a:rPr>
              <a:t>六个脉冲循环一次</a:t>
            </a:r>
          </a:p>
        </p:txBody>
      </p:sp>
    </p:spTree>
    <p:extLst>
      <p:ext uri="{BB962C8B-B14F-4D97-AF65-F5344CB8AC3E}">
        <p14:creationId xmlns:p14="http://schemas.microsoft.com/office/powerpoint/2010/main" val="2263121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5459"/>
                                        </p:tgtEl>
                                        <p:attrNameLst>
                                          <p:attrName>style.visibility</p:attrName>
                                        </p:attrNameLst>
                                      </p:cBhvr>
                                      <p:to>
                                        <p:strVal val="visible"/>
                                      </p:to>
                                    </p:set>
                                    <p:animEffect transition="in" filter="blinds(horizontal)">
                                      <p:cBhvr>
                                        <p:cTn id="7" dur="500"/>
                                        <p:tgtEl>
                                          <p:spTgt spid="275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5520"/>
                                        </p:tgtEl>
                                        <p:attrNameLst>
                                          <p:attrName>style.visibility</p:attrName>
                                        </p:attrNameLst>
                                      </p:cBhvr>
                                      <p:to>
                                        <p:strVal val="visible"/>
                                      </p:to>
                                    </p:set>
                                    <p:animEffect transition="in" filter="blinds(horizontal)">
                                      <p:cBhvr>
                                        <p:cTn id="17" dur="500"/>
                                        <p:tgtEl>
                                          <p:spTgt spid="2755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75460"/>
                                        </p:tgtEl>
                                        <p:attrNameLst>
                                          <p:attrName>style.visibility</p:attrName>
                                        </p:attrNameLst>
                                      </p:cBhvr>
                                      <p:to>
                                        <p:strVal val="visible"/>
                                      </p:to>
                                    </p:set>
                                    <p:animEffect transition="in" filter="box(out)">
                                      <p:cBhvr>
                                        <p:cTn id="22" dur="500"/>
                                        <p:tgtEl>
                                          <p:spTgt spid="2754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5519"/>
                                        </p:tgtEl>
                                        <p:attrNameLst>
                                          <p:attrName>style.visibility</p:attrName>
                                        </p:attrNameLst>
                                      </p:cBhvr>
                                      <p:to>
                                        <p:strVal val="visible"/>
                                      </p:to>
                                    </p:set>
                                    <p:animEffect transition="in" filter="blinds(horizontal)">
                                      <p:cBhvr>
                                        <p:cTn id="32" dur="500"/>
                                        <p:tgtEl>
                                          <p:spTgt spid="275519"/>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autoUpdateAnimBg="0"/>
      <p:bldP spid="275460" grpId="0" animBg="1"/>
      <p:bldP spid="275519" grpId="0" animBg="1" autoUpdateAnimBg="0"/>
      <p:bldP spid="275520"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609600" y="685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a:solidFill>
                  <a:srgbClr val="FF3300"/>
                </a:solidFill>
                <a:cs typeface="Times New Roman" panose="02020603050405020304" pitchFamily="18" charset="0"/>
              </a:rPr>
              <a:t>例：六进制计数器</a:t>
            </a:r>
            <a:endParaRPr lang="zh-CN" altLang="en-US" sz="2800">
              <a:cs typeface="Times New Roman" panose="02020603050405020304" pitchFamily="18" charset="0"/>
            </a:endParaRPr>
          </a:p>
        </p:txBody>
      </p:sp>
      <p:sp>
        <p:nvSpPr>
          <p:cNvPr id="104451" name="Rectangle 3"/>
          <p:cNvSpPr>
            <a:spLocks noChangeArrowheads="1"/>
          </p:cNvSpPr>
          <p:nvPr/>
        </p:nvSpPr>
        <p:spPr bwMode="auto">
          <a:xfrm>
            <a:off x="711200" y="1924050"/>
            <a:ext cx="2946400" cy="2227263"/>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104452" name="Group 4"/>
          <p:cNvGrpSpPr>
            <a:grpSpLocks/>
          </p:cNvGrpSpPr>
          <p:nvPr/>
        </p:nvGrpSpPr>
        <p:grpSpPr bwMode="auto">
          <a:xfrm>
            <a:off x="3962400" y="2000250"/>
            <a:ext cx="695325" cy="2133600"/>
            <a:chOff x="2544" y="1097"/>
            <a:chExt cx="438" cy="1344"/>
          </a:xfrm>
        </p:grpSpPr>
        <p:sp>
          <p:nvSpPr>
            <p:cNvPr id="104486" name="AutoShape 5"/>
            <p:cNvSpPr>
              <a:spLocks/>
            </p:cNvSpPr>
            <p:nvPr/>
          </p:nvSpPr>
          <p:spPr bwMode="auto">
            <a:xfrm>
              <a:off x="2544" y="1097"/>
              <a:ext cx="144" cy="1344"/>
            </a:xfrm>
            <a:prstGeom prst="rightBrace">
              <a:avLst>
                <a:gd name="adj1" fmla="val 7777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04487" name="Rectangle 6"/>
            <p:cNvSpPr>
              <a:spLocks noChangeArrowheads="1"/>
            </p:cNvSpPr>
            <p:nvPr/>
          </p:nvSpPr>
          <p:spPr bwMode="auto">
            <a:xfrm>
              <a:off x="2688" y="1152"/>
              <a:ext cx="294"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六种状态</a:t>
              </a:r>
            </a:p>
          </p:txBody>
        </p:sp>
      </p:grpSp>
      <p:grpSp>
        <p:nvGrpSpPr>
          <p:cNvPr id="3" name="Group 7"/>
          <p:cNvGrpSpPr>
            <a:grpSpLocks/>
          </p:cNvGrpSpPr>
          <p:nvPr/>
        </p:nvGrpSpPr>
        <p:grpSpPr bwMode="auto">
          <a:xfrm>
            <a:off x="914400" y="4286250"/>
            <a:ext cx="2514600" cy="1828800"/>
            <a:chOff x="624" y="2352"/>
            <a:chExt cx="1584" cy="96"/>
          </a:xfrm>
        </p:grpSpPr>
        <p:sp>
          <p:nvSpPr>
            <p:cNvPr id="104484" name="Line 8"/>
            <p:cNvSpPr>
              <a:spLocks noChangeShapeType="1"/>
            </p:cNvSpPr>
            <p:nvPr/>
          </p:nvSpPr>
          <p:spPr bwMode="auto">
            <a:xfrm flipH="1">
              <a:off x="624" y="2352"/>
              <a:ext cx="1584"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4485" name="Line 9"/>
            <p:cNvSpPr>
              <a:spLocks noChangeShapeType="1"/>
            </p:cNvSpPr>
            <p:nvPr/>
          </p:nvSpPr>
          <p:spPr bwMode="auto">
            <a:xfrm>
              <a:off x="624" y="2352"/>
              <a:ext cx="1584"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77514" name="AutoShape 10"/>
          <p:cNvSpPr>
            <a:spLocks noChangeArrowheads="1"/>
          </p:cNvSpPr>
          <p:nvPr/>
        </p:nvSpPr>
        <p:spPr bwMode="auto">
          <a:xfrm flipH="1" flipV="1">
            <a:off x="609600" y="1771650"/>
            <a:ext cx="304800" cy="2438400"/>
          </a:xfrm>
          <a:prstGeom prst="curvedLeftArrow">
            <a:avLst>
              <a:gd name="adj1" fmla="val 160000"/>
              <a:gd name="adj2" fmla="val 320000"/>
              <a:gd name="adj3" fmla="val 26667"/>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nvGrpSpPr>
          <p:cNvPr id="104455" name="Group 11"/>
          <p:cNvGrpSpPr>
            <a:grpSpLocks/>
          </p:cNvGrpSpPr>
          <p:nvPr/>
        </p:nvGrpSpPr>
        <p:grpSpPr bwMode="auto">
          <a:xfrm>
            <a:off x="533400" y="1350963"/>
            <a:ext cx="3352800" cy="4857750"/>
            <a:chOff x="384" y="688"/>
            <a:chExt cx="2112" cy="3060"/>
          </a:xfrm>
        </p:grpSpPr>
        <p:grpSp>
          <p:nvGrpSpPr>
            <p:cNvPr id="104460" name="Group 12"/>
            <p:cNvGrpSpPr>
              <a:grpSpLocks/>
            </p:cNvGrpSpPr>
            <p:nvPr/>
          </p:nvGrpSpPr>
          <p:grpSpPr bwMode="auto">
            <a:xfrm>
              <a:off x="384" y="688"/>
              <a:ext cx="2112" cy="3060"/>
              <a:chOff x="384" y="503"/>
              <a:chExt cx="2112" cy="3060"/>
            </a:xfrm>
          </p:grpSpPr>
          <p:grpSp>
            <p:nvGrpSpPr>
              <p:cNvPr id="104462" name="Group 13"/>
              <p:cNvGrpSpPr>
                <a:grpSpLocks/>
              </p:cNvGrpSpPr>
              <p:nvPr/>
            </p:nvGrpSpPr>
            <p:grpSpPr bwMode="auto">
              <a:xfrm>
                <a:off x="384" y="531"/>
                <a:ext cx="2112" cy="3032"/>
                <a:chOff x="1520" y="664"/>
                <a:chExt cx="2535" cy="3032"/>
              </a:xfrm>
            </p:grpSpPr>
            <p:sp>
              <p:nvSpPr>
                <p:cNvPr id="104480" name="Line 14"/>
                <p:cNvSpPr>
                  <a:spLocks noChangeShapeType="1"/>
                </p:cNvSpPr>
                <p:nvPr/>
              </p:nvSpPr>
              <p:spPr bwMode="auto">
                <a:xfrm flipH="1">
                  <a:off x="1536" y="672"/>
                  <a:ext cx="0" cy="30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4481" name="Line 15"/>
                <p:cNvSpPr>
                  <a:spLocks noChangeShapeType="1"/>
                </p:cNvSpPr>
                <p:nvPr/>
              </p:nvSpPr>
              <p:spPr bwMode="auto">
                <a:xfrm>
                  <a:off x="4032" y="672"/>
                  <a:ext cx="0" cy="30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4482" name="Line 16"/>
                <p:cNvSpPr>
                  <a:spLocks noChangeShapeType="1"/>
                </p:cNvSpPr>
                <p:nvPr/>
              </p:nvSpPr>
              <p:spPr bwMode="auto">
                <a:xfrm flipV="1">
                  <a:off x="1536" y="960"/>
                  <a:ext cx="24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4483" name="Line 17"/>
                <p:cNvSpPr>
                  <a:spLocks noChangeShapeType="1"/>
                </p:cNvSpPr>
                <p:nvPr/>
              </p:nvSpPr>
              <p:spPr bwMode="auto">
                <a:xfrm>
                  <a:off x="1520" y="664"/>
                  <a:ext cx="253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04463" name="Group 18"/>
              <p:cNvGrpSpPr>
                <a:grpSpLocks/>
              </p:cNvGrpSpPr>
              <p:nvPr/>
            </p:nvGrpSpPr>
            <p:grpSpPr bwMode="auto">
              <a:xfrm>
                <a:off x="473" y="503"/>
                <a:ext cx="1872" cy="327"/>
                <a:chOff x="473" y="503"/>
                <a:chExt cx="1872" cy="327"/>
              </a:xfrm>
            </p:grpSpPr>
            <p:sp>
              <p:nvSpPr>
                <p:cNvPr id="104476" name="Text Box 19"/>
                <p:cNvSpPr txBox="1">
                  <a:spLocks noChangeArrowheads="1"/>
                </p:cNvSpPr>
                <p:nvPr/>
              </p:nvSpPr>
              <p:spPr bwMode="auto">
                <a:xfrm>
                  <a:off x="473" y="503"/>
                  <a:ext cx="4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3</a:t>
                  </a:r>
                  <a:endParaRPr lang="en-US" altLang="zh-CN" sz="3200">
                    <a:cs typeface="Times New Roman" panose="02020603050405020304" pitchFamily="18" charset="0"/>
                  </a:endParaRPr>
                </a:p>
              </p:txBody>
            </p:sp>
            <p:sp>
              <p:nvSpPr>
                <p:cNvPr id="104477" name="Rectangle 20"/>
                <p:cNvSpPr>
                  <a:spLocks noChangeArrowheads="1"/>
                </p:cNvSpPr>
                <p:nvPr/>
              </p:nvSpPr>
              <p:spPr bwMode="auto">
                <a:xfrm>
                  <a:off x="1031" y="503"/>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2</a:t>
                  </a:r>
                </a:p>
              </p:txBody>
            </p:sp>
            <p:sp>
              <p:nvSpPr>
                <p:cNvPr id="104478" name="Rectangle 21"/>
                <p:cNvSpPr>
                  <a:spLocks noChangeArrowheads="1"/>
                </p:cNvSpPr>
                <p:nvPr/>
              </p:nvSpPr>
              <p:spPr bwMode="auto">
                <a:xfrm>
                  <a:off x="1392" y="503"/>
                  <a:ext cx="6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1</a:t>
                  </a:r>
                </a:p>
              </p:txBody>
            </p:sp>
            <p:sp>
              <p:nvSpPr>
                <p:cNvPr id="104479" name="Rectangle 22"/>
                <p:cNvSpPr>
                  <a:spLocks noChangeArrowheads="1"/>
                </p:cNvSpPr>
                <p:nvPr/>
              </p:nvSpPr>
              <p:spPr bwMode="auto">
                <a:xfrm>
                  <a:off x="1991" y="503"/>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cs typeface="Times New Roman" panose="02020603050405020304" pitchFamily="18" charset="0"/>
                    </a:rPr>
                    <a:t>Q</a:t>
                  </a:r>
                  <a:r>
                    <a:rPr lang="en-US" altLang="zh-CN" sz="2800" baseline="-25000">
                      <a:cs typeface="Times New Roman" panose="02020603050405020304" pitchFamily="18" charset="0"/>
                    </a:rPr>
                    <a:t>0</a:t>
                  </a:r>
                </a:p>
              </p:txBody>
            </p:sp>
          </p:grpSp>
          <p:grpSp>
            <p:nvGrpSpPr>
              <p:cNvPr id="104464" name="Group 23"/>
              <p:cNvGrpSpPr>
                <a:grpSpLocks/>
              </p:cNvGrpSpPr>
              <p:nvPr/>
            </p:nvGrpSpPr>
            <p:grpSpPr bwMode="auto">
              <a:xfrm>
                <a:off x="588" y="813"/>
                <a:ext cx="1708" cy="2739"/>
                <a:chOff x="588" y="813"/>
                <a:chExt cx="1708" cy="2739"/>
              </a:xfrm>
            </p:grpSpPr>
            <p:sp>
              <p:nvSpPr>
                <p:cNvPr id="104465" name="Text Box 24"/>
                <p:cNvSpPr txBox="1">
                  <a:spLocks noChangeArrowheads="1"/>
                </p:cNvSpPr>
                <p:nvPr/>
              </p:nvSpPr>
              <p:spPr bwMode="auto">
                <a:xfrm>
                  <a:off x="612" y="813"/>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0       0       0      0</a:t>
                  </a:r>
                  <a:endParaRPr lang="en-US" altLang="zh-CN" sz="3200">
                    <a:cs typeface="Times New Roman" panose="02020603050405020304" pitchFamily="18" charset="0"/>
                  </a:endParaRPr>
                </a:p>
              </p:txBody>
            </p:sp>
            <p:sp>
              <p:nvSpPr>
                <p:cNvPr id="104466" name="Rectangle 25"/>
                <p:cNvSpPr>
                  <a:spLocks noChangeArrowheads="1"/>
                </p:cNvSpPr>
                <p:nvPr/>
              </p:nvSpPr>
              <p:spPr bwMode="auto">
                <a:xfrm>
                  <a:off x="612" y="1049"/>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0       0       0      1</a:t>
                  </a:r>
                </a:p>
              </p:txBody>
            </p:sp>
            <p:sp>
              <p:nvSpPr>
                <p:cNvPr id="104467" name="Rectangle 26"/>
                <p:cNvSpPr>
                  <a:spLocks noChangeArrowheads="1"/>
                </p:cNvSpPr>
                <p:nvPr/>
              </p:nvSpPr>
              <p:spPr bwMode="auto">
                <a:xfrm>
                  <a:off x="612" y="1288"/>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0       0       1      0</a:t>
                  </a:r>
                </a:p>
              </p:txBody>
            </p:sp>
            <p:sp>
              <p:nvSpPr>
                <p:cNvPr id="104468" name="Rectangle 27"/>
                <p:cNvSpPr>
                  <a:spLocks noChangeArrowheads="1"/>
                </p:cNvSpPr>
                <p:nvPr/>
              </p:nvSpPr>
              <p:spPr bwMode="auto">
                <a:xfrm>
                  <a:off x="612" y="154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0       0       1      1</a:t>
                  </a:r>
                </a:p>
              </p:txBody>
            </p:sp>
            <p:sp>
              <p:nvSpPr>
                <p:cNvPr id="104469" name="Rectangle 28"/>
                <p:cNvSpPr>
                  <a:spLocks noChangeArrowheads="1"/>
                </p:cNvSpPr>
                <p:nvPr/>
              </p:nvSpPr>
              <p:spPr bwMode="auto">
                <a:xfrm>
                  <a:off x="612" y="178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0       1       0      0</a:t>
                  </a:r>
                </a:p>
              </p:txBody>
            </p:sp>
            <p:sp>
              <p:nvSpPr>
                <p:cNvPr id="104470" name="Rectangle 29"/>
                <p:cNvSpPr>
                  <a:spLocks noChangeArrowheads="1"/>
                </p:cNvSpPr>
                <p:nvPr/>
              </p:nvSpPr>
              <p:spPr bwMode="auto">
                <a:xfrm>
                  <a:off x="612" y="1997"/>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0       1       0      1</a:t>
                  </a:r>
                </a:p>
              </p:txBody>
            </p:sp>
            <p:sp>
              <p:nvSpPr>
                <p:cNvPr id="104471" name="Rectangle 30"/>
                <p:cNvSpPr>
                  <a:spLocks noChangeArrowheads="1"/>
                </p:cNvSpPr>
                <p:nvPr/>
              </p:nvSpPr>
              <p:spPr bwMode="auto">
                <a:xfrm>
                  <a:off x="612" y="223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0       1       1      0</a:t>
                  </a:r>
                </a:p>
              </p:txBody>
            </p:sp>
            <p:sp>
              <p:nvSpPr>
                <p:cNvPr id="104472" name="Rectangle 31"/>
                <p:cNvSpPr>
                  <a:spLocks noChangeArrowheads="1"/>
                </p:cNvSpPr>
                <p:nvPr/>
              </p:nvSpPr>
              <p:spPr bwMode="auto">
                <a:xfrm>
                  <a:off x="612" y="2471"/>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0       1       1      1</a:t>
                  </a:r>
                </a:p>
              </p:txBody>
            </p:sp>
            <p:sp>
              <p:nvSpPr>
                <p:cNvPr id="104473" name="Rectangle 32"/>
                <p:cNvSpPr>
                  <a:spLocks noChangeArrowheads="1"/>
                </p:cNvSpPr>
                <p:nvPr/>
              </p:nvSpPr>
              <p:spPr bwMode="auto">
                <a:xfrm>
                  <a:off x="588" y="2708"/>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1       0       0      0</a:t>
                  </a:r>
                </a:p>
              </p:txBody>
            </p:sp>
            <p:sp>
              <p:nvSpPr>
                <p:cNvPr id="104474" name="Rectangle 33"/>
                <p:cNvSpPr>
                  <a:spLocks noChangeArrowheads="1"/>
                </p:cNvSpPr>
                <p:nvPr/>
              </p:nvSpPr>
              <p:spPr bwMode="auto">
                <a:xfrm>
                  <a:off x="612" y="294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1       0       0      1</a:t>
                  </a:r>
                </a:p>
              </p:txBody>
            </p:sp>
            <p:sp>
              <p:nvSpPr>
                <p:cNvPr id="104475" name="Rectangle 34"/>
                <p:cNvSpPr>
                  <a:spLocks noChangeArrowheads="1"/>
                </p:cNvSpPr>
                <p:nvPr/>
              </p:nvSpPr>
              <p:spPr bwMode="auto">
                <a:xfrm>
                  <a:off x="612" y="322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0       0       0      0</a:t>
                  </a:r>
                </a:p>
              </p:txBody>
            </p:sp>
          </p:grpSp>
        </p:grpSp>
        <p:sp>
          <p:nvSpPr>
            <p:cNvPr id="104461" name="Line 35"/>
            <p:cNvSpPr>
              <a:spLocks noChangeShapeType="1"/>
            </p:cNvSpPr>
            <p:nvPr/>
          </p:nvSpPr>
          <p:spPr bwMode="auto">
            <a:xfrm>
              <a:off x="384" y="3744"/>
              <a:ext cx="21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sp>
        <p:nvSpPr>
          <p:cNvPr id="277540" name="Text Box 36"/>
          <p:cNvSpPr txBox="1">
            <a:spLocks noChangeArrowheads="1"/>
          </p:cNvSpPr>
          <p:nvPr/>
        </p:nvSpPr>
        <p:spPr bwMode="auto">
          <a:xfrm>
            <a:off x="4800600" y="4021138"/>
            <a:ext cx="4114800" cy="2227262"/>
          </a:xfrm>
          <a:prstGeom prst="rect">
            <a:avLst/>
          </a:prstGeom>
          <a:noFill/>
          <a:ln w="9525">
            <a:noFill/>
            <a:miter lim="800000"/>
            <a:headEnd/>
            <a:tailEnd/>
          </a:ln>
          <a:effectLst/>
        </p:spPr>
        <p:txBody>
          <a:bodyPr>
            <a:spAutoFit/>
          </a:bodyPr>
          <a:lstStyle/>
          <a:p>
            <a:pPr>
              <a:spcBef>
                <a:spcPct val="2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当状态 </a:t>
            </a:r>
            <a:r>
              <a:rPr lang="en-US" altLang="zh-CN" sz="2800" b="1">
                <a:solidFill>
                  <a:srgbClr val="FF3300"/>
                </a:solidFill>
                <a:latin typeface="Times New Roman" panose="02020603050405020304" pitchFamily="18" charset="0"/>
                <a:cs typeface="Times New Roman" panose="02020603050405020304" pitchFamily="18" charset="0"/>
              </a:rPr>
              <a:t>0110</a:t>
            </a:r>
            <a:r>
              <a:rPr lang="en-US" altLang="zh-CN" sz="2800" b="1">
                <a:solidFill>
                  <a:schemeClr val="accent2"/>
                </a:solidFill>
                <a:latin typeface="Times New Roman" panose="02020603050405020304" pitchFamily="18" charset="0"/>
                <a:cs typeface="Times New Roman" panose="02020603050405020304" pitchFamily="18" charset="0"/>
              </a:rPr>
              <a:t>(6)</a:t>
            </a:r>
            <a:r>
              <a:rPr lang="zh-CN" altLang="en-US" sz="2800" b="1">
                <a:latin typeface="Times New Roman" panose="02020603050405020304" pitchFamily="18" charset="0"/>
                <a:cs typeface="Times New Roman" panose="02020603050405020304" pitchFamily="18" charset="0"/>
              </a:rPr>
              <a:t>出现时，将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C</a:t>
            </a:r>
            <a:r>
              <a:rPr lang="en-US" altLang="zh-CN" sz="2800" b="1">
                <a:solidFill>
                  <a:srgbClr val="FF3300"/>
                </a:solidFill>
                <a:latin typeface="Times New Roman" panose="02020603050405020304" pitchFamily="18" charset="0"/>
                <a:cs typeface="Times New Roman" panose="02020603050405020304" pitchFamily="18" charset="0"/>
              </a:rPr>
              <a:t>=1</a:t>
            </a:r>
            <a:r>
              <a:rPr lang="zh-CN" altLang="en-US"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B</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送到清零端 </a:t>
            </a:r>
            <a:r>
              <a:rPr lang="en-US" altLang="zh-CN" sz="2800" b="1" i="1">
                <a:solidFill>
                  <a:srgbClr val="3333CC"/>
                </a:solidFill>
                <a:latin typeface="Times New Roman" panose="02020603050405020304" pitchFamily="18" charset="0"/>
                <a:cs typeface="Times New Roman" panose="02020603050405020304" pitchFamily="18" charset="0"/>
              </a:rPr>
              <a:t>R</a:t>
            </a:r>
            <a:r>
              <a:rPr lang="en-US" altLang="zh-CN" sz="2800" b="1" baseline="-25000">
                <a:solidFill>
                  <a:srgbClr val="3333CC"/>
                </a:solidFill>
                <a:latin typeface="Times New Roman" panose="02020603050405020304" pitchFamily="18" charset="0"/>
                <a:cs typeface="Times New Roman" panose="02020603050405020304" pitchFamily="18" charset="0"/>
              </a:rPr>
              <a:t>D</a:t>
            </a:r>
            <a:r>
              <a:rPr lang="en-US" altLang="zh-CN" sz="2800" b="1">
                <a:solidFill>
                  <a:srgbClr val="3333CC"/>
                </a:solidFill>
                <a:latin typeface="Times New Roman" panose="02020603050405020304" pitchFamily="18" charset="0"/>
                <a:cs typeface="Times New Roman" panose="02020603050405020304" pitchFamily="18" charset="0"/>
              </a:rPr>
              <a:t> (</a:t>
            </a:r>
            <a:r>
              <a:rPr lang="zh-CN" altLang="en-US" sz="2800" b="1">
                <a:solidFill>
                  <a:srgbClr val="3333CC"/>
                </a:solidFill>
                <a:latin typeface="Times New Roman" panose="02020603050405020304" pitchFamily="18" charset="0"/>
                <a:cs typeface="Times New Roman" panose="02020603050405020304" pitchFamily="18" charset="0"/>
              </a:rPr>
              <a:t>即</a:t>
            </a:r>
            <a:r>
              <a:rPr lang="en-US" altLang="zh-CN" sz="2800" b="1" i="1">
                <a:solidFill>
                  <a:srgbClr val="3333CC"/>
                </a:solidFill>
                <a:latin typeface="Times New Roman" panose="02020603050405020304" pitchFamily="18" charset="0"/>
                <a:cs typeface="Times New Roman" panose="02020603050405020304" pitchFamily="18" charset="0"/>
              </a:rPr>
              <a:t>R</a:t>
            </a:r>
            <a:r>
              <a:rPr lang="en-US" altLang="zh-CN" sz="2800" b="1" baseline="-25000">
                <a:solidFill>
                  <a:srgbClr val="3333CC"/>
                </a:solidFill>
                <a:latin typeface="Times New Roman" panose="02020603050405020304" pitchFamily="18" charset="0"/>
                <a:cs typeface="Times New Roman" panose="02020603050405020304" pitchFamily="18" charset="0"/>
              </a:rPr>
              <a:t>D</a:t>
            </a:r>
            <a:r>
              <a:rPr lang="en-US" altLang="zh-CN" sz="2800" b="1">
                <a:solidFill>
                  <a:srgbClr val="3333CC"/>
                </a:solidFill>
                <a:latin typeface="Times New Roman" panose="02020603050405020304" pitchFamily="18" charset="0"/>
                <a:cs typeface="Times New Roman" panose="02020603050405020304" pitchFamily="18" charset="0"/>
              </a:rPr>
              <a:t> =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C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B</a:t>
            </a:r>
            <a:r>
              <a:rPr lang="en-US" altLang="zh-CN" sz="2800" b="1">
                <a:solidFill>
                  <a:srgbClr val="3333CC"/>
                </a:solidFill>
                <a:latin typeface="Times New Roman" panose="02020603050405020304" pitchFamily="18" charset="0"/>
                <a:cs typeface="Times New Roman" panose="02020603050405020304" pitchFamily="18" charset="0"/>
              </a:rPr>
              <a:t>) </a:t>
            </a:r>
            <a:r>
              <a:rPr lang="zh-CN" altLang="en-US" sz="2800" b="1">
                <a:solidFill>
                  <a:srgbClr val="3333CC"/>
                </a:solidFill>
                <a:latin typeface="Times New Roman" panose="02020603050405020304" pitchFamily="18" charset="0"/>
                <a:cs typeface="Times New Roman" panose="02020603050405020304" pitchFamily="18" charset="0"/>
              </a:rPr>
              <a:t>，</a:t>
            </a:r>
            <a:r>
              <a:rPr lang="zh-CN" altLang="en-US" sz="2800" b="1">
                <a:solidFill>
                  <a:srgbClr val="339933"/>
                </a:solidFill>
                <a:latin typeface="Times New Roman" panose="02020603050405020304" pitchFamily="18" charset="0"/>
                <a:cs typeface="Times New Roman" panose="02020603050405020304" pitchFamily="18" charset="0"/>
              </a:rPr>
              <a:t>使计数器立即清零</a:t>
            </a:r>
            <a:r>
              <a:rPr lang="zh-CN" altLang="en-US" sz="2800" b="1">
                <a:latin typeface="Times New Roman" panose="02020603050405020304" pitchFamily="18" charset="0"/>
                <a:cs typeface="Times New Roman" panose="02020603050405020304" pitchFamily="18" charset="0"/>
              </a:rPr>
              <a:t>。状态 </a:t>
            </a:r>
            <a:r>
              <a:rPr lang="en-US" altLang="zh-CN" sz="2800" b="1">
                <a:solidFill>
                  <a:srgbClr val="FF3300"/>
                </a:solidFill>
                <a:latin typeface="Times New Roman" panose="02020603050405020304" pitchFamily="18" charset="0"/>
                <a:cs typeface="Times New Roman" panose="02020603050405020304" pitchFamily="18" charset="0"/>
              </a:rPr>
              <a:t>0110</a:t>
            </a:r>
            <a:r>
              <a:rPr lang="zh-CN" altLang="en-US" sz="2800" b="1">
                <a:solidFill>
                  <a:srgbClr val="FF3300"/>
                </a:solidFill>
                <a:latin typeface="Times New Roman" panose="02020603050405020304" pitchFamily="18" charset="0"/>
                <a:cs typeface="Times New Roman" panose="02020603050405020304" pitchFamily="18" charset="0"/>
              </a:rPr>
              <a:t>仅瞬间存在。</a:t>
            </a:r>
          </a:p>
        </p:txBody>
      </p:sp>
      <p:sp>
        <p:nvSpPr>
          <p:cNvPr id="277541" name="AutoShape 37" descr="40%"/>
          <p:cNvSpPr>
            <a:spLocks noChangeArrowheads="1"/>
          </p:cNvSpPr>
          <p:nvPr/>
        </p:nvSpPr>
        <p:spPr bwMode="auto">
          <a:xfrm>
            <a:off x="5029200" y="457200"/>
            <a:ext cx="3048000" cy="1143000"/>
          </a:xfrm>
          <a:prstGeom prst="wedgeRoundRectCallout">
            <a:avLst>
              <a:gd name="adj1" fmla="val 21148"/>
              <a:gd name="adj2" fmla="val 46389"/>
              <a:gd name="adj3" fmla="val 16667"/>
            </a:avLst>
          </a:prstGeom>
          <a:pattFill prst="pct40">
            <a:fgClr>
              <a:srgbClr val="FFCCCC"/>
            </a:fgClr>
            <a:bgClr>
              <a:srgbClr val="FFFFFF"/>
            </a:bgClr>
          </a:pattFill>
          <a:ln w="38100">
            <a:solidFill>
              <a:srgbClr val="3333CC"/>
            </a:solidFill>
            <a:miter lim="800000"/>
            <a:headEnd/>
            <a:tailEnd/>
          </a:ln>
          <a:effectLst/>
        </p:spPr>
        <p:txBody>
          <a:bodyPr wrap="none" anchor="ctr"/>
          <a:lstStyle/>
          <a:p>
            <a:pPr algn="ctr">
              <a:defRPr/>
            </a:pPr>
            <a:r>
              <a:rPr lang="en-US" altLang="zh-CN" sz="2800" b="1">
                <a:solidFill>
                  <a:srgbClr val="006666"/>
                </a:solidFill>
                <a:latin typeface="Times New Roman" panose="02020603050405020304" pitchFamily="18" charset="0"/>
                <a:cs typeface="Times New Roman" panose="02020603050405020304" pitchFamily="18" charset="0"/>
              </a:rPr>
              <a:t>74LS390</a:t>
            </a:r>
            <a:r>
              <a:rPr lang="zh-CN" altLang="en-US" sz="2800" b="1">
                <a:solidFill>
                  <a:srgbClr val="006666"/>
                </a:solidFill>
                <a:latin typeface="Times New Roman" panose="02020603050405020304" pitchFamily="18" charset="0"/>
                <a:cs typeface="Times New Roman" panose="02020603050405020304" pitchFamily="18" charset="0"/>
              </a:rPr>
              <a:t>为</a:t>
            </a:r>
          </a:p>
          <a:p>
            <a:pPr algn="ctr">
              <a:defRPr/>
            </a:pPr>
            <a:r>
              <a:rPr lang="zh-CN" altLang="en-US" sz="2800" b="1">
                <a:solidFill>
                  <a:srgbClr val="006666"/>
                </a:solidFill>
                <a:latin typeface="Times New Roman" panose="02020603050405020304" pitchFamily="18" charset="0"/>
                <a:cs typeface="Times New Roman" panose="02020603050405020304" pitchFamily="18" charset="0"/>
              </a:rPr>
              <a:t>异步清零的计数器</a:t>
            </a:r>
          </a:p>
        </p:txBody>
      </p:sp>
      <p:sp>
        <p:nvSpPr>
          <p:cNvPr id="277542" name="Rectangle 38"/>
          <p:cNvSpPr>
            <a:spLocks noChangeArrowheads="1"/>
          </p:cNvSpPr>
          <p:nvPr/>
        </p:nvSpPr>
        <p:spPr bwMode="auto">
          <a:xfrm>
            <a:off x="5026165" y="3579347"/>
            <a:ext cx="3549370" cy="523220"/>
          </a:xfrm>
          <a:prstGeom prst="rect">
            <a:avLst/>
          </a:prstGeom>
          <a:noFill/>
          <a:ln w="38100">
            <a:noFill/>
            <a:miter lim="800000"/>
            <a:headEnd/>
            <a:tailEnd/>
          </a:ln>
          <a:effectLst/>
        </p:spPr>
        <p:txBody>
          <a:bodyPr wrap="none" anchor="ctr">
            <a:spAutoFit/>
          </a:bodyPr>
          <a:lstStyle/>
          <a:p>
            <a:pPr algn="ctr">
              <a:spcBef>
                <a:spcPct val="50000"/>
              </a:spcBef>
              <a:defRPr/>
            </a:pPr>
            <a:r>
              <a:rPr lang="zh-CN" altLang="en-US" sz="2800" b="1">
                <a:solidFill>
                  <a:srgbClr val="3333CC"/>
                </a:solidFill>
                <a:latin typeface="Times New Roman" panose="02020603050405020304" pitchFamily="18" charset="0"/>
                <a:cs typeface="Times New Roman" panose="02020603050405020304" pitchFamily="18" charset="0"/>
              </a:rPr>
              <a:t>反馈置“</a:t>
            </a:r>
            <a:r>
              <a:rPr lang="en-US" altLang="zh-CN" sz="2800" b="1">
                <a:solidFill>
                  <a:srgbClr val="3333CC"/>
                </a:solidFill>
                <a:latin typeface="Times New Roman" panose="02020603050405020304" pitchFamily="18" charset="0"/>
                <a:cs typeface="Times New Roman" panose="02020603050405020304" pitchFamily="18" charset="0"/>
              </a:rPr>
              <a:t>0”</a:t>
            </a:r>
            <a:r>
              <a:rPr lang="zh-CN" altLang="en-US" sz="2800" b="1">
                <a:solidFill>
                  <a:srgbClr val="3333CC"/>
                </a:solidFill>
                <a:latin typeface="Times New Roman" panose="02020603050405020304" pitchFamily="18" charset="0"/>
                <a:cs typeface="Times New Roman" panose="02020603050405020304" pitchFamily="18" charset="0"/>
              </a:rPr>
              <a:t>实现方法</a:t>
            </a:r>
            <a:r>
              <a:rPr lang="en-US" altLang="zh-CN" sz="2800" b="1">
                <a:solidFill>
                  <a:srgbClr val="3333CC"/>
                </a:solidFill>
                <a:latin typeface="Times New Roman" panose="02020603050405020304" pitchFamily="18" charset="0"/>
                <a:cs typeface="Times New Roman" panose="02020603050405020304" pitchFamily="18" charset="0"/>
              </a:rPr>
              <a:t>:</a:t>
            </a:r>
          </a:p>
        </p:txBody>
      </p:sp>
      <p:sp>
        <p:nvSpPr>
          <p:cNvPr id="277543" name="AutoShape 39" descr="80%"/>
          <p:cNvSpPr>
            <a:spLocks noChangeArrowheads="1"/>
          </p:cNvSpPr>
          <p:nvPr/>
        </p:nvSpPr>
        <p:spPr bwMode="auto">
          <a:xfrm>
            <a:off x="4953000" y="1981200"/>
            <a:ext cx="3886200" cy="1524000"/>
          </a:xfrm>
          <a:prstGeom prst="wedgeRoundRectCallout">
            <a:avLst>
              <a:gd name="adj1" fmla="val -10662"/>
              <a:gd name="adj2" fmla="val -90523"/>
              <a:gd name="adj3" fmla="val 16667"/>
            </a:avLst>
          </a:prstGeom>
          <a:pattFill prst="pct80">
            <a:fgClr>
              <a:srgbClr val="66FF99"/>
            </a:fgClr>
            <a:bgClr>
              <a:srgbClr val="FFFFFF"/>
            </a:bgClr>
          </a:pattFill>
          <a:ln w="38100">
            <a:solidFill>
              <a:srgbClr val="0099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tx2"/>
                </a:solidFill>
                <a:cs typeface="Times New Roman" panose="02020603050405020304" pitchFamily="18" charset="0"/>
              </a:rPr>
              <a:t>清零不受时钟</a:t>
            </a:r>
            <a:r>
              <a:rPr lang="en-US" altLang="zh-CN" sz="2800">
                <a:solidFill>
                  <a:schemeClr val="tx2"/>
                </a:solidFill>
                <a:cs typeface="Times New Roman" panose="02020603050405020304" pitchFamily="18" charset="0"/>
              </a:rPr>
              <a:t>CP</a:t>
            </a:r>
            <a:r>
              <a:rPr lang="zh-CN" altLang="en-US" sz="2800">
                <a:solidFill>
                  <a:schemeClr val="tx2"/>
                </a:solidFill>
                <a:cs typeface="Times New Roman" panose="02020603050405020304" pitchFamily="18" charset="0"/>
              </a:rPr>
              <a:t>控制，</a:t>
            </a:r>
          </a:p>
          <a:p>
            <a:pPr eaLnBrk="1" hangingPunct="1"/>
            <a:r>
              <a:rPr lang="zh-CN" altLang="en-US" sz="2800">
                <a:solidFill>
                  <a:schemeClr val="tx2"/>
                </a:solidFill>
                <a:cs typeface="Times New Roman" panose="02020603050405020304" pitchFamily="18" charset="0"/>
              </a:rPr>
              <a:t>只要</a:t>
            </a:r>
            <a:r>
              <a:rPr lang="en-US" altLang="zh-CN" sz="2800" i="1">
                <a:solidFill>
                  <a:srgbClr val="FF0000"/>
                </a:solidFill>
                <a:cs typeface="Times New Roman" panose="02020603050405020304" pitchFamily="18" charset="0"/>
              </a:rPr>
              <a:t>R</a:t>
            </a:r>
            <a:r>
              <a:rPr lang="en-US" altLang="zh-CN" sz="2800" baseline="-25000">
                <a:solidFill>
                  <a:srgbClr val="FF0000"/>
                </a:solidFill>
                <a:cs typeface="Times New Roman" panose="02020603050405020304" pitchFamily="18" charset="0"/>
              </a:rPr>
              <a:t>D</a:t>
            </a:r>
            <a:r>
              <a:rPr lang="zh-CN" altLang="en-US" sz="2800">
                <a:cs typeface="Times New Roman" panose="02020603050405020304" pitchFamily="18" charset="0"/>
              </a:rPr>
              <a:t>端</a:t>
            </a:r>
            <a:r>
              <a:rPr lang="zh-CN" altLang="en-US" sz="2800">
                <a:solidFill>
                  <a:schemeClr val="tx2"/>
                </a:solidFill>
                <a:cs typeface="Times New Roman" panose="02020603050405020304" pitchFamily="18" charset="0"/>
              </a:rPr>
              <a:t>出现高电平信</a:t>
            </a:r>
          </a:p>
          <a:p>
            <a:pPr eaLnBrk="1" hangingPunct="1"/>
            <a:r>
              <a:rPr lang="zh-CN" altLang="en-US" sz="2800">
                <a:solidFill>
                  <a:schemeClr val="tx2"/>
                </a:solidFill>
                <a:cs typeface="Times New Roman" panose="02020603050405020304" pitchFamily="18" charset="0"/>
              </a:rPr>
              <a:t>号，计数器立即清零。</a:t>
            </a:r>
          </a:p>
        </p:txBody>
      </p:sp>
    </p:spTree>
    <p:extLst>
      <p:ext uri="{BB962C8B-B14F-4D97-AF65-F5344CB8AC3E}">
        <p14:creationId xmlns:p14="http://schemas.microsoft.com/office/powerpoint/2010/main" val="2679104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7514"/>
                                        </p:tgtEl>
                                        <p:attrNameLst>
                                          <p:attrName>style.visibility</p:attrName>
                                        </p:attrNameLst>
                                      </p:cBhvr>
                                      <p:to>
                                        <p:strVal val="visible"/>
                                      </p:to>
                                    </p:set>
                                    <p:animEffect transition="in" filter="wipe(down)">
                                      <p:cBhvr>
                                        <p:cTn id="12" dur="500"/>
                                        <p:tgtEl>
                                          <p:spTgt spid="2775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77541"/>
                                        </p:tgtEl>
                                        <p:attrNameLst>
                                          <p:attrName>style.visibility</p:attrName>
                                        </p:attrNameLst>
                                      </p:cBhvr>
                                      <p:to>
                                        <p:strVal val="visible"/>
                                      </p:to>
                                    </p:set>
                                    <p:animEffect transition="in" filter="strips(downLeft)">
                                      <p:cBhvr>
                                        <p:cTn id="17" dur="500"/>
                                        <p:tgtEl>
                                          <p:spTgt spid="277541"/>
                                        </p:tgtEl>
                                      </p:cBhvr>
                                    </p:animEffect>
                                  </p:childTnLst>
                                  <p:subTnLst>
                                    <p:audio>
                                      <p:cMediaNode>
                                        <p:cTn display="0" masterRel="sameClick">
                                          <p:stCondLst>
                                            <p:cond evt="begin" delay="0">
                                              <p:tn val="15"/>
                                            </p:cond>
                                          </p:stCondLst>
                                          <p:endCondLst>
                                            <p:cond evt="onStopAudio" delay="0">
                                              <p:tgtEl>
                                                <p:sldTgt/>
                                              </p:tgtEl>
                                            </p:cond>
                                          </p:endCondLst>
                                        </p:cTn>
                                        <p:tgtEl>
                                          <p:sndTgt r:embed="rId3" name="感叹时奏乐.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277543"/>
                                        </p:tgtEl>
                                        <p:attrNameLst>
                                          <p:attrName>style.visibility</p:attrName>
                                        </p:attrNameLst>
                                      </p:cBhvr>
                                      <p:to>
                                        <p:strVal val="visible"/>
                                      </p:to>
                                    </p:set>
                                    <p:animEffect transition="in" filter="strips(upRight)">
                                      <p:cBhvr>
                                        <p:cTn id="22" dur="500"/>
                                        <p:tgtEl>
                                          <p:spTgt spid="2775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7542"/>
                                        </p:tgtEl>
                                        <p:attrNameLst>
                                          <p:attrName>style.visibility</p:attrName>
                                        </p:attrNameLst>
                                      </p:cBhvr>
                                      <p:to>
                                        <p:strVal val="visible"/>
                                      </p:to>
                                    </p:set>
                                    <p:animEffect transition="in" filter="wipe(left)">
                                      <p:cBhvr>
                                        <p:cTn id="27" dur="500"/>
                                        <p:tgtEl>
                                          <p:spTgt spid="2775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540"/>
                                        </p:tgtEl>
                                        <p:attrNameLst>
                                          <p:attrName>style.visibility</p:attrName>
                                        </p:attrNameLst>
                                      </p:cBhvr>
                                      <p:to>
                                        <p:strVal val="visible"/>
                                      </p:to>
                                    </p:set>
                                    <p:animEffect transition="in" filter="blinds(horizontal)">
                                      <p:cBhvr>
                                        <p:cTn id="32" dur="500"/>
                                        <p:tgtEl>
                                          <p:spTgt spid="277540"/>
                                        </p:tgtEl>
                                      </p:cBhvr>
                                    </p:animEffect>
                                  </p:childTnLst>
                                  <p:subTnLst>
                                    <p:audio>
                                      <p:cMediaNode>
                                        <p:cTn display="0" masterRel="sameClick">
                                          <p:stCondLst>
                                            <p:cond evt="begin" delay="0">
                                              <p:tn val="30"/>
                                            </p:cond>
                                          </p:stCondLst>
                                          <p:endCondLst>
                                            <p:cond evt="onStopAudio" delay="0">
                                              <p:tgtEl>
                                                <p:sldTgt/>
                                              </p:tgtEl>
                                            </p:cond>
                                          </p:endCondLst>
                                        </p:cTn>
                                        <p:tgtEl>
                                          <p:sndTgt r:embed="rId4" name="提示时奏幻想空间.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4" grpId="0" animBg="1"/>
      <p:bldP spid="277540" grpId="0" autoUpdateAnimBg="0"/>
      <p:bldP spid="277541" grpId="0" animBg="1" autoUpdateAnimBg="0"/>
      <p:bldP spid="277542" grpId="0" autoUpdateAnimBg="0"/>
      <p:bldP spid="277543"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67893" y="1148752"/>
            <a:ext cx="685800" cy="838200"/>
            <a:chOff x="1440" y="528"/>
            <a:chExt cx="432" cy="528"/>
          </a:xfrm>
        </p:grpSpPr>
        <p:sp>
          <p:nvSpPr>
            <p:cNvPr id="105510" name="Line 3"/>
            <p:cNvSpPr>
              <a:spLocks noChangeShapeType="1"/>
            </p:cNvSpPr>
            <p:nvPr/>
          </p:nvSpPr>
          <p:spPr bwMode="auto">
            <a:xfrm>
              <a:off x="1440" y="672"/>
              <a:ext cx="0" cy="38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11" name="Line 4"/>
            <p:cNvSpPr>
              <a:spLocks noChangeShapeType="1"/>
            </p:cNvSpPr>
            <p:nvPr/>
          </p:nvSpPr>
          <p:spPr bwMode="auto">
            <a:xfrm>
              <a:off x="1872" y="528"/>
              <a:ext cx="0" cy="52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5"/>
          <p:cNvGrpSpPr>
            <a:grpSpLocks/>
          </p:cNvGrpSpPr>
          <p:nvPr/>
        </p:nvGrpSpPr>
        <p:grpSpPr bwMode="auto">
          <a:xfrm>
            <a:off x="362893" y="1148752"/>
            <a:ext cx="2590800" cy="1905000"/>
            <a:chOff x="240" y="528"/>
            <a:chExt cx="1632" cy="1200"/>
          </a:xfrm>
        </p:grpSpPr>
        <p:sp>
          <p:nvSpPr>
            <p:cNvPr id="105504" name="Line 6"/>
            <p:cNvSpPr>
              <a:spLocks noChangeShapeType="1"/>
            </p:cNvSpPr>
            <p:nvPr/>
          </p:nvSpPr>
          <p:spPr bwMode="auto">
            <a:xfrm>
              <a:off x="384" y="1440"/>
              <a:ext cx="4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05" name="Line 7"/>
            <p:cNvSpPr>
              <a:spLocks noChangeShapeType="1"/>
            </p:cNvSpPr>
            <p:nvPr/>
          </p:nvSpPr>
          <p:spPr bwMode="auto">
            <a:xfrm>
              <a:off x="240" y="1728"/>
              <a:ext cx="57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06" name="Line 8"/>
            <p:cNvSpPr>
              <a:spLocks noChangeShapeType="1"/>
            </p:cNvSpPr>
            <p:nvPr/>
          </p:nvSpPr>
          <p:spPr bwMode="auto">
            <a:xfrm>
              <a:off x="384" y="672"/>
              <a:ext cx="0" cy="76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07" name="Line 9"/>
            <p:cNvSpPr>
              <a:spLocks noChangeShapeType="1"/>
            </p:cNvSpPr>
            <p:nvPr/>
          </p:nvSpPr>
          <p:spPr bwMode="auto">
            <a:xfrm>
              <a:off x="384" y="672"/>
              <a:ext cx="105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08" name="Line 10"/>
            <p:cNvSpPr>
              <a:spLocks noChangeShapeType="1"/>
            </p:cNvSpPr>
            <p:nvPr/>
          </p:nvSpPr>
          <p:spPr bwMode="auto">
            <a:xfrm>
              <a:off x="240" y="528"/>
              <a:ext cx="16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509" name="Line 11"/>
            <p:cNvSpPr>
              <a:spLocks noChangeShapeType="1"/>
            </p:cNvSpPr>
            <p:nvPr/>
          </p:nvSpPr>
          <p:spPr bwMode="auto">
            <a:xfrm>
              <a:off x="240" y="528"/>
              <a:ext cx="0" cy="1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4" name="Group 12"/>
          <p:cNvGrpSpPr>
            <a:grpSpLocks/>
          </p:cNvGrpSpPr>
          <p:nvPr/>
        </p:nvGrpSpPr>
        <p:grpSpPr bwMode="auto">
          <a:xfrm>
            <a:off x="1963093" y="1544040"/>
            <a:ext cx="1047750" cy="519112"/>
            <a:chOff x="1248" y="720"/>
            <a:chExt cx="660" cy="327"/>
          </a:xfrm>
        </p:grpSpPr>
        <p:sp>
          <p:nvSpPr>
            <p:cNvPr id="105502" name="Text Box 13"/>
            <p:cNvSpPr txBox="1">
              <a:spLocks noChangeArrowheads="1"/>
            </p:cNvSpPr>
            <p:nvPr/>
          </p:nvSpPr>
          <p:spPr bwMode="auto">
            <a:xfrm>
              <a:off x="1248" y="720"/>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sp>
          <p:nvSpPr>
            <p:cNvPr id="105503" name="Rectangle 14"/>
            <p:cNvSpPr>
              <a:spLocks noChangeArrowheads="1"/>
            </p:cNvSpPr>
            <p:nvPr/>
          </p:nvSpPr>
          <p:spPr bwMode="auto">
            <a:xfrm>
              <a:off x="1680" y="7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grpSp>
      <p:grpSp>
        <p:nvGrpSpPr>
          <p:cNvPr id="5" name="Group 15"/>
          <p:cNvGrpSpPr>
            <a:grpSpLocks/>
          </p:cNvGrpSpPr>
          <p:nvPr/>
        </p:nvGrpSpPr>
        <p:grpSpPr bwMode="auto">
          <a:xfrm>
            <a:off x="896293" y="2139352"/>
            <a:ext cx="361950" cy="976313"/>
            <a:chOff x="576" y="1152"/>
            <a:chExt cx="228" cy="615"/>
          </a:xfrm>
        </p:grpSpPr>
        <p:sp>
          <p:nvSpPr>
            <p:cNvPr id="105500" name="Rectangle 16"/>
            <p:cNvSpPr>
              <a:spLocks noChangeArrowheads="1"/>
            </p:cNvSpPr>
            <p:nvPr/>
          </p:nvSpPr>
          <p:spPr bwMode="auto">
            <a:xfrm>
              <a:off x="576" y="11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sp>
          <p:nvSpPr>
            <p:cNvPr id="105501" name="Rectangle 17"/>
            <p:cNvSpPr>
              <a:spLocks noChangeArrowheads="1"/>
            </p:cNvSpPr>
            <p:nvPr/>
          </p:nvSpPr>
          <p:spPr bwMode="auto">
            <a:xfrm>
              <a:off x="576"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cs typeface="Times New Roman" panose="02020603050405020304" pitchFamily="18" charset="0"/>
                </a:rPr>
                <a:t>1</a:t>
              </a:r>
            </a:p>
          </p:txBody>
        </p:sp>
      </p:grpSp>
      <p:sp>
        <p:nvSpPr>
          <p:cNvPr id="279570" name="Text Box 18"/>
          <p:cNvSpPr txBox="1">
            <a:spLocks noChangeArrowheads="1"/>
          </p:cNvSpPr>
          <p:nvPr/>
        </p:nvSpPr>
        <p:spPr bwMode="auto">
          <a:xfrm>
            <a:off x="743893" y="467715"/>
            <a:ext cx="27432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六进制计数器</a:t>
            </a:r>
          </a:p>
        </p:txBody>
      </p:sp>
      <p:sp>
        <p:nvSpPr>
          <p:cNvPr id="279595" name="Rectangle 43"/>
          <p:cNvSpPr>
            <a:spLocks noChangeArrowheads="1"/>
          </p:cNvSpPr>
          <p:nvPr/>
        </p:nvSpPr>
        <p:spPr bwMode="auto">
          <a:xfrm>
            <a:off x="1734493" y="2520352"/>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计数器清零</a:t>
            </a:r>
          </a:p>
        </p:txBody>
      </p:sp>
      <p:sp>
        <p:nvSpPr>
          <p:cNvPr id="279596" name="Rectangle 44"/>
          <p:cNvSpPr>
            <a:spLocks noChangeArrowheads="1"/>
          </p:cNvSpPr>
          <p:nvPr/>
        </p:nvSpPr>
        <p:spPr bwMode="auto">
          <a:xfrm>
            <a:off x="6382693" y="467715"/>
            <a:ext cx="2327275" cy="519112"/>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七进制计数器</a:t>
            </a:r>
          </a:p>
        </p:txBody>
      </p:sp>
      <p:sp>
        <p:nvSpPr>
          <p:cNvPr id="279597" name="Text Box 45"/>
          <p:cNvSpPr txBox="1">
            <a:spLocks noChangeArrowheads="1"/>
          </p:cNvSpPr>
          <p:nvPr/>
        </p:nvSpPr>
        <p:spPr bwMode="auto">
          <a:xfrm>
            <a:off x="743893" y="4577752"/>
            <a:ext cx="3881438" cy="1971675"/>
          </a:xfrm>
          <a:prstGeom prst="rect">
            <a:avLst/>
          </a:prstGeom>
          <a:noFill/>
          <a:ln w="9525">
            <a:noFill/>
            <a:miter lim="800000"/>
            <a:headEnd/>
            <a:tailEnd/>
          </a:ln>
          <a:effectLst/>
        </p:spPr>
        <p:txBody>
          <a:bodyPr>
            <a:spAutoFit/>
          </a:bodyPr>
          <a:lstStyle/>
          <a:p>
            <a:pPr>
              <a:lnSpc>
                <a:spcPct val="110000"/>
              </a:lnSpc>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当出现 </a:t>
            </a:r>
            <a:r>
              <a:rPr lang="en-US" altLang="zh-CN" sz="2800" b="1">
                <a:solidFill>
                  <a:srgbClr val="FF3300"/>
                </a:solidFill>
                <a:latin typeface="Times New Roman" panose="02020603050405020304" pitchFamily="18" charset="0"/>
                <a:cs typeface="Times New Roman" panose="02020603050405020304" pitchFamily="18" charset="0"/>
              </a:rPr>
              <a:t>0110(6)</a:t>
            </a:r>
            <a:r>
              <a:rPr lang="zh-CN" altLang="en-US" sz="2800" b="1">
                <a:solidFill>
                  <a:srgbClr val="FF3300"/>
                </a:solidFill>
                <a:latin typeface="Times New Roman" panose="02020603050405020304" pitchFamily="18" charset="0"/>
                <a:cs typeface="Times New Roman" panose="02020603050405020304" pitchFamily="18" charset="0"/>
              </a:rPr>
              <a:t>时，</a:t>
            </a:r>
            <a:r>
              <a:rPr lang="zh-CN" altLang="en-US" sz="2800" b="1">
                <a:solidFill>
                  <a:srgbClr val="006600"/>
                </a:solidFill>
                <a:latin typeface="Times New Roman" panose="02020603050405020304" pitchFamily="18" charset="0"/>
                <a:cs typeface="Times New Roman" panose="02020603050405020304" pitchFamily="18" charset="0"/>
              </a:rPr>
              <a:t>应</a:t>
            </a:r>
            <a:r>
              <a:rPr lang="zh-CN" altLang="en-US" sz="2800" b="1">
                <a:solidFill>
                  <a:srgbClr val="FF3300"/>
                </a:solidFill>
                <a:latin typeface="Times New Roman" panose="02020603050405020304" pitchFamily="18" charset="0"/>
                <a:cs typeface="Times New Roman" panose="02020603050405020304" pitchFamily="18" charset="0"/>
              </a:rPr>
              <a:t>立即使</a:t>
            </a:r>
            <a:r>
              <a:rPr lang="zh-CN" altLang="en-US" sz="2800" b="1">
                <a:solidFill>
                  <a:srgbClr val="006600"/>
                </a:solidFill>
                <a:latin typeface="Times New Roman" panose="02020603050405020304" pitchFamily="18" charset="0"/>
                <a:cs typeface="Times New Roman" panose="02020603050405020304" pitchFamily="18" charset="0"/>
              </a:rPr>
              <a:t>计数器清零，重新开始新一轮计数。  </a:t>
            </a:r>
            <a:r>
              <a:rPr lang="en-US" altLang="zh-CN" sz="2800" b="1" i="1">
                <a:solidFill>
                  <a:srgbClr val="3333CC"/>
                </a:solidFill>
                <a:latin typeface="Times New Roman" panose="02020603050405020304" pitchFamily="18" charset="0"/>
                <a:cs typeface="Times New Roman" panose="02020603050405020304" pitchFamily="18" charset="0"/>
              </a:rPr>
              <a:t>R</a:t>
            </a:r>
            <a:r>
              <a:rPr lang="en-US" altLang="zh-CN" sz="2800" b="1" baseline="-25000">
                <a:solidFill>
                  <a:srgbClr val="3333CC"/>
                </a:solidFill>
                <a:latin typeface="Times New Roman" panose="02020603050405020304" pitchFamily="18" charset="0"/>
                <a:cs typeface="Times New Roman" panose="02020603050405020304" pitchFamily="18" charset="0"/>
              </a:rPr>
              <a:t>D</a:t>
            </a:r>
            <a:r>
              <a:rPr lang="en-US" altLang="zh-CN" sz="2800" b="1">
                <a:solidFill>
                  <a:srgbClr val="3333CC"/>
                </a:solidFill>
                <a:latin typeface="Times New Roman" panose="02020603050405020304" pitchFamily="18" charset="0"/>
                <a:cs typeface="Times New Roman" panose="02020603050405020304" pitchFamily="18" charset="0"/>
              </a:rPr>
              <a:t> =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C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B</a:t>
            </a:r>
            <a:r>
              <a:rPr lang="zh-CN" altLang="en-US" sz="2800" b="1">
                <a:solidFill>
                  <a:srgbClr val="FF3300"/>
                </a:solidFill>
                <a:latin typeface="Times New Roman" panose="02020603050405020304" pitchFamily="18" charset="0"/>
                <a:cs typeface="Times New Roman" panose="02020603050405020304" pitchFamily="18" charset="0"/>
              </a:rPr>
              <a:t>。</a:t>
            </a:r>
          </a:p>
        </p:txBody>
      </p:sp>
      <p:sp>
        <p:nvSpPr>
          <p:cNvPr id="279598" name="Text Box 46"/>
          <p:cNvSpPr txBox="1">
            <a:spLocks noChangeArrowheads="1"/>
          </p:cNvSpPr>
          <p:nvPr/>
        </p:nvSpPr>
        <p:spPr bwMode="auto">
          <a:xfrm>
            <a:off x="5166668" y="4653952"/>
            <a:ext cx="3635375" cy="1800225"/>
          </a:xfrm>
          <a:prstGeom prst="rect">
            <a:avLst/>
          </a:prstGeom>
          <a:noFill/>
          <a:ln w="9525">
            <a:noFill/>
            <a:miter lim="800000"/>
            <a:headEnd/>
            <a:tailEnd/>
          </a:ln>
          <a:effectLst/>
        </p:spPr>
        <p:txBody>
          <a:bodyPr>
            <a:spAutoFit/>
          </a:bodyPr>
          <a:lstStyle/>
          <a:p>
            <a:pP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当出现</a:t>
            </a:r>
            <a:r>
              <a:rPr lang="zh-CN" altLang="en-US" sz="2800" b="1">
                <a:solidFill>
                  <a:schemeClr val="accent2"/>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0111(7)</a:t>
            </a:r>
            <a:r>
              <a:rPr lang="zh-CN" altLang="en-US" sz="2800" b="1">
                <a:solidFill>
                  <a:srgbClr val="FF3300"/>
                </a:solidFill>
                <a:latin typeface="Times New Roman" panose="02020603050405020304" pitchFamily="18" charset="0"/>
                <a:cs typeface="Times New Roman" panose="02020603050405020304" pitchFamily="18" charset="0"/>
              </a:rPr>
              <a:t>时，</a:t>
            </a:r>
            <a:r>
              <a:rPr lang="zh-CN" altLang="en-US" sz="2800" b="1">
                <a:solidFill>
                  <a:srgbClr val="006600"/>
                </a:solidFill>
                <a:latin typeface="Times New Roman" panose="02020603050405020304" pitchFamily="18" charset="0"/>
                <a:cs typeface="Times New Roman" panose="02020603050405020304" pitchFamily="18" charset="0"/>
              </a:rPr>
              <a:t>计数器</a:t>
            </a:r>
            <a:r>
              <a:rPr lang="zh-CN" altLang="en-US" sz="2800" b="1">
                <a:solidFill>
                  <a:srgbClr val="FF3300"/>
                </a:solidFill>
                <a:latin typeface="Times New Roman" panose="02020603050405020304" pitchFamily="18" charset="0"/>
                <a:cs typeface="Times New Roman" panose="02020603050405020304" pitchFamily="18" charset="0"/>
              </a:rPr>
              <a:t>立即</a:t>
            </a:r>
            <a:r>
              <a:rPr lang="zh-CN" altLang="en-US" sz="2800" b="1">
                <a:solidFill>
                  <a:srgbClr val="006600"/>
                </a:solidFill>
                <a:latin typeface="Times New Roman" panose="02020603050405020304" pitchFamily="18" charset="0"/>
                <a:cs typeface="Times New Roman" panose="02020603050405020304" pitchFamily="18" charset="0"/>
              </a:rPr>
              <a:t>清零，重新开始新一轮计数。</a:t>
            </a:r>
            <a:r>
              <a:rPr lang="en-US" altLang="zh-CN" sz="2800" b="1" i="1">
                <a:solidFill>
                  <a:srgbClr val="3333CC"/>
                </a:solidFill>
                <a:latin typeface="Times New Roman" panose="02020603050405020304" pitchFamily="18" charset="0"/>
                <a:cs typeface="Times New Roman" panose="02020603050405020304" pitchFamily="18" charset="0"/>
              </a:rPr>
              <a:t>R</a:t>
            </a:r>
            <a:r>
              <a:rPr lang="en-US" altLang="zh-CN" sz="2800" b="1" baseline="-25000">
                <a:solidFill>
                  <a:srgbClr val="3333CC"/>
                </a:solidFill>
                <a:latin typeface="Times New Roman" panose="02020603050405020304" pitchFamily="18" charset="0"/>
                <a:cs typeface="Times New Roman" panose="02020603050405020304" pitchFamily="18" charset="0"/>
              </a:rPr>
              <a:t>D</a:t>
            </a:r>
            <a:r>
              <a:rPr lang="en-US" altLang="zh-CN" sz="2800" b="1">
                <a:solidFill>
                  <a:srgbClr val="3333CC"/>
                </a:solidFill>
                <a:latin typeface="Times New Roman" panose="02020603050405020304" pitchFamily="18" charset="0"/>
                <a:cs typeface="Times New Roman" panose="02020603050405020304" pitchFamily="18" charset="0"/>
              </a:rPr>
              <a:t> =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C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B </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A </a:t>
            </a:r>
            <a:r>
              <a:rPr lang="zh-CN" altLang="en-US" sz="2800" b="1">
                <a:solidFill>
                  <a:srgbClr val="FF3300"/>
                </a:solidFill>
                <a:latin typeface="Times New Roman" panose="02020603050405020304" pitchFamily="18" charset="0"/>
                <a:cs typeface="Times New Roman" panose="02020603050405020304" pitchFamily="18" charset="0"/>
              </a:rPr>
              <a:t>。</a:t>
            </a:r>
          </a:p>
        </p:txBody>
      </p:sp>
      <p:sp>
        <p:nvSpPr>
          <p:cNvPr id="279624" name="Rectangle 72"/>
          <p:cNvSpPr>
            <a:spLocks noChangeArrowheads="1"/>
          </p:cNvSpPr>
          <p:nvPr/>
        </p:nvSpPr>
        <p:spPr bwMode="auto">
          <a:xfrm>
            <a:off x="6062018" y="2621952"/>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计数器清零</a:t>
            </a:r>
          </a:p>
        </p:txBody>
      </p:sp>
      <p:grpSp>
        <p:nvGrpSpPr>
          <p:cNvPr id="6" name="Group 73"/>
          <p:cNvGrpSpPr>
            <a:grpSpLocks/>
          </p:cNvGrpSpPr>
          <p:nvPr/>
        </p:nvGrpSpPr>
        <p:grpSpPr bwMode="auto">
          <a:xfrm>
            <a:off x="4666606" y="834427"/>
            <a:ext cx="2706687" cy="2244725"/>
            <a:chOff x="2951" y="266"/>
            <a:chExt cx="1705" cy="1414"/>
          </a:xfrm>
        </p:grpSpPr>
        <p:sp>
          <p:nvSpPr>
            <p:cNvPr id="105487" name="Line 74"/>
            <p:cNvSpPr>
              <a:spLocks noChangeShapeType="1"/>
            </p:cNvSpPr>
            <p:nvPr/>
          </p:nvSpPr>
          <p:spPr bwMode="auto">
            <a:xfrm>
              <a:off x="2951" y="432"/>
              <a:ext cx="0" cy="12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5488" name="Group 75"/>
            <p:cNvGrpSpPr>
              <a:grpSpLocks/>
            </p:cNvGrpSpPr>
            <p:nvPr/>
          </p:nvGrpSpPr>
          <p:grpSpPr bwMode="auto">
            <a:xfrm>
              <a:off x="2951" y="266"/>
              <a:ext cx="1705" cy="1414"/>
              <a:chOff x="2951" y="122"/>
              <a:chExt cx="1705" cy="1414"/>
            </a:xfrm>
          </p:grpSpPr>
          <p:sp>
            <p:nvSpPr>
              <p:cNvPr id="105489" name="Line 76"/>
              <p:cNvSpPr>
                <a:spLocks noChangeShapeType="1"/>
              </p:cNvSpPr>
              <p:nvPr/>
            </p:nvSpPr>
            <p:spPr bwMode="auto">
              <a:xfrm>
                <a:off x="4205" y="372"/>
                <a:ext cx="0" cy="5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0" name="Line 77"/>
              <p:cNvSpPr>
                <a:spLocks noChangeShapeType="1"/>
              </p:cNvSpPr>
              <p:nvPr/>
            </p:nvSpPr>
            <p:spPr bwMode="auto">
              <a:xfrm>
                <a:off x="4656" y="247"/>
                <a:ext cx="0" cy="66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1" name="Line 78"/>
              <p:cNvSpPr>
                <a:spLocks noChangeShapeType="1"/>
              </p:cNvSpPr>
              <p:nvPr/>
            </p:nvSpPr>
            <p:spPr bwMode="auto">
              <a:xfrm>
                <a:off x="2951" y="1536"/>
                <a:ext cx="60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2" name="Line 79"/>
              <p:cNvSpPr>
                <a:spLocks noChangeShapeType="1"/>
              </p:cNvSpPr>
              <p:nvPr/>
            </p:nvSpPr>
            <p:spPr bwMode="auto">
              <a:xfrm>
                <a:off x="2951" y="288"/>
                <a:ext cx="75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5493" name="Group 80"/>
              <p:cNvGrpSpPr>
                <a:grpSpLocks/>
              </p:cNvGrpSpPr>
              <p:nvPr/>
            </p:nvGrpSpPr>
            <p:grpSpPr bwMode="auto">
              <a:xfrm>
                <a:off x="3703" y="122"/>
                <a:ext cx="301" cy="369"/>
                <a:chOff x="3504" y="2976"/>
                <a:chExt cx="288" cy="426"/>
              </a:xfrm>
            </p:grpSpPr>
            <p:sp>
              <p:nvSpPr>
                <p:cNvPr id="105498" name="Rectangle 81"/>
                <p:cNvSpPr>
                  <a:spLocks noChangeArrowheads="1"/>
                </p:cNvSpPr>
                <p:nvPr/>
              </p:nvSpPr>
              <p:spPr bwMode="auto">
                <a:xfrm>
                  <a:off x="3504" y="2976"/>
                  <a:ext cx="288" cy="384"/>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05499" name="Text Box 82"/>
                <p:cNvSpPr txBox="1">
                  <a:spLocks noChangeArrowheads="1"/>
                </p:cNvSpPr>
                <p:nvPr/>
              </p:nvSpPr>
              <p:spPr bwMode="auto">
                <a:xfrm>
                  <a:off x="3504" y="3024"/>
                  <a:ext cx="25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&amp;</a:t>
                  </a:r>
                  <a:endParaRPr lang="en-US" altLang="zh-CN" sz="2800">
                    <a:solidFill>
                      <a:srgbClr val="3333CC"/>
                    </a:solidFill>
                    <a:cs typeface="Times New Roman" panose="02020603050405020304" pitchFamily="18" charset="0"/>
                  </a:endParaRPr>
                </a:p>
              </p:txBody>
            </p:sp>
          </p:grpSp>
          <p:sp>
            <p:nvSpPr>
              <p:cNvPr id="105494" name="Line 83"/>
              <p:cNvSpPr>
                <a:spLocks noChangeShapeType="1"/>
              </p:cNvSpPr>
              <p:nvPr/>
            </p:nvSpPr>
            <p:spPr bwMode="auto">
              <a:xfrm>
                <a:off x="4004" y="372"/>
                <a:ext cx="201"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5" name="Line 84"/>
              <p:cNvSpPr>
                <a:spLocks noChangeShapeType="1"/>
              </p:cNvSpPr>
              <p:nvPr/>
            </p:nvSpPr>
            <p:spPr bwMode="auto">
              <a:xfrm>
                <a:off x="4004" y="247"/>
                <a:ext cx="65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6" name="Line 85"/>
              <p:cNvSpPr>
                <a:spLocks noChangeShapeType="1"/>
              </p:cNvSpPr>
              <p:nvPr/>
            </p:nvSpPr>
            <p:spPr bwMode="auto">
              <a:xfrm>
                <a:off x="3252" y="1203"/>
                <a:ext cx="30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5497" name="Text Box 86"/>
              <p:cNvSpPr txBox="1">
                <a:spLocks noChangeArrowheads="1"/>
              </p:cNvSpPr>
              <p:nvPr/>
            </p:nvSpPr>
            <p:spPr bwMode="auto">
              <a:xfrm>
                <a:off x="3094" y="841"/>
                <a:ext cx="351"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800">
                    <a:solidFill>
                      <a:srgbClr val="FF3300"/>
                    </a:solidFill>
                    <a:cs typeface="Times New Roman" panose="02020603050405020304" pitchFamily="18" charset="0"/>
                  </a:rPr>
                  <a:t>.</a:t>
                </a:r>
                <a:endParaRPr lang="en-US" altLang="zh-CN" sz="2800">
                  <a:solidFill>
                    <a:srgbClr val="3333CC"/>
                  </a:solidFill>
                  <a:cs typeface="Times New Roman" panose="02020603050405020304" pitchFamily="18" charset="0"/>
                </a:endParaRPr>
              </a:p>
            </p:txBody>
          </p:sp>
        </p:grpSp>
      </p:grpSp>
      <p:pic>
        <p:nvPicPr>
          <p:cNvPr id="105485" name="Picture 89" descr="图片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981" y="1556740"/>
            <a:ext cx="3706812"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642" name="Picture 90" descr="图片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0156" y="1701202"/>
            <a:ext cx="3706812"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812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9597"/>
                                        </p:tgtEl>
                                        <p:attrNameLst>
                                          <p:attrName>style.visibility</p:attrName>
                                        </p:attrNameLst>
                                      </p:cBhvr>
                                      <p:to>
                                        <p:strVal val="visible"/>
                                      </p:to>
                                    </p:set>
                                    <p:animEffect transition="in" filter="wipe(left)">
                                      <p:cBhvr>
                                        <p:cTn id="7" dur="500"/>
                                        <p:tgtEl>
                                          <p:spTgt spid="2795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nodeType="afterGroup">
                            <p:stCondLst>
                              <p:cond delay="500"/>
                            </p:stCondLst>
                            <p:childTnLst>
                              <p:par>
                                <p:cTn id="23" presetID="22" presetClass="entr" presetSubtype="8" fill="hold" nodeType="after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9595"/>
                                        </p:tgtEl>
                                        <p:attrNameLst>
                                          <p:attrName>style.visibility</p:attrName>
                                        </p:attrNameLst>
                                      </p:cBhvr>
                                      <p:to>
                                        <p:strVal val="visible"/>
                                      </p:to>
                                    </p:set>
                                    <p:animEffect transition="in" filter="wipe(left)">
                                      <p:cBhvr>
                                        <p:cTn id="30" dur="500"/>
                                        <p:tgtEl>
                                          <p:spTgt spid="27959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9570"/>
                                        </p:tgtEl>
                                        <p:attrNameLst>
                                          <p:attrName>style.visibility</p:attrName>
                                        </p:attrNameLst>
                                      </p:cBhvr>
                                      <p:to>
                                        <p:strVal val="visible"/>
                                      </p:to>
                                    </p:set>
                                    <p:animEffect transition="in" filter="wipe(left)">
                                      <p:cBhvr>
                                        <p:cTn id="35" dur="500"/>
                                        <p:tgtEl>
                                          <p:spTgt spid="27957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79642"/>
                                        </p:tgtEl>
                                        <p:attrNameLst>
                                          <p:attrName>style.visibility</p:attrName>
                                        </p:attrNameLst>
                                      </p:cBhvr>
                                      <p:to>
                                        <p:strVal val="visible"/>
                                      </p:to>
                                    </p:set>
                                    <p:animEffect transition="in" filter="wipe(left)">
                                      <p:cBhvr>
                                        <p:cTn id="40" dur="500"/>
                                        <p:tgtEl>
                                          <p:spTgt spid="2796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9598"/>
                                        </p:tgtEl>
                                        <p:attrNameLst>
                                          <p:attrName>style.visibility</p:attrName>
                                        </p:attrNameLst>
                                      </p:cBhvr>
                                      <p:to>
                                        <p:strVal val="visible"/>
                                      </p:to>
                                    </p:set>
                                    <p:animEffect transition="in" filter="wipe(left)">
                                      <p:cBhvr>
                                        <p:cTn id="45" dur="500"/>
                                        <p:tgtEl>
                                          <p:spTgt spid="27959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9624"/>
                                        </p:tgtEl>
                                        <p:attrNameLst>
                                          <p:attrName>style.visibility</p:attrName>
                                        </p:attrNameLst>
                                      </p:cBhvr>
                                      <p:to>
                                        <p:strVal val="visible"/>
                                      </p:to>
                                    </p:set>
                                    <p:animEffect transition="in" filter="wipe(left)">
                                      <p:cBhvr>
                                        <p:cTn id="55" dur="500"/>
                                        <p:tgtEl>
                                          <p:spTgt spid="27962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79596"/>
                                        </p:tgtEl>
                                        <p:attrNameLst>
                                          <p:attrName>style.visibility</p:attrName>
                                        </p:attrNameLst>
                                      </p:cBhvr>
                                      <p:to>
                                        <p:strVal val="visible"/>
                                      </p:to>
                                    </p:set>
                                    <p:animEffect transition="in" filter="wipe(left)">
                                      <p:cBhvr>
                                        <p:cTn id="60" dur="500"/>
                                        <p:tgtEl>
                                          <p:spTgt spid="279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70" grpId="0" autoUpdateAnimBg="0"/>
      <p:bldP spid="279595" grpId="0" autoUpdateAnimBg="0"/>
      <p:bldP spid="279596" grpId="0" autoUpdateAnimBg="0"/>
      <p:bldP spid="279597" grpId="0" autoUpdateAnimBg="0"/>
      <p:bldP spid="279598" grpId="0" autoUpdateAnimBg="0"/>
      <p:bldP spid="27962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97" name="Picture 97" descr="图片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932" y="2817907"/>
            <a:ext cx="370840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602" name="Text Box 2"/>
          <p:cNvSpPr txBox="1">
            <a:spLocks noChangeArrowheads="1"/>
          </p:cNvSpPr>
          <p:nvPr/>
        </p:nvSpPr>
        <p:spPr bwMode="auto">
          <a:xfrm>
            <a:off x="780107" y="576357"/>
            <a:ext cx="69342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3333CC"/>
                </a:solidFill>
                <a:latin typeface="Times New Roman" panose="02020603050405020304" pitchFamily="18" charset="0"/>
                <a:cs typeface="Times New Roman" panose="02020603050405020304" pitchFamily="18" charset="0"/>
              </a:rPr>
              <a:t>二片</a:t>
            </a:r>
            <a:r>
              <a:rPr lang="en-US" altLang="zh-CN" sz="2800" b="1">
                <a:solidFill>
                  <a:srgbClr val="3333CC"/>
                </a:solidFill>
                <a:latin typeface="Times New Roman" panose="02020603050405020304" pitchFamily="18" charset="0"/>
                <a:cs typeface="Times New Roman" panose="02020603050405020304" pitchFamily="18" charset="0"/>
              </a:rPr>
              <a:t>74LS290</a:t>
            </a:r>
            <a:r>
              <a:rPr lang="zh-CN" altLang="zh-CN" sz="2800" b="1">
                <a:solidFill>
                  <a:srgbClr val="3333CC"/>
                </a:solidFill>
                <a:latin typeface="Times New Roman" panose="02020603050405020304" pitchFamily="18" charset="0"/>
                <a:cs typeface="Times New Roman" panose="02020603050405020304" pitchFamily="18" charset="0"/>
              </a:rPr>
              <a:t>构成100以内的计数器</a:t>
            </a:r>
            <a:endParaRPr lang="zh-CN" altLang="en-US" sz="2800" b="1">
              <a:solidFill>
                <a:srgbClr val="3333CC"/>
              </a:solidFill>
              <a:latin typeface="Times New Roman" panose="02020603050405020304" pitchFamily="18" charset="0"/>
              <a:cs typeface="Times New Roman" panose="02020603050405020304" pitchFamily="18" charset="0"/>
            </a:endParaRPr>
          </a:p>
        </p:txBody>
      </p:sp>
      <p:sp>
        <p:nvSpPr>
          <p:cNvPr id="281603" name="Line 3"/>
          <p:cNvSpPr>
            <a:spLocks noChangeShapeType="1"/>
          </p:cNvSpPr>
          <p:nvPr/>
        </p:nvSpPr>
        <p:spPr bwMode="auto">
          <a:xfrm flipH="1" flipV="1">
            <a:off x="6050607" y="2714719"/>
            <a:ext cx="0" cy="5207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81604" name="Line 4"/>
          <p:cNvSpPr>
            <a:spLocks noChangeShapeType="1"/>
          </p:cNvSpPr>
          <p:nvPr/>
        </p:nvSpPr>
        <p:spPr bwMode="auto">
          <a:xfrm>
            <a:off x="4899670" y="2700432"/>
            <a:ext cx="1173162"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81605" name="Line 5"/>
          <p:cNvSpPr>
            <a:spLocks noChangeShapeType="1"/>
          </p:cNvSpPr>
          <p:nvPr/>
        </p:nvSpPr>
        <p:spPr bwMode="auto">
          <a:xfrm flipH="1" flipV="1">
            <a:off x="4913957" y="2695669"/>
            <a:ext cx="0" cy="312420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81606" name="Line 6"/>
          <p:cNvSpPr>
            <a:spLocks noChangeShapeType="1"/>
          </p:cNvSpPr>
          <p:nvPr/>
        </p:nvSpPr>
        <p:spPr bwMode="auto">
          <a:xfrm>
            <a:off x="3356620" y="5819869"/>
            <a:ext cx="1587500" cy="0"/>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81607" name="Text Box 7"/>
          <p:cNvSpPr txBox="1">
            <a:spLocks noChangeArrowheads="1"/>
          </p:cNvSpPr>
          <p:nvPr/>
        </p:nvSpPr>
        <p:spPr bwMode="auto">
          <a:xfrm>
            <a:off x="627707" y="1033557"/>
            <a:ext cx="41148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1</a:t>
            </a:r>
            <a:r>
              <a:rPr lang="zh-CN" altLang="en-US" sz="2800" b="1">
                <a:solidFill>
                  <a:srgbClr val="FF3300"/>
                </a:solidFill>
                <a:latin typeface="Times New Roman" panose="02020603050405020304" pitchFamily="18" charset="0"/>
                <a:cs typeface="Times New Roman" panose="02020603050405020304" pitchFamily="18" charset="0"/>
              </a:rPr>
              <a:t>：二十四进制计数器</a:t>
            </a:r>
          </a:p>
        </p:txBody>
      </p:sp>
      <p:grpSp>
        <p:nvGrpSpPr>
          <p:cNvPr id="2" name="Group 8"/>
          <p:cNvGrpSpPr>
            <a:grpSpLocks/>
          </p:cNvGrpSpPr>
          <p:nvPr/>
        </p:nvGrpSpPr>
        <p:grpSpPr bwMode="auto">
          <a:xfrm>
            <a:off x="780107" y="2314669"/>
            <a:ext cx="5791200" cy="1524000"/>
            <a:chOff x="384" y="1152"/>
            <a:chExt cx="3648" cy="960"/>
          </a:xfrm>
        </p:grpSpPr>
        <p:sp>
          <p:nvSpPr>
            <p:cNvPr id="106538" name="Line 9"/>
            <p:cNvSpPr>
              <a:spLocks noChangeShapeType="1"/>
            </p:cNvSpPr>
            <p:nvPr/>
          </p:nvSpPr>
          <p:spPr bwMode="auto">
            <a:xfrm flipH="1" flipV="1">
              <a:off x="4032" y="1152"/>
              <a:ext cx="0" cy="57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9" name="Line 10"/>
            <p:cNvSpPr>
              <a:spLocks noChangeShapeType="1"/>
            </p:cNvSpPr>
            <p:nvPr/>
          </p:nvSpPr>
          <p:spPr bwMode="auto">
            <a:xfrm>
              <a:off x="384" y="1152"/>
              <a:ext cx="364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40" name="Line 11"/>
            <p:cNvSpPr>
              <a:spLocks noChangeShapeType="1"/>
            </p:cNvSpPr>
            <p:nvPr/>
          </p:nvSpPr>
          <p:spPr bwMode="auto">
            <a:xfrm flipH="1" flipV="1">
              <a:off x="3264" y="1152"/>
              <a:ext cx="0" cy="96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41" name="Line 12"/>
            <p:cNvSpPr>
              <a:spLocks noChangeShapeType="1"/>
            </p:cNvSpPr>
            <p:nvPr/>
          </p:nvSpPr>
          <p:spPr bwMode="auto">
            <a:xfrm>
              <a:off x="3264" y="2112"/>
              <a:ext cx="1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42" name="Line 13"/>
            <p:cNvSpPr>
              <a:spLocks noChangeShapeType="1"/>
            </p:cNvSpPr>
            <p:nvPr/>
          </p:nvSpPr>
          <p:spPr bwMode="auto">
            <a:xfrm flipH="1" flipV="1">
              <a:off x="384" y="1152"/>
              <a:ext cx="0" cy="91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43" name="Line 14"/>
            <p:cNvSpPr>
              <a:spLocks noChangeShapeType="1"/>
            </p:cNvSpPr>
            <p:nvPr/>
          </p:nvSpPr>
          <p:spPr bwMode="auto">
            <a:xfrm>
              <a:off x="384" y="2064"/>
              <a:ext cx="4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3" name="Group 15"/>
          <p:cNvGrpSpPr>
            <a:grpSpLocks/>
          </p:cNvGrpSpPr>
          <p:nvPr/>
        </p:nvGrpSpPr>
        <p:grpSpPr bwMode="auto">
          <a:xfrm>
            <a:off x="3153420" y="1552669"/>
            <a:ext cx="3679825" cy="1066800"/>
            <a:chOff x="1440" y="672"/>
            <a:chExt cx="2318" cy="672"/>
          </a:xfrm>
        </p:grpSpPr>
        <p:sp>
          <p:nvSpPr>
            <p:cNvPr id="106534" name="Line 16"/>
            <p:cNvSpPr>
              <a:spLocks noChangeShapeType="1"/>
            </p:cNvSpPr>
            <p:nvPr/>
          </p:nvSpPr>
          <p:spPr bwMode="auto">
            <a:xfrm flipV="1">
              <a:off x="1440" y="864"/>
              <a:ext cx="0" cy="48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5" name="Line 17"/>
            <p:cNvSpPr>
              <a:spLocks noChangeShapeType="1"/>
            </p:cNvSpPr>
            <p:nvPr/>
          </p:nvSpPr>
          <p:spPr bwMode="auto">
            <a:xfrm>
              <a:off x="1440" y="864"/>
              <a:ext cx="576"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6" name="Oval 18"/>
            <p:cNvSpPr>
              <a:spLocks noChangeArrowheads="1"/>
            </p:cNvSpPr>
            <p:nvPr/>
          </p:nvSpPr>
          <p:spPr bwMode="auto">
            <a:xfrm>
              <a:off x="2016" y="816"/>
              <a:ext cx="96" cy="96"/>
            </a:xfrm>
            <a:prstGeom prst="ellipse">
              <a:avLst/>
            </a:pr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281619" name="Rectangle 19"/>
            <p:cNvSpPr>
              <a:spLocks noChangeArrowheads="1"/>
            </p:cNvSpPr>
            <p:nvPr/>
          </p:nvSpPr>
          <p:spPr bwMode="auto">
            <a:xfrm>
              <a:off x="2067" y="672"/>
              <a:ext cx="1691" cy="327"/>
            </a:xfrm>
            <a:prstGeom prst="rect">
              <a:avLst/>
            </a:prstGeom>
            <a:noFill/>
            <a:ln w="9525">
              <a:noFill/>
              <a:miter lim="800000"/>
              <a:headEnd/>
              <a:tailEnd/>
            </a:ln>
            <a:effectLst/>
          </p:spPr>
          <p:txBody>
            <a:bodyPr wrap="none">
              <a:spAutoFit/>
            </a:bodyPr>
            <a:lstStyle/>
            <a:p>
              <a:pPr algn="ct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二十四分频输出</a:t>
              </a:r>
            </a:p>
          </p:txBody>
        </p:sp>
      </p:grpSp>
      <p:grpSp>
        <p:nvGrpSpPr>
          <p:cNvPr id="4" name="Group 20"/>
          <p:cNvGrpSpPr>
            <a:grpSpLocks/>
          </p:cNvGrpSpPr>
          <p:nvPr/>
        </p:nvGrpSpPr>
        <p:grpSpPr bwMode="auto">
          <a:xfrm>
            <a:off x="475307" y="2043207"/>
            <a:ext cx="5105400" cy="2252662"/>
            <a:chOff x="192" y="981"/>
            <a:chExt cx="3216" cy="1419"/>
          </a:xfrm>
        </p:grpSpPr>
        <p:grpSp>
          <p:nvGrpSpPr>
            <p:cNvPr id="106526" name="Group 21"/>
            <p:cNvGrpSpPr>
              <a:grpSpLocks/>
            </p:cNvGrpSpPr>
            <p:nvPr/>
          </p:nvGrpSpPr>
          <p:grpSpPr bwMode="auto">
            <a:xfrm>
              <a:off x="192" y="1344"/>
              <a:ext cx="3216" cy="1056"/>
              <a:chOff x="192" y="1344"/>
              <a:chExt cx="3216" cy="1056"/>
            </a:xfrm>
          </p:grpSpPr>
          <p:sp>
            <p:nvSpPr>
              <p:cNvPr id="106528" name="Line 22"/>
              <p:cNvSpPr>
                <a:spLocks noChangeShapeType="1"/>
              </p:cNvSpPr>
              <p:nvPr/>
            </p:nvSpPr>
            <p:spPr bwMode="auto">
              <a:xfrm flipH="1" flipV="1">
                <a:off x="1874" y="1344"/>
                <a:ext cx="0" cy="384"/>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29" name="Line 23"/>
              <p:cNvSpPr>
                <a:spLocks noChangeShapeType="1"/>
              </p:cNvSpPr>
              <p:nvPr/>
            </p:nvSpPr>
            <p:spPr bwMode="auto">
              <a:xfrm>
                <a:off x="192" y="1344"/>
                <a:ext cx="2688"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0" name="Line 24"/>
              <p:cNvSpPr>
                <a:spLocks noChangeShapeType="1"/>
              </p:cNvSpPr>
              <p:nvPr/>
            </p:nvSpPr>
            <p:spPr bwMode="auto">
              <a:xfrm flipH="1" flipV="1">
                <a:off x="192" y="1344"/>
                <a:ext cx="0" cy="1056"/>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1" name="Line 25"/>
              <p:cNvSpPr>
                <a:spLocks noChangeShapeType="1"/>
              </p:cNvSpPr>
              <p:nvPr/>
            </p:nvSpPr>
            <p:spPr bwMode="auto">
              <a:xfrm>
                <a:off x="192" y="2400"/>
                <a:ext cx="624"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2" name="Line 26"/>
              <p:cNvSpPr>
                <a:spLocks noChangeShapeType="1"/>
              </p:cNvSpPr>
              <p:nvPr/>
            </p:nvSpPr>
            <p:spPr bwMode="auto">
              <a:xfrm flipH="1" flipV="1">
                <a:off x="2880" y="1344"/>
                <a:ext cx="0" cy="1056"/>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06533" name="Line 27"/>
              <p:cNvSpPr>
                <a:spLocks noChangeShapeType="1"/>
              </p:cNvSpPr>
              <p:nvPr/>
            </p:nvSpPr>
            <p:spPr bwMode="auto">
              <a:xfrm>
                <a:off x="2880" y="2400"/>
                <a:ext cx="528"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81628" name="Text Box 28"/>
            <p:cNvSpPr txBox="1">
              <a:spLocks noChangeArrowheads="1"/>
            </p:cNvSpPr>
            <p:nvPr/>
          </p:nvSpPr>
          <p:spPr bwMode="auto">
            <a:xfrm>
              <a:off x="1766" y="981"/>
              <a:ext cx="250" cy="519"/>
            </a:xfrm>
            <a:prstGeom prst="rect">
              <a:avLst/>
            </a:prstGeom>
            <a:noFill/>
            <a:ln w="9525">
              <a:noFill/>
              <a:miter lim="800000"/>
              <a:headEnd/>
              <a:tailEnd/>
            </a:ln>
            <a:effectLst/>
          </p:spPr>
          <p:txBody>
            <a:bodyPr>
              <a:spAutoFit/>
            </a:bodyPr>
            <a:lstStyle/>
            <a:p>
              <a:pPr algn="ctr">
                <a:spcBef>
                  <a:spcPct val="50000"/>
                </a:spcBef>
                <a:defRPr/>
              </a:pPr>
              <a:r>
                <a:rPr lang="en-US" altLang="zh-CN" sz="4800" b="1">
                  <a:solidFill>
                    <a:srgbClr val="006600"/>
                  </a:solidFill>
                  <a:latin typeface="Times New Roman" panose="02020603050405020304" pitchFamily="18" charset="0"/>
                  <a:cs typeface="Times New Roman" panose="02020603050405020304" pitchFamily="18" charset="0"/>
                </a:rPr>
                <a:t>.</a:t>
              </a:r>
              <a:endParaRPr lang="en-US" altLang="zh-CN" sz="2800" b="1">
                <a:solidFill>
                  <a:srgbClr val="006600"/>
                </a:solidFill>
                <a:latin typeface="Times New Roman" panose="02020603050405020304" pitchFamily="18" charset="0"/>
                <a:cs typeface="Times New Roman" panose="02020603050405020304" pitchFamily="18" charset="0"/>
              </a:endParaRPr>
            </a:p>
          </p:txBody>
        </p:sp>
      </p:grpSp>
      <p:sp>
        <p:nvSpPr>
          <p:cNvPr id="281629" name="Text Box 29"/>
          <p:cNvSpPr txBox="1">
            <a:spLocks noChangeArrowheads="1"/>
          </p:cNvSpPr>
          <p:nvPr/>
        </p:nvSpPr>
        <p:spPr bwMode="auto">
          <a:xfrm>
            <a:off x="1084907" y="1705069"/>
            <a:ext cx="1311275" cy="519113"/>
          </a:xfrm>
          <a:prstGeom prst="rect">
            <a:avLst/>
          </a:prstGeom>
          <a:noFill/>
          <a:ln w="9525">
            <a:noFill/>
            <a:miter lim="800000"/>
            <a:headEnd/>
            <a:tailEnd/>
          </a:ln>
          <a:effectLst/>
        </p:spPr>
        <p:txBody>
          <a:bodyPr wrap="none" anchor="ctr">
            <a:spAutoFit/>
          </a:bodyPr>
          <a:lstStyle/>
          <a:p>
            <a:pPr algn="ct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0010(2)</a:t>
            </a:r>
          </a:p>
        </p:txBody>
      </p:sp>
      <p:sp>
        <p:nvSpPr>
          <p:cNvPr id="281630" name="Text Box 30"/>
          <p:cNvSpPr txBox="1">
            <a:spLocks noChangeArrowheads="1"/>
          </p:cNvSpPr>
          <p:nvPr/>
        </p:nvSpPr>
        <p:spPr bwMode="auto">
          <a:xfrm>
            <a:off x="6707832" y="2100357"/>
            <a:ext cx="1311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0100(4)</a:t>
            </a:r>
          </a:p>
        </p:txBody>
      </p:sp>
      <p:sp>
        <p:nvSpPr>
          <p:cNvPr id="281681" name="Text Box 81"/>
          <p:cNvSpPr txBox="1">
            <a:spLocks noChangeArrowheads="1"/>
          </p:cNvSpPr>
          <p:nvPr/>
        </p:nvSpPr>
        <p:spPr bwMode="auto">
          <a:xfrm>
            <a:off x="2381895" y="3762469"/>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十位</a:t>
            </a:r>
          </a:p>
        </p:txBody>
      </p:sp>
      <p:sp>
        <p:nvSpPr>
          <p:cNvPr id="281682" name="Text Box 82"/>
          <p:cNvSpPr txBox="1">
            <a:spLocks noChangeArrowheads="1"/>
          </p:cNvSpPr>
          <p:nvPr/>
        </p:nvSpPr>
        <p:spPr bwMode="auto">
          <a:xfrm>
            <a:off x="6572895" y="3762469"/>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FF3300"/>
                </a:solidFill>
                <a:cs typeface="Times New Roman" panose="02020603050405020304" pitchFamily="18" charset="0"/>
              </a:rPr>
              <a:t>个位</a:t>
            </a:r>
          </a:p>
        </p:txBody>
      </p:sp>
      <p:sp>
        <p:nvSpPr>
          <p:cNvPr id="281683" name="Text Box 83"/>
          <p:cNvSpPr txBox="1">
            <a:spLocks noChangeArrowheads="1"/>
          </p:cNvSpPr>
          <p:nvPr/>
        </p:nvSpPr>
        <p:spPr bwMode="auto">
          <a:xfrm>
            <a:off x="703907" y="5896069"/>
            <a:ext cx="50292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两位十进制计数器</a:t>
            </a:r>
            <a:r>
              <a:rPr lang="en-US" altLang="zh-CN" sz="2800" b="1">
                <a:solidFill>
                  <a:srgbClr val="FF3300"/>
                </a:solidFill>
                <a:latin typeface="Times New Roman" panose="02020603050405020304" pitchFamily="18" charset="0"/>
                <a:cs typeface="Times New Roman" panose="02020603050405020304" pitchFamily="18" charset="0"/>
              </a:rPr>
              <a:t>(100</a:t>
            </a:r>
            <a:r>
              <a:rPr lang="zh-CN" altLang="en-US" sz="2800" b="1">
                <a:solidFill>
                  <a:srgbClr val="FF3300"/>
                </a:solidFill>
                <a:latin typeface="Times New Roman" panose="02020603050405020304" pitchFamily="18" charset="0"/>
                <a:cs typeface="Times New Roman" panose="02020603050405020304" pitchFamily="18" charset="0"/>
              </a:rPr>
              <a:t>进制</a:t>
            </a:r>
            <a:r>
              <a:rPr lang="en-US" altLang="zh-CN" sz="2800" b="1">
                <a:solidFill>
                  <a:srgbClr val="FF3300"/>
                </a:solidFill>
                <a:latin typeface="Times New Roman" panose="02020603050405020304" pitchFamily="18" charset="0"/>
                <a:cs typeface="Times New Roman" panose="02020603050405020304" pitchFamily="18" charset="0"/>
              </a:rPr>
              <a:t>)</a:t>
            </a:r>
          </a:p>
        </p:txBody>
      </p:sp>
      <p:grpSp>
        <p:nvGrpSpPr>
          <p:cNvPr id="6" name="Group 84"/>
          <p:cNvGrpSpPr>
            <a:grpSpLocks/>
          </p:cNvGrpSpPr>
          <p:nvPr/>
        </p:nvGrpSpPr>
        <p:grpSpPr bwMode="auto">
          <a:xfrm>
            <a:off x="1046807" y="3762469"/>
            <a:ext cx="4548188" cy="1052513"/>
            <a:chOff x="600" y="2256"/>
            <a:chExt cx="2865" cy="663"/>
          </a:xfrm>
        </p:grpSpPr>
        <p:grpSp>
          <p:nvGrpSpPr>
            <p:cNvPr id="106516" name="Group 85"/>
            <p:cNvGrpSpPr>
              <a:grpSpLocks/>
            </p:cNvGrpSpPr>
            <p:nvPr/>
          </p:nvGrpSpPr>
          <p:grpSpPr bwMode="auto">
            <a:xfrm>
              <a:off x="600" y="2256"/>
              <a:ext cx="278" cy="624"/>
              <a:chOff x="576" y="2256"/>
              <a:chExt cx="288" cy="624"/>
            </a:xfrm>
          </p:grpSpPr>
          <p:sp>
            <p:nvSpPr>
              <p:cNvPr id="106522" name="Line 86"/>
              <p:cNvSpPr>
                <a:spLocks noChangeShapeType="1"/>
              </p:cNvSpPr>
              <p:nvPr/>
            </p:nvSpPr>
            <p:spPr bwMode="auto">
              <a:xfrm flipH="1">
                <a:off x="672" y="2256"/>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23" name="Line 87"/>
              <p:cNvSpPr>
                <a:spLocks noChangeShapeType="1"/>
              </p:cNvSpPr>
              <p:nvPr/>
            </p:nvSpPr>
            <p:spPr bwMode="auto">
              <a:xfrm flipH="1">
                <a:off x="672" y="259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24" name="Line 88"/>
              <p:cNvSpPr>
                <a:spLocks noChangeShapeType="1"/>
              </p:cNvSpPr>
              <p:nvPr/>
            </p:nvSpPr>
            <p:spPr bwMode="auto">
              <a:xfrm>
                <a:off x="672" y="2256"/>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25" name="Line 89"/>
              <p:cNvSpPr>
                <a:spLocks noChangeShapeType="1"/>
              </p:cNvSpPr>
              <p:nvPr/>
            </p:nvSpPr>
            <p:spPr bwMode="auto">
              <a:xfrm>
                <a:off x="576"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grpSp>
          <p:nvGrpSpPr>
            <p:cNvPr id="106517" name="Group 90"/>
            <p:cNvGrpSpPr>
              <a:grpSpLocks/>
            </p:cNvGrpSpPr>
            <p:nvPr/>
          </p:nvGrpSpPr>
          <p:grpSpPr bwMode="auto">
            <a:xfrm>
              <a:off x="3187" y="2295"/>
              <a:ext cx="278" cy="624"/>
              <a:chOff x="3187" y="2295"/>
              <a:chExt cx="278" cy="624"/>
            </a:xfrm>
          </p:grpSpPr>
          <p:sp>
            <p:nvSpPr>
              <p:cNvPr id="106518" name="Line 91"/>
              <p:cNvSpPr>
                <a:spLocks noChangeShapeType="1"/>
              </p:cNvSpPr>
              <p:nvPr/>
            </p:nvSpPr>
            <p:spPr bwMode="auto">
              <a:xfrm flipH="1">
                <a:off x="3280" y="2295"/>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19" name="Line 92"/>
              <p:cNvSpPr>
                <a:spLocks noChangeShapeType="1"/>
              </p:cNvSpPr>
              <p:nvPr/>
            </p:nvSpPr>
            <p:spPr bwMode="auto">
              <a:xfrm flipH="1">
                <a:off x="3280" y="2595"/>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20" name="Line 93"/>
              <p:cNvSpPr>
                <a:spLocks noChangeShapeType="1"/>
              </p:cNvSpPr>
              <p:nvPr/>
            </p:nvSpPr>
            <p:spPr bwMode="auto">
              <a:xfrm>
                <a:off x="3280" y="2295"/>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06521" name="Line 94"/>
              <p:cNvSpPr>
                <a:spLocks noChangeShapeType="1"/>
              </p:cNvSpPr>
              <p:nvPr/>
            </p:nvSpPr>
            <p:spPr bwMode="auto">
              <a:xfrm>
                <a:off x="3187" y="2919"/>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grpSp>
      <p:sp>
        <p:nvSpPr>
          <p:cNvPr id="281695" name="Text Box 95"/>
          <p:cNvSpPr txBox="1">
            <a:spLocks noChangeArrowheads="1"/>
          </p:cNvSpPr>
          <p:nvPr/>
        </p:nvSpPr>
        <p:spPr bwMode="auto">
          <a:xfrm>
            <a:off x="4806007" y="1089119"/>
            <a:ext cx="2743200" cy="519113"/>
          </a:xfrm>
          <a:prstGeom prst="rect">
            <a:avLst/>
          </a:prstGeom>
          <a:gradFill rotWithShape="0">
            <a:gsLst>
              <a:gs pos="0">
                <a:schemeClr val="accent1"/>
              </a:gs>
              <a:gs pos="50000">
                <a:schemeClr val="bg1"/>
              </a:gs>
              <a:gs pos="100000">
                <a:schemeClr val="accent1"/>
              </a:gs>
            </a:gsLst>
            <a:lin ang="5400000" scaled="1"/>
          </a:gradFill>
          <a:ln w="9525">
            <a:noFill/>
            <a:miter lim="800000"/>
            <a:headEnd/>
            <a:tailEnd/>
          </a:ln>
          <a:effectLst/>
        </p:spPr>
        <p:txBody>
          <a:bodyPr>
            <a:spAutoFit/>
          </a:bodyPr>
          <a:lstStyle/>
          <a:p>
            <a:pPr algn="ctr">
              <a:defRPr/>
            </a:pPr>
            <a:r>
              <a:rPr lang="en-US" altLang="zh-CN" sz="2800" b="1" i="1">
                <a:solidFill>
                  <a:srgbClr val="3333CC"/>
                </a:solidFill>
                <a:latin typeface="Times New Roman" panose="02020603050405020304" pitchFamily="18" charset="0"/>
                <a:cs typeface="Times New Roman" panose="02020603050405020304" pitchFamily="18" charset="0"/>
              </a:rPr>
              <a:t>R</a:t>
            </a:r>
            <a:r>
              <a:rPr lang="en-US" altLang="zh-CN" sz="2800" b="1" baseline="-25000">
                <a:solidFill>
                  <a:srgbClr val="3333CC"/>
                </a:solidFill>
                <a:latin typeface="Times New Roman" panose="02020603050405020304" pitchFamily="18" charset="0"/>
                <a:cs typeface="Times New Roman" panose="02020603050405020304" pitchFamily="18" charset="0"/>
              </a:rPr>
              <a:t>D</a:t>
            </a:r>
            <a:r>
              <a:rPr lang="en-US" altLang="zh-CN" sz="2800" b="1">
                <a:solidFill>
                  <a:srgbClr val="3333CC"/>
                </a:solidFill>
                <a:latin typeface="Times New Roman" panose="02020603050405020304" pitchFamily="18" charset="0"/>
                <a:cs typeface="Times New Roman" panose="02020603050405020304" pitchFamily="18" charset="0"/>
              </a:rPr>
              <a:t> = </a:t>
            </a:r>
            <a:r>
              <a:rPr lang="en-US" altLang="zh-CN" sz="2800" b="1">
                <a:solidFill>
                  <a:srgbClr val="FF3300"/>
                </a:solidFill>
                <a:latin typeface="Times New Roman" panose="02020603050405020304" pitchFamily="18" charset="0"/>
                <a:cs typeface="Times New Roman" panose="02020603050405020304" pitchFamily="18" charset="0"/>
              </a:rPr>
              <a:t>2</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1 </a:t>
            </a:r>
            <a:r>
              <a:rPr lang="en-US" altLang="zh-CN" sz="2800" b="1">
                <a:solidFill>
                  <a:srgbClr val="FF3300"/>
                </a:solidFill>
                <a:latin typeface="Times New Roman" panose="02020603050405020304" pitchFamily="18" charset="0"/>
                <a:cs typeface="Times New Roman" panose="02020603050405020304" pitchFamily="18" charset="0"/>
              </a:rPr>
              <a:t>·1</a:t>
            </a:r>
            <a:r>
              <a:rPr lang="en-US" altLang="zh-CN" sz="2800" b="1" i="1">
                <a:solidFill>
                  <a:srgbClr val="FF3300"/>
                </a:solidFill>
                <a:latin typeface="Times New Roman" panose="02020603050405020304" pitchFamily="18" charset="0"/>
                <a:cs typeface="Times New Roman" panose="02020603050405020304" pitchFamily="18" charset="0"/>
              </a:rPr>
              <a:t>Q</a:t>
            </a:r>
            <a:r>
              <a:rPr lang="en-US" altLang="zh-CN" sz="2800" b="1" baseline="-25000">
                <a:solidFill>
                  <a:srgbClr val="FF3300"/>
                </a:solidFill>
                <a:latin typeface="Times New Roman" panose="02020603050405020304" pitchFamily="18" charset="0"/>
                <a:cs typeface="Times New Roman" panose="02020603050405020304" pitchFamily="18" charset="0"/>
              </a:rPr>
              <a:t>2</a:t>
            </a:r>
          </a:p>
        </p:txBody>
      </p:sp>
      <p:pic>
        <p:nvPicPr>
          <p:cNvPr id="281696" name="Picture 96" descr="图片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170" y="2833782"/>
            <a:ext cx="3708400"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132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7"/>
                                        </p:tgtEl>
                                        <p:attrNameLst>
                                          <p:attrName>style.visibility</p:attrName>
                                        </p:attrNameLst>
                                      </p:cBhvr>
                                      <p:to>
                                        <p:strVal val="visible"/>
                                      </p:to>
                                    </p:set>
                                    <p:animEffect transition="in" filter="wipe(left)">
                                      <p:cBhvr>
                                        <p:cTn id="7" dur="500"/>
                                        <p:tgtEl>
                                          <p:spTgt spid="2816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81697"/>
                                        </p:tgtEl>
                                        <p:attrNameLst>
                                          <p:attrName>style.visibility</p:attrName>
                                        </p:attrNameLst>
                                      </p:cBhvr>
                                      <p:to>
                                        <p:strVal val="visible"/>
                                      </p:to>
                                    </p:set>
                                    <p:animEffect transition="in" filter="box(in)">
                                      <p:cBhvr>
                                        <p:cTn id="12" dur="1000"/>
                                        <p:tgtEl>
                                          <p:spTgt spid="2816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81696"/>
                                        </p:tgtEl>
                                        <p:attrNameLst>
                                          <p:attrName>style.visibility</p:attrName>
                                        </p:attrNameLst>
                                      </p:cBhvr>
                                      <p:to>
                                        <p:strVal val="visible"/>
                                      </p:to>
                                    </p:set>
                                    <p:animEffect transition="in" filter="box(in)">
                                      <p:cBhvr>
                                        <p:cTn id="17" dur="500"/>
                                        <p:tgtEl>
                                          <p:spTgt spid="281696"/>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81682"/>
                                        </p:tgtEl>
                                        <p:attrNameLst>
                                          <p:attrName>style.visibility</p:attrName>
                                        </p:attrNameLst>
                                      </p:cBhvr>
                                      <p:to>
                                        <p:strVal val="visible"/>
                                      </p:to>
                                    </p:set>
                                    <p:animEffect transition="in" filter="wipe(left)">
                                      <p:cBhvr>
                                        <p:cTn id="21" dur="500"/>
                                        <p:tgtEl>
                                          <p:spTgt spid="281682"/>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81681"/>
                                        </p:tgtEl>
                                        <p:attrNameLst>
                                          <p:attrName>style.visibility</p:attrName>
                                        </p:attrNameLst>
                                      </p:cBhvr>
                                      <p:to>
                                        <p:strVal val="visible"/>
                                      </p:to>
                                    </p:set>
                                    <p:animEffect transition="in" filter="wipe(left)">
                                      <p:cBhvr>
                                        <p:cTn id="25" dur="500"/>
                                        <p:tgtEl>
                                          <p:spTgt spid="28168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81603"/>
                                        </p:tgtEl>
                                        <p:attrNameLst>
                                          <p:attrName>style.visibility</p:attrName>
                                        </p:attrNameLst>
                                      </p:cBhvr>
                                      <p:to>
                                        <p:strVal val="visible"/>
                                      </p:to>
                                    </p:set>
                                    <p:animEffect transition="in" filter="wipe(down)">
                                      <p:cBhvr>
                                        <p:cTn id="30" dur="500"/>
                                        <p:tgtEl>
                                          <p:spTgt spid="281603"/>
                                        </p:tgtEl>
                                      </p:cBhvr>
                                    </p:animEffect>
                                  </p:childTnLst>
                                </p:cTn>
                              </p:par>
                            </p:childTnLst>
                          </p:cTn>
                        </p:par>
                        <p:par>
                          <p:cTn id="31" fill="hold" nodeType="afterGroup">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1604"/>
                                        </p:tgtEl>
                                        <p:attrNameLst>
                                          <p:attrName>style.visibility</p:attrName>
                                        </p:attrNameLst>
                                      </p:cBhvr>
                                      <p:to>
                                        <p:strVal val="visible"/>
                                      </p:to>
                                    </p:set>
                                    <p:animEffect transition="in" filter="wipe(right)">
                                      <p:cBhvr>
                                        <p:cTn id="34" dur="500"/>
                                        <p:tgtEl>
                                          <p:spTgt spid="281604"/>
                                        </p:tgtEl>
                                      </p:cBhvr>
                                    </p:animEffect>
                                  </p:childTnLst>
                                </p:cTn>
                              </p:par>
                            </p:childTnLst>
                          </p:cTn>
                        </p:par>
                        <p:par>
                          <p:cTn id="35" fill="hold" nodeType="afterGroup">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81605"/>
                                        </p:tgtEl>
                                        <p:attrNameLst>
                                          <p:attrName>style.visibility</p:attrName>
                                        </p:attrNameLst>
                                      </p:cBhvr>
                                      <p:to>
                                        <p:strVal val="visible"/>
                                      </p:to>
                                    </p:set>
                                    <p:animEffect transition="in" filter="wipe(up)">
                                      <p:cBhvr>
                                        <p:cTn id="38" dur="500"/>
                                        <p:tgtEl>
                                          <p:spTgt spid="281605"/>
                                        </p:tgtEl>
                                      </p:cBhvr>
                                    </p:animEffect>
                                  </p:childTnLst>
                                </p:cTn>
                              </p:par>
                            </p:childTnLst>
                          </p:cTn>
                        </p:par>
                        <p:par>
                          <p:cTn id="39" fill="hold" nodeType="afterGroup">
                            <p:stCondLst>
                              <p:cond delay="1500"/>
                            </p:stCondLst>
                            <p:childTnLst>
                              <p:par>
                                <p:cTn id="40" presetID="22" presetClass="entr" presetSubtype="2" fill="hold" grpId="0" nodeType="afterEffect">
                                  <p:stCondLst>
                                    <p:cond delay="0"/>
                                  </p:stCondLst>
                                  <p:childTnLst>
                                    <p:set>
                                      <p:cBhvr>
                                        <p:cTn id="41" dur="1" fill="hold">
                                          <p:stCondLst>
                                            <p:cond delay="0"/>
                                          </p:stCondLst>
                                        </p:cTn>
                                        <p:tgtEl>
                                          <p:spTgt spid="281606"/>
                                        </p:tgtEl>
                                        <p:attrNameLst>
                                          <p:attrName>style.visibility</p:attrName>
                                        </p:attrNameLst>
                                      </p:cBhvr>
                                      <p:to>
                                        <p:strVal val="visible"/>
                                      </p:to>
                                    </p:set>
                                    <p:animEffect transition="in" filter="wipe(right)">
                                      <p:cBhvr>
                                        <p:cTn id="42" dur="500"/>
                                        <p:tgtEl>
                                          <p:spTgt spid="2816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1683"/>
                                        </p:tgtEl>
                                        <p:attrNameLst>
                                          <p:attrName>style.visibility</p:attrName>
                                        </p:attrNameLst>
                                      </p:cBhvr>
                                      <p:to>
                                        <p:strVal val="visible"/>
                                      </p:to>
                                    </p:set>
                                    <p:animEffect transition="in" filter="wipe(left)">
                                      <p:cBhvr>
                                        <p:cTn id="47" dur="500"/>
                                        <p:tgtEl>
                                          <p:spTgt spid="281683"/>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1630"/>
                                        </p:tgtEl>
                                        <p:attrNameLst>
                                          <p:attrName>style.visibility</p:attrName>
                                        </p:attrNameLst>
                                      </p:cBhvr>
                                      <p:to>
                                        <p:strVal val="visible"/>
                                      </p:to>
                                    </p:set>
                                    <p:animEffect transition="in" filter="wipe(left)">
                                      <p:cBhvr>
                                        <p:cTn id="56" dur="500"/>
                                        <p:tgtEl>
                                          <p:spTgt spid="28163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81629"/>
                                        </p:tgtEl>
                                        <p:attrNameLst>
                                          <p:attrName>style.visibility</p:attrName>
                                        </p:attrNameLst>
                                      </p:cBhvr>
                                      <p:to>
                                        <p:strVal val="visible"/>
                                      </p:to>
                                    </p:set>
                                    <p:animEffect transition="in" filter="wipe(left)">
                                      <p:cBhvr>
                                        <p:cTn id="61" dur="500"/>
                                        <p:tgtEl>
                                          <p:spTgt spid="28162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81695"/>
                                        </p:tgtEl>
                                        <p:attrNameLst>
                                          <p:attrName>style.visibility</p:attrName>
                                        </p:attrNameLst>
                                      </p:cBhvr>
                                      <p:to>
                                        <p:strVal val="visible"/>
                                      </p:to>
                                    </p:set>
                                    <p:animEffect transition="in" filter="wipe(left)">
                                      <p:cBhvr>
                                        <p:cTn id="66" dur="500"/>
                                        <p:tgtEl>
                                          <p:spTgt spid="28169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strips(downLeft)">
                                      <p:cBhvr>
                                        <p:cTn id="71" dur="500"/>
                                        <p:tgtEl>
                                          <p:spTgt spid="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37"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barn(outVertical)">
                                      <p:cBhvr>
                                        <p:cTn id="76" dur="500"/>
                                        <p:tgtEl>
                                          <p:spTgt spid="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animBg="1"/>
      <p:bldP spid="281604" grpId="0" animBg="1"/>
      <p:bldP spid="281605" grpId="0" animBg="1"/>
      <p:bldP spid="281606" grpId="0" animBg="1"/>
      <p:bldP spid="281607" grpId="0" autoUpdateAnimBg="0"/>
      <p:bldP spid="281629" grpId="0" autoUpdateAnimBg="0"/>
      <p:bldP spid="281630" grpId="0" autoUpdateAnimBg="0"/>
      <p:bldP spid="281681" grpId="0" autoUpdateAnimBg="0"/>
      <p:bldP spid="281682" grpId="0" autoUpdateAnimBg="0"/>
      <p:bldP spid="281683" grpId="0" autoUpdateAnimBg="0"/>
      <p:bldP spid="281695"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716" name="Picture 68" descr="图片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563" y="887413"/>
            <a:ext cx="33559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Rectangle 2"/>
          <p:cNvSpPr>
            <a:spLocks noChangeArrowheads="1"/>
          </p:cNvSpPr>
          <p:nvPr/>
        </p:nvSpPr>
        <p:spPr bwMode="auto">
          <a:xfrm>
            <a:off x="406400" y="3937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sym typeface="Symbol" panose="05050102010706020507" pitchFamily="18" charset="2"/>
              </a:rPr>
              <a:t> </a:t>
            </a:r>
            <a:r>
              <a:rPr lang="zh-CN" altLang="en-US" sz="2800">
                <a:solidFill>
                  <a:srgbClr val="FF0000"/>
                </a:solidFill>
                <a:sym typeface="Symbol" panose="05050102010706020507" pitchFamily="18" charset="2"/>
              </a:rPr>
              <a:t>例</a:t>
            </a:r>
            <a:r>
              <a:rPr lang="en-US" altLang="zh-CN" sz="2800">
                <a:solidFill>
                  <a:srgbClr val="FF0000"/>
                </a:solidFill>
                <a:sym typeface="Symbol" panose="05050102010706020507" pitchFamily="18" charset="2"/>
              </a:rPr>
              <a:t>2:  </a:t>
            </a:r>
            <a:r>
              <a:rPr lang="zh-CN" altLang="en-US" sz="2800">
                <a:solidFill>
                  <a:srgbClr val="FF0000"/>
                </a:solidFill>
              </a:rPr>
              <a:t>六十进制计数器</a:t>
            </a:r>
          </a:p>
        </p:txBody>
      </p:sp>
      <p:sp>
        <p:nvSpPr>
          <p:cNvPr id="283651" name="Freeform 3"/>
          <p:cNvSpPr>
            <a:spLocks/>
          </p:cNvSpPr>
          <p:nvPr/>
        </p:nvSpPr>
        <p:spPr bwMode="auto">
          <a:xfrm>
            <a:off x="4256088" y="1365250"/>
            <a:ext cx="979487" cy="931863"/>
          </a:xfrm>
          <a:custGeom>
            <a:avLst/>
            <a:gdLst>
              <a:gd name="T0" fmla="*/ 1537491431 w 624"/>
              <a:gd name="T1" fmla="*/ 0 h 672"/>
              <a:gd name="T2" fmla="*/ 709611565 w 624"/>
              <a:gd name="T3" fmla="*/ 0 h 672"/>
              <a:gd name="T4" fmla="*/ 709611565 w 624"/>
              <a:gd name="T5" fmla="*/ 1292215131 h 672"/>
              <a:gd name="T6" fmla="*/ 0 w 624"/>
              <a:gd name="T7" fmla="*/ 1292215131 h 672"/>
              <a:gd name="T8" fmla="*/ 0 60000 65536"/>
              <a:gd name="T9" fmla="*/ 0 60000 65536"/>
              <a:gd name="T10" fmla="*/ 0 60000 65536"/>
              <a:gd name="T11" fmla="*/ 0 60000 65536"/>
              <a:gd name="T12" fmla="*/ 0 w 624"/>
              <a:gd name="T13" fmla="*/ 0 h 672"/>
              <a:gd name="T14" fmla="*/ 624 w 624"/>
              <a:gd name="T15" fmla="*/ 672 h 672"/>
            </a:gdLst>
            <a:ahLst/>
            <a:cxnLst>
              <a:cxn ang="T8">
                <a:pos x="T0" y="T1"/>
              </a:cxn>
              <a:cxn ang="T9">
                <a:pos x="T2" y="T3"/>
              </a:cxn>
              <a:cxn ang="T10">
                <a:pos x="T4" y="T5"/>
              </a:cxn>
              <a:cxn ang="T11">
                <a:pos x="T6" y="T7"/>
              </a:cxn>
            </a:cxnLst>
            <a:rect l="T12" t="T13" r="T14" b="T15"/>
            <a:pathLst>
              <a:path w="624" h="672">
                <a:moveTo>
                  <a:pt x="624" y="0"/>
                </a:moveTo>
                <a:lnTo>
                  <a:pt x="288" y="0"/>
                </a:lnTo>
                <a:lnTo>
                  <a:pt x="288" y="672"/>
                </a:lnTo>
                <a:lnTo>
                  <a:pt x="0" y="672"/>
                </a:lnTo>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3652" name="Freeform 4"/>
          <p:cNvSpPr>
            <a:spLocks/>
          </p:cNvSpPr>
          <p:nvPr/>
        </p:nvSpPr>
        <p:spPr bwMode="auto">
          <a:xfrm>
            <a:off x="900113" y="1522413"/>
            <a:ext cx="1843087" cy="2398712"/>
          </a:xfrm>
          <a:custGeom>
            <a:avLst/>
            <a:gdLst>
              <a:gd name="T0" fmla="*/ 2147483647 w 1152"/>
              <a:gd name="T1" fmla="*/ 0 h 1728"/>
              <a:gd name="T2" fmla="*/ 0 w 1152"/>
              <a:gd name="T3" fmla="*/ 0 h 1728"/>
              <a:gd name="T4" fmla="*/ 0 w 1152"/>
              <a:gd name="T5" fmla="*/ 2147483647 h 1728"/>
              <a:gd name="T6" fmla="*/ 2147483647 w 1152"/>
              <a:gd name="T7" fmla="*/ 2147483647 h 1728"/>
              <a:gd name="T8" fmla="*/ 2147483647 w 1152"/>
              <a:gd name="T9" fmla="*/ 2147483647 h 1728"/>
              <a:gd name="T10" fmla="*/ 0 60000 65536"/>
              <a:gd name="T11" fmla="*/ 0 60000 65536"/>
              <a:gd name="T12" fmla="*/ 0 60000 65536"/>
              <a:gd name="T13" fmla="*/ 0 60000 65536"/>
              <a:gd name="T14" fmla="*/ 0 60000 65536"/>
              <a:gd name="T15" fmla="*/ 0 w 1152"/>
              <a:gd name="T16" fmla="*/ 0 h 1728"/>
              <a:gd name="T17" fmla="*/ 1152 w 1152"/>
              <a:gd name="T18" fmla="*/ 1728 h 1728"/>
            </a:gdLst>
            <a:ahLst/>
            <a:cxnLst>
              <a:cxn ang="T10">
                <a:pos x="T0" y="T1"/>
              </a:cxn>
              <a:cxn ang="T11">
                <a:pos x="T2" y="T3"/>
              </a:cxn>
              <a:cxn ang="T12">
                <a:pos x="T4" y="T5"/>
              </a:cxn>
              <a:cxn ang="T13">
                <a:pos x="T6" y="T7"/>
              </a:cxn>
              <a:cxn ang="T14">
                <a:pos x="T8" y="T9"/>
              </a:cxn>
            </a:cxnLst>
            <a:rect l="T15" t="T16" r="T17" b="T18"/>
            <a:pathLst>
              <a:path w="1152" h="1728">
                <a:moveTo>
                  <a:pt x="1152" y="0"/>
                </a:moveTo>
                <a:lnTo>
                  <a:pt x="0" y="0"/>
                </a:lnTo>
                <a:lnTo>
                  <a:pt x="0" y="1728"/>
                </a:lnTo>
                <a:lnTo>
                  <a:pt x="1056" y="1728"/>
                </a:lnTo>
                <a:lnTo>
                  <a:pt x="1056" y="1344"/>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3653" name="Freeform 5"/>
          <p:cNvSpPr>
            <a:spLocks/>
          </p:cNvSpPr>
          <p:nvPr/>
        </p:nvSpPr>
        <p:spPr bwMode="auto">
          <a:xfrm>
            <a:off x="709613" y="1295400"/>
            <a:ext cx="2632075" cy="2879725"/>
          </a:xfrm>
          <a:custGeom>
            <a:avLst/>
            <a:gdLst>
              <a:gd name="T0" fmla="*/ 2147483647 w 1632"/>
              <a:gd name="T1" fmla="*/ 0 h 2112"/>
              <a:gd name="T2" fmla="*/ 0 w 1632"/>
              <a:gd name="T3" fmla="*/ 0 h 2112"/>
              <a:gd name="T4" fmla="*/ 0 w 1632"/>
              <a:gd name="T5" fmla="*/ 2147483647 h 2112"/>
              <a:gd name="T6" fmla="*/ 2147483647 w 1632"/>
              <a:gd name="T7" fmla="*/ 2147483647 h 2112"/>
              <a:gd name="T8" fmla="*/ 2147483647 w 1632"/>
              <a:gd name="T9" fmla="*/ 2147483647 h 2112"/>
              <a:gd name="T10" fmla="*/ 0 60000 65536"/>
              <a:gd name="T11" fmla="*/ 0 60000 65536"/>
              <a:gd name="T12" fmla="*/ 0 60000 65536"/>
              <a:gd name="T13" fmla="*/ 0 60000 65536"/>
              <a:gd name="T14" fmla="*/ 0 60000 65536"/>
              <a:gd name="T15" fmla="*/ 0 w 1632"/>
              <a:gd name="T16" fmla="*/ 0 h 2112"/>
              <a:gd name="T17" fmla="*/ 1632 w 1632"/>
              <a:gd name="T18" fmla="*/ 2112 h 2112"/>
            </a:gdLst>
            <a:ahLst/>
            <a:cxnLst>
              <a:cxn ang="T10">
                <a:pos x="T0" y="T1"/>
              </a:cxn>
              <a:cxn ang="T11">
                <a:pos x="T2" y="T3"/>
              </a:cxn>
              <a:cxn ang="T12">
                <a:pos x="T4" y="T5"/>
              </a:cxn>
              <a:cxn ang="T13">
                <a:pos x="T6" y="T7"/>
              </a:cxn>
              <a:cxn ang="T14">
                <a:pos x="T8" y="T9"/>
              </a:cxn>
            </a:cxnLst>
            <a:rect l="T15" t="T16" r="T17" b="T18"/>
            <a:pathLst>
              <a:path w="1632" h="2112">
                <a:moveTo>
                  <a:pt x="864" y="0"/>
                </a:moveTo>
                <a:lnTo>
                  <a:pt x="0" y="0"/>
                </a:lnTo>
                <a:lnTo>
                  <a:pt x="0" y="2112"/>
                </a:lnTo>
                <a:lnTo>
                  <a:pt x="1632" y="2112"/>
                </a:lnTo>
                <a:lnTo>
                  <a:pt x="1632" y="153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3714" name="Rectangle 66"/>
          <p:cNvSpPr>
            <a:spLocks noChangeArrowheads="1"/>
          </p:cNvSpPr>
          <p:nvPr/>
        </p:nvSpPr>
        <p:spPr bwMode="auto">
          <a:xfrm>
            <a:off x="381000" y="4249738"/>
            <a:ext cx="841692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ym typeface="Symbol" panose="05050102010706020507" pitchFamily="18" charset="2"/>
              </a:rPr>
              <a:t>    </a:t>
            </a:r>
            <a:r>
              <a:rPr lang="zh-CN" altLang="en-US" sz="2800">
                <a:sym typeface="Symbol" panose="05050102010706020507" pitchFamily="18" charset="2"/>
              </a:rPr>
              <a:t>个位为十进制，十位为六进制。</a:t>
            </a:r>
            <a:r>
              <a:rPr lang="zh-CN" altLang="en-US" sz="2800">
                <a:solidFill>
                  <a:srgbClr val="CC0000"/>
                </a:solidFill>
                <a:sym typeface="Symbol" panose="05050102010706020507" pitchFamily="18" charset="2"/>
              </a:rPr>
              <a:t>个位的最高位 </a:t>
            </a:r>
            <a:r>
              <a:rPr lang="en-US" altLang="zh-CN" sz="2800" i="1">
                <a:solidFill>
                  <a:srgbClr val="CC0000"/>
                </a:solidFill>
                <a:ea typeface="幼圆" panose="02010509060101010101" pitchFamily="49" charset="-122"/>
              </a:rPr>
              <a:t>Q</a:t>
            </a:r>
            <a:r>
              <a:rPr lang="en-US" altLang="zh-CN" sz="2800" baseline="-25000">
                <a:solidFill>
                  <a:srgbClr val="CC0000"/>
                </a:solidFill>
                <a:ea typeface="幼圆" panose="02010509060101010101" pitchFamily="49" charset="-122"/>
              </a:rPr>
              <a:t>3 </a:t>
            </a:r>
          </a:p>
          <a:p>
            <a:pPr eaLnBrk="1" hangingPunct="1"/>
            <a:r>
              <a:rPr lang="zh-CN" altLang="en-US" sz="2800">
                <a:solidFill>
                  <a:srgbClr val="CC0000"/>
                </a:solidFill>
                <a:sym typeface="Symbol" panose="05050102010706020507" pitchFamily="18" charset="2"/>
              </a:rPr>
              <a:t>接十位的 </a:t>
            </a:r>
            <a:r>
              <a:rPr lang="en-US" altLang="zh-CN" sz="2800" i="1">
                <a:solidFill>
                  <a:srgbClr val="CC0000"/>
                </a:solidFill>
              </a:rPr>
              <a:t>CP</a:t>
            </a:r>
            <a:r>
              <a:rPr lang="en-US" altLang="zh-CN" sz="2800" baseline="-25000">
                <a:solidFill>
                  <a:srgbClr val="CC0000"/>
                </a:solidFill>
              </a:rPr>
              <a:t>0</a:t>
            </a:r>
            <a:r>
              <a:rPr lang="en-US" altLang="zh-CN" sz="2800" baseline="-25000"/>
              <a:t> </a:t>
            </a:r>
            <a:r>
              <a:rPr lang="zh-CN" altLang="en-US" sz="2800">
                <a:sym typeface="Symbol" panose="05050102010706020507" pitchFamily="18" charset="2"/>
              </a:rPr>
              <a:t>，个位十进制</a:t>
            </a:r>
            <a:r>
              <a:rPr lang="zh-CN" altLang="en-US" sz="2800"/>
              <a:t>计数器经过十个脉冲循环</a:t>
            </a:r>
          </a:p>
          <a:p>
            <a:pPr eaLnBrk="1" hangingPunct="1"/>
            <a:r>
              <a:rPr lang="zh-CN" altLang="en-US" sz="2800"/>
              <a:t>一次，每当第十个脉冲来到后 </a:t>
            </a:r>
            <a:r>
              <a:rPr lang="en-US" altLang="zh-CN" sz="2800" i="1">
                <a:ea typeface="幼圆" panose="02010509060101010101" pitchFamily="49" charset="-122"/>
              </a:rPr>
              <a:t>Q</a:t>
            </a:r>
            <a:r>
              <a:rPr lang="en-US" altLang="zh-CN" sz="2800" baseline="-25000">
                <a:ea typeface="幼圆" panose="02010509060101010101" pitchFamily="49" charset="-122"/>
              </a:rPr>
              <a:t>3</a:t>
            </a:r>
            <a:r>
              <a:rPr lang="zh-CN" altLang="en-US" sz="2800"/>
              <a:t>由 </a:t>
            </a:r>
            <a:r>
              <a:rPr lang="en-US" altLang="zh-CN" sz="2800"/>
              <a:t>1 </a:t>
            </a:r>
            <a:r>
              <a:rPr lang="zh-CN" altLang="en-US" sz="2800"/>
              <a:t>变为 </a:t>
            </a:r>
            <a:r>
              <a:rPr lang="en-US" altLang="zh-CN" sz="2800"/>
              <a:t>0</a:t>
            </a:r>
            <a:r>
              <a:rPr lang="zh-CN" altLang="en-US" sz="2800"/>
              <a:t>，相当于</a:t>
            </a:r>
          </a:p>
          <a:p>
            <a:pPr eaLnBrk="1" hangingPunct="1"/>
            <a:r>
              <a:rPr lang="zh-CN" altLang="en-US" sz="2800"/>
              <a:t>一个下降沿，使</a:t>
            </a:r>
            <a:r>
              <a:rPr lang="zh-CN" altLang="en-US" sz="2800">
                <a:sym typeface="Symbol" panose="05050102010706020507" pitchFamily="18" charset="2"/>
              </a:rPr>
              <a:t>十位六进制</a:t>
            </a:r>
            <a:r>
              <a:rPr lang="zh-CN" altLang="en-US" sz="2800"/>
              <a:t>计数器计数。经过六十个</a:t>
            </a:r>
          </a:p>
          <a:p>
            <a:pPr eaLnBrk="1" hangingPunct="1"/>
            <a:r>
              <a:rPr lang="zh-CN" altLang="en-US" sz="2800"/>
              <a:t>脉冲，个位和</a:t>
            </a:r>
            <a:r>
              <a:rPr lang="zh-CN" altLang="en-US" sz="2800">
                <a:sym typeface="Symbol" panose="05050102010706020507" pitchFamily="18" charset="2"/>
              </a:rPr>
              <a:t>十位</a:t>
            </a:r>
            <a:r>
              <a:rPr lang="zh-CN" altLang="en-US" sz="2800"/>
              <a:t>计数器都恢复为 </a:t>
            </a:r>
            <a:r>
              <a:rPr lang="en-US" altLang="zh-CN" sz="2800"/>
              <a:t>0000</a:t>
            </a:r>
            <a:r>
              <a:rPr lang="zh-CN" altLang="en-US" sz="2800"/>
              <a:t>。</a:t>
            </a:r>
          </a:p>
        </p:txBody>
      </p:sp>
      <p:pic>
        <p:nvPicPr>
          <p:cNvPr id="283715" name="Picture 67" descr="图片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338" y="836613"/>
            <a:ext cx="4084637"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708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3715"/>
                                        </p:tgtEl>
                                        <p:attrNameLst>
                                          <p:attrName>style.visibility</p:attrName>
                                        </p:attrNameLst>
                                      </p:cBhvr>
                                      <p:to>
                                        <p:strVal val="visible"/>
                                      </p:to>
                                    </p:set>
                                    <p:animEffect transition="in" filter="wipe(left)">
                                      <p:cBhvr>
                                        <p:cTn id="7" dur="500"/>
                                        <p:tgtEl>
                                          <p:spTgt spid="283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3716"/>
                                        </p:tgtEl>
                                        <p:attrNameLst>
                                          <p:attrName>style.visibility</p:attrName>
                                        </p:attrNameLst>
                                      </p:cBhvr>
                                      <p:to>
                                        <p:strVal val="visible"/>
                                      </p:to>
                                    </p:set>
                                    <p:animEffect transition="in" filter="wipe(left)">
                                      <p:cBhvr>
                                        <p:cTn id="12" dur="500"/>
                                        <p:tgtEl>
                                          <p:spTgt spid="2837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83651"/>
                                        </p:tgtEl>
                                        <p:attrNameLst>
                                          <p:attrName>style.visibility</p:attrName>
                                        </p:attrNameLst>
                                      </p:cBhvr>
                                      <p:to>
                                        <p:strVal val="visible"/>
                                      </p:to>
                                    </p:set>
                                    <p:animEffect transition="in" filter="wipe(right)">
                                      <p:cBhvr>
                                        <p:cTn id="17" dur="500"/>
                                        <p:tgtEl>
                                          <p:spTgt spid="2836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83652"/>
                                        </p:tgtEl>
                                        <p:attrNameLst>
                                          <p:attrName>style.visibility</p:attrName>
                                        </p:attrNameLst>
                                      </p:cBhvr>
                                      <p:to>
                                        <p:strVal val="visible"/>
                                      </p:to>
                                    </p:set>
                                    <p:animEffect transition="in" filter="wipe(right)">
                                      <p:cBhvr>
                                        <p:cTn id="22" dur="500"/>
                                        <p:tgtEl>
                                          <p:spTgt spid="2836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83653"/>
                                        </p:tgtEl>
                                        <p:attrNameLst>
                                          <p:attrName>style.visibility</p:attrName>
                                        </p:attrNameLst>
                                      </p:cBhvr>
                                      <p:to>
                                        <p:strVal val="visible"/>
                                      </p:to>
                                    </p:set>
                                    <p:animEffect transition="in" filter="wipe(right)">
                                      <p:cBhvr>
                                        <p:cTn id="27" dur="500"/>
                                        <p:tgtEl>
                                          <p:spTgt spid="2836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3714"/>
                                        </p:tgtEl>
                                        <p:attrNameLst>
                                          <p:attrName>style.visibility</p:attrName>
                                        </p:attrNameLst>
                                      </p:cBhvr>
                                      <p:to>
                                        <p:strVal val="visible"/>
                                      </p:to>
                                    </p:set>
                                    <p:animEffect transition="in" filter="wipe(left)">
                                      <p:cBhvr>
                                        <p:cTn id="32" dur="500"/>
                                        <p:tgtEl>
                                          <p:spTgt spid="283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animBg="1"/>
      <p:bldP spid="283652" grpId="0" animBg="1"/>
      <p:bldP spid="283653" grpId="0" animBg="1"/>
      <p:bldP spid="283714"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6629</Words>
  <Application>Microsoft Office PowerPoint</Application>
  <PresentationFormat>全屏显示(4:3)</PresentationFormat>
  <Paragraphs>1966</Paragraphs>
  <Slides>138</Slides>
  <Notes>136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138</vt:i4>
      </vt:variant>
    </vt:vector>
  </HeadingPairs>
  <TitlesOfParts>
    <vt:vector size="155" baseType="lpstr">
      <vt:lpstr>Malgun Gothic Semilight</vt:lpstr>
      <vt:lpstr>黑体</vt:lpstr>
      <vt:lpstr>华文新魏</vt:lpstr>
      <vt:lpstr>华文中宋</vt:lpstr>
      <vt:lpstr>楷体_GB2312</vt:lpstr>
      <vt:lpstr>宋体</vt:lpstr>
      <vt:lpstr>幼圆</vt:lpstr>
      <vt:lpstr>Arial</vt:lpstr>
      <vt:lpstr>Calibri</vt:lpstr>
      <vt:lpstr>Calibri Light</vt:lpstr>
      <vt:lpstr>Symbol</vt:lpstr>
      <vt:lpstr>Times New Roman</vt:lpstr>
      <vt:lpstr>Office 主题</vt:lpstr>
      <vt:lpstr>BMP 图象</vt:lpstr>
      <vt:lpstr>公式</vt:lpstr>
      <vt:lpstr>剪辑</vt:lpstr>
      <vt:lpstr>Equation</vt:lpstr>
      <vt:lpstr>PowerPoint 演示文稿</vt:lpstr>
      <vt:lpstr>PowerPoint 演示文稿</vt:lpstr>
      <vt:lpstr>第21章 触发器和时序逻辑电路</vt:lpstr>
      <vt:lpstr>PowerPoint 演示文稿</vt:lpstr>
      <vt:lpstr>21.1 双稳态触发器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21.3   计数器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四位二进制同步加法计数器级间连接的逻辑关系</vt:lpstr>
      <vt:lpstr>PowerPoint 演示文稿</vt:lpstr>
      <vt:lpstr>PowerPoint 演示文稿</vt:lpstr>
      <vt:lpstr>PowerPoint 演示文稿</vt:lpstr>
      <vt:lpstr>例:   分析图示逻辑电路的逻辑功能,说明其用处。         设初始状态为“000”。</vt:lpstr>
      <vt:lpstr>PowerPoint 演示文稿</vt:lpstr>
      <vt:lpstr>PowerPoint 演示文稿</vt:lpstr>
      <vt:lpstr>2.列写状态转换表，分析其状态转换过程</vt:lpstr>
      <vt:lpstr>PowerPoint 演示文稿</vt:lpstr>
      <vt:lpstr>PowerPoint 演示文稿</vt:lpstr>
      <vt:lpstr>PowerPoint 演示文稿</vt:lpstr>
      <vt:lpstr>PowerPoint 演示文稿</vt:lpstr>
      <vt:lpstr>PowerPoint 演示文稿</vt:lpstr>
      <vt:lpstr>PowerPoint 演示文稿</vt:lpstr>
      <vt:lpstr>逻辑功能及外引线排列</vt:lpstr>
      <vt:lpstr>逻辑功能及外引线排列</vt:lpstr>
      <vt:lpstr>逻辑功能及外引线排列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21.4  555定时器及其应用</vt:lpstr>
      <vt:lpstr>PowerPoint 演示文稿</vt:lpstr>
      <vt:lpstr>PowerPoint 演示文稿</vt:lpstr>
      <vt:lpstr>PowerPoint 演示文稿</vt:lpstr>
      <vt:lpstr>PowerPoint 演示文稿</vt:lpstr>
      <vt:lpstr>1. 由555定时器组成的多谐振荡器</vt:lpstr>
      <vt:lpstr>PowerPoint 演示文稿</vt:lpstr>
      <vt:lpstr>PowerPoint 演示文稿</vt:lpstr>
      <vt:lpstr>PowerPoint 演示文稿</vt:lpstr>
      <vt:lpstr>PowerPoint 演示文稿</vt:lpstr>
      <vt:lpstr>PowerPoint 演示文稿</vt:lpstr>
      <vt:lpstr>PowerPoint 演示文稿</vt:lpstr>
      <vt:lpstr>2. 由555定时器组成的单稳态触发器</vt:lpstr>
      <vt:lpstr>2. 由555定时器组成的单稳态触发器</vt:lpstr>
      <vt:lpstr>2. 由555定时器组成的单稳态触发器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21.5   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22</cp:revision>
  <dcterms:created xsi:type="dcterms:W3CDTF">2023-06-12T00:47:34Z</dcterms:created>
  <dcterms:modified xsi:type="dcterms:W3CDTF">2023-09-03T06:11:02Z</dcterms:modified>
</cp:coreProperties>
</file>